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</p:sldIdLst>
  <p:sldSz cx="7556500" cy="10693400"/>
  <p:notesSz cx="7556500" cy="10693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698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485515" y="9893680"/>
            <a:ext cx="617854" cy="203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13" Type="http://schemas.openxmlformats.org/officeDocument/2006/relationships/slide" Target="slide24.xml"/><Relationship Id="rId3" Type="http://schemas.openxmlformats.org/officeDocument/2006/relationships/slide" Target="slide9.xml"/><Relationship Id="rId7" Type="http://schemas.openxmlformats.org/officeDocument/2006/relationships/slide" Target="slide16.xml"/><Relationship Id="rId12" Type="http://schemas.openxmlformats.org/officeDocument/2006/relationships/slide" Target="slide2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5.xml"/><Relationship Id="rId11" Type="http://schemas.openxmlformats.org/officeDocument/2006/relationships/slide" Target="slide22.xml"/><Relationship Id="rId5" Type="http://schemas.openxmlformats.org/officeDocument/2006/relationships/slide" Target="slide14.xml"/><Relationship Id="rId15" Type="http://schemas.openxmlformats.org/officeDocument/2006/relationships/slide" Target="slide26.xml"/><Relationship Id="rId10" Type="http://schemas.openxmlformats.org/officeDocument/2006/relationships/slide" Target="slide20.xml"/><Relationship Id="rId4" Type="http://schemas.openxmlformats.org/officeDocument/2006/relationships/slide" Target="slide13.xml"/><Relationship Id="rId9" Type="http://schemas.openxmlformats.org/officeDocument/2006/relationships/slide" Target="slide19.xml"/><Relationship Id="rId14" Type="http://schemas.openxmlformats.org/officeDocument/2006/relationships/slide" Target="slide2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27.xml"/><Relationship Id="rId7" Type="http://schemas.openxmlformats.org/officeDocument/2006/relationships/slide" Target="slide31.xml"/><Relationship Id="rId12" Type="http://schemas.openxmlformats.org/officeDocument/2006/relationships/slide" Target="slide41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5.xml"/><Relationship Id="rId6" Type="http://schemas.openxmlformats.org/officeDocument/2006/relationships/slide" Target="slide30.xml"/><Relationship Id="rId11" Type="http://schemas.openxmlformats.org/officeDocument/2006/relationships/slide" Target="slide40.xml"/><Relationship Id="rId5" Type="http://schemas.openxmlformats.org/officeDocument/2006/relationships/slide" Target="slide29.xml"/><Relationship Id="rId10" Type="http://schemas.openxmlformats.org/officeDocument/2006/relationships/slide" Target="slide39.xml"/><Relationship Id="rId4" Type="http://schemas.openxmlformats.org/officeDocument/2006/relationships/slide" Target="slide28.xml"/><Relationship Id="rId9" Type="http://schemas.openxmlformats.org/officeDocument/2006/relationships/slide" Target="slide3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5.xml"/><Relationship Id="rId13" Type="http://schemas.openxmlformats.org/officeDocument/2006/relationships/slide" Target="slide71.xml"/><Relationship Id="rId3" Type="http://schemas.openxmlformats.org/officeDocument/2006/relationships/slide" Target="slide43.xml"/><Relationship Id="rId7" Type="http://schemas.openxmlformats.org/officeDocument/2006/relationships/slide" Target="slide64.xml"/><Relationship Id="rId12" Type="http://schemas.openxmlformats.org/officeDocument/2006/relationships/slide" Target="slide70.xml"/><Relationship Id="rId2" Type="http://schemas.openxmlformats.org/officeDocument/2006/relationships/slide" Target="slide42.xml"/><Relationship Id="rId1" Type="http://schemas.openxmlformats.org/officeDocument/2006/relationships/slideLayout" Target="../slideLayouts/slideLayout5.xml"/><Relationship Id="rId6" Type="http://schemas.openxmlformats.org/officeDocument/2006/relationships/slide" Target="slide47.xml"/><Relationship Id="rId11" Type="http://schemas.openxmlformats.org/officeDocument/2006/relationships/slide" Target="slide69.xml"/><Relationship Id="rId5" Type="http://schemas.openxmlformats.org/officeDocument/2006/relationships/slide" Target="slide45.xml"/><Relationship Id="rId15" Type="http://schemas.openxmlformats.org/officeDocument/2006/relationships/slide" Target="slide73.xml"/><Relationship Id="rId10" Type="http://schemas.openxmlformats.org/officeDocument/2006/relationships/slide" Target="slide67.xml"/><Relationship Id="rId4" Type="http://schemas.openxmlformats.org/officeDocument/2006/relationships/slide" Target="slide44.xml"/><Relationship Id="rId9" Type="http://schemas.openxmlformats.org/officeDocument/2006/relationships/slide" Target="slide66.xml"/><Relationship Id="rId14" Type="http://schemas.openxmlformats.org/officeDocument/2006/relationships/slide" Target="slide7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80.xml"/><Relationship Id="rId13" Type="http://schemas.openxmlformats.org/officeDocument/2006/relationships/slide" Target="slide85.xml"/><Relationship Id="rId3" Type="http://schemas.openxmlformats.org/officeDocument/2006/relationships/slide" Target="slide75.xml"/><Relationship Id="rId7" Type="http://schemas.openxmlformats.org/officeDocument/2006/relationships/slide" Target="slide79.xml"/><Relationship Id="rId12" Type="http://schemas.openxmlformats.org/officeDocument/2006/relationships/slide" Target="slide84.xml"/><Relationship Id="rId2" Type="http://schemas.openxmlformats.org/officeDocument/2006/relationships/slide" Target="slide74.xml"/><Relationship Id="rId16" Type="http://schemas.openxmlformats.org/officeDocument/2006/relationships/slide" Target="slide90.xml"/><Relationship Id="rId1" Type="http://schemas.openxmlformats.org/officeDocument/2006/relationships/slideLayout" Target="../slideLayouts/slideLayout5.xml"/><Relationship Id="rId6" Type="http://schemas.openxmlformats.org/officeDocument/2006/relationships/slide" Target="slide78.xml"/><Relationship Id="rId11" Type="http://schemas.openxmlformats.org/officeDocument/2006/relationships/slide" Target="slide83.xml"/><Relationship Id="rId5" Type="http://schemas.openxmlformats.org/officeDocument/2006/relationships/slide" Target="slide77.xml"/><Relationship Id="rId15" Type="http://schemas.openxmlformats.org/officeDocument/2006/relationships/slide" Target="slide89.xml"/><Relationship Id="rId10" Type="http://schemas.openxmlformats.org/officeDocument/2006/relationships/slide" Target="slide82.xml"/><Relationship Id="rId4" Type="http://schemas.openxmlformats.org/officeDocument/2006/relationships/slide" Target="slide76.xml"/><Relationship Id="rId9" Type="http://schemas.openxmlformats.org/officeDocument/2006/relationships/slide" Target="slide81.xml"/><Relationship Id="rId14" Type="http://schemas.openxmlformats.org/officeDocument/2006/relationships/slide" Target="slide8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fterbeyan.gov.tr/" TargetMode="External"/><Relationship Id="rId1" Type="http://schemas.openxmlformats.org/officeDocument/2006/relationships/slideLayout" Target="../slideLayouts/slideLayout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02.xml"/><Relationship Id="rId3" Type="http://schemas.openxmlformats.org/officeDocument/2006/relationships/slide" Target="slide92.xml"/><Relationship Id="rId7" Type="http://schemas.openxmlformats.org/officeDocument/2006/relationships/slide" Target="slide99.xml"/><Relationship Id="rId2" Type="http://schemas.openxmlformats.org/officeDocument/2006/relationships/slide" Target="slide90.xml"/><Relationship Id="rId1" Type="http://schemas.openxmlformats.org/officeDocument/2006/relationships/slideLayout" Target="../slideLayouts/slideLayout5.xml"/><Relationship Id="rId6" Type="http://schemas.openxmlformats.org/officeDocument/2006/relationships/slide" Target="slide95.xml"/><Relationship Id="rId5" Type="http://schemas.openxmlformats.org/officeDocument/2006/relationships/slide" Target="slide94.xml"/><Relationship Id="rId10" Type="http://schemas.openxmlformats.org/officeDocument/2006/relationships/slide" Target="slide114.xml"/><Relationship Id="rId4" Type="http://schemas.openxmlformats.org/officeDocument/2006/relationships/slide" Target="slide93.xml"/><Relationship Id="rId9" Type="http://schemas.openxmlformats.org/officeDocument/2006/relationships/slide" Target="slide110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3388"/>
            <a:ext cx="7560945" cy="10692765"/>
            <a:chOff x="0" y="0"/>
            <a:chExt cx="7560945" cy="1069276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560564" cy="1069238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70280" y="8333104"/>
              <a:ext cx="5725160" cy="1283970"/>
            </a:xfrm>
            <a:custGeom>
              <a:avLst/>
              <a:gdLst/>
              <a:ahLst/>
              <a:cxnLst/>
              <a:rect l="l" t="t" r="r" b="b"/>
              <a:pathLst>
                <a:path w="5725159" h="1283970">
                  <a:moveTo>
                    <a:pt x="0" y="1283969"/>
                  </a:moveTo>
                  <a:lnTo>
                    <a:pt x="5725160" y="1283969"/>
                  </a:lnTo>
                  <a:lnTo>
                    <a:pt x="5725160" y="0"/>
                  </a:lnTo>
                  <a:lnTo>
                    <a:pt x="0" y="0"/>
                  </a:lnTo>
                  <a:lnTo>
                    <a:pt x="0" y="1283969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7390" cy="855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6465" marR="5715" indent="-228600" algn="just">
              <a:lnSpc>
                <a:spcPct val="110800"/>
              </a:lnSpc>
              <a:spcBef>
                <a:spcPts val="100"/>
              </a:spcBef>
              <a:buFont typeface="Symbol"/>
              <a:buChar char=""/>
              <a:tabLst>
                <a:tab pos="962660" algn="l"/>
              </a:tabLst>
            </a:pPr>
            <a:r>
              <a:rPr dirty="0"/>
              <a:t>	</a:t>
            </a:r>
            <a:r>
              <a:rPr sz="1200" spc="-5" dirty="0">
                <a:latin typeface="Carlito"/>
                <a:cs typeface="Carlito"/>
              </a:rPr>
              <a:t>Tasfiyesi </a:t>
            </a:r>
            <a:r>
              <a:rPr sz="1200" dirty="0">
                <a:latin typeface="Carlito"/>
                <a:cs typeface="Carlito"/>
              </a:rPr>
              <a:t>devam </a:t>
            </a:r>
            <a:r>
              <a:rPr sz="1200" spc="-5" dirty="0">
                <a:latin typeface="Carlito"/>
                <a:cs typeface="Carlito"/>
              </a:rPr>
              <a:t>eden mükellefler bildirim </a:t>
            </a:r>
            <a:r>
              <a:rPr sz="1200" dirty="0">
                <a:latin typeface="Carlito"/>
                <a:cs typeface="Carlito"/>
              </a:rPr>
              <a:t>formlarını, </a:t>
            </a:r>
            <a:r>
              <a:rPr sz="1200" spc="-5" dirty="0">
                <a:latin typeface="Carlito"/>
                <a:cs typeface="Carlito"/>
              </a:rPr>
              <a:t>tasfiye süresince </a:t>
            </a:r>
            <a:r>
              <a:rPr sz="1200" dirty="0">
                <a:latin typeface="Carlito"/>
                <a:cs typeface="Carlito"/>
              </a:rPr>
              <a:t>aylık  </a:t>
            </a:r>
            <a:r>
              <a:rPr sz="1200" spc="-5" dirty="0">
                <a:latin typeface="Carlito"/>
                <a:cs typeface="Carlito"/>
              </a:rPr>
              <a:t>dönemler halinde vereceklerdir. Tasfiyenin başladığı </a:t>
            </a:r>
            <a:r>
              <a:rPr sz="1200" dirty="0">
                <a:latin typeface="Carlito"/>
                <a:cs typeface="Carlito"/>
              </a:rPr>
              <a:t>aya ait </a:t>
            </a:r>
            <a:r>
              <a:rPr sz="1200" spc="-5" dirty="0">
                <a:latin typeface="Carlito"/>
                <a:cs typeface="Carlito"/>
              </a:rPr>
              <a:t>bildirim formları 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tasfiye öncesi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sonrası </a:t>
            </a:r>
            <a:r>
              <a:rPr sz="1200" dirty="0">
                <a:latin typeface="Carlito"/>
                <a:cs typeface="Carlito"/>
              </a:rPr>
              <a:t>ayrımı </a:t>
            </a:r>
            <a:r>
              <a:rPr sz="1200" spc="-5" dirty="0">
                <a:latin typeface="Carlito"/>
                <a:cs typeface="Carlito"/>
              </a:rPr>
              <a:t>yapılmaksızın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düzenlenecektir.</a:t>
            </a:r>
            <a:endParaRPr sz="1200">
              <a:latin typeface="Carlito"/>
              <a:cs typeface="Carlito"/>
            </a:endParaRPr>
          </a:p>
          <a:p>
            <a:pPr marL="926465" marR="9525" indent="-228600" algn="just">
              <a:lnSpc>
                <a:spcPct val="110800"/>
              </a:lnSpc>
              <a:spcBef>
                <a:spcPts val="10"/>
              </a:spcBef>
              <a:buFont typeface="Symbol"/>
              <a:buChar char=""/>
              <a:tabLst>
                <a:tab pos="962660" algn="l"/>
              </a:tabLst>
            </a:pPr>
            <a:r>
              <a:rPr dirty="0"/>
              <a:t>	</a:t>
            </a:r>
            <a:r>
              <a:rPr sz="1200" dirty="0">
                <a:latin typeface="Carlito"/>
                <a:cs typeface="Carlito"/>
              </a:rPr>
              <a:t>Bildirim </a:t>
            </a:r>
            <a:r>
              <a:rPr sz="1200" spc="-5" dirty="0">
                <a:latin typeface="Carlito"/>
                <a:cs typeface="Carlito"/>
              </a:rPr>
              <a:t>verme zorunluluğu bulunan mükellefin </a:t>
            </a:r>
            <a:r>
              <a:rPr sz="1200" spc="-10" dirty="0">
                <a:latin typeface="Carlito"/>
                <a:cs typeface="Carlito"/>
              </a:rPr>
              <a:t>ölümü </a:t>
            </a:r>
            <a:r>
              <a:rPr sz="1200" spc="-5" dirty="0">
                <a:latin typeface="Carlito"/>
                <a:cs typeface="Carlito"/>
              </a:rPr>
              <a:t>halinde, bildirim  formlarını </a:t>
            </a:r>
            <a:r>
              <a:rPr sz="1200" dirty="0">
                <a:latin typeface="Carlito"/>
                <a:cs typeface="Carlito"/>
              </a:rPr>
              <a:t>verme </a:t>
            </a:r>
            <a:r>
              <a:rPr sz="1200" spc="-5" dirty="0">
                <a:latin typeface="Carlito"/>
                <a:cs typeface="Carlito"/>
              </a:rPr>
              <a:t>sürelerine,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Usul Kanununun </a:t>
            </a:r>
            <a:r>
              <a:rPr sz="1200" dirty="0">
                <a:latin typeface="Carlito"/>
                <a:cs typeface="Carlito"/>
              </a:rPr>
              <a:t>16 </a:t>
            </a:r>
            <a:r>
              <a:rPr sz="1200" spc="-5" dirty="0">
                <a:latin typeface="Carlito"/>
                <a:cs typeface="Carlito"/>
              </a:rPr>
              <a:t>ncı maddesi hükmü  uyarınca </a:t>
            </a:r>
            <a:r>
              <a:rPr sz="1200" dirty="0">
                <a:latin typeface="Carlito"/>
                <a:cs typeface="Carlito"/>
              </a:rPr>
              <a:t>üç ay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eklenir.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b="1" dirty="0">
                <a:latin typeface="Carlito"/>
                <a:cs typeface="Carlito"/>
              </a:rPr>
              <a:t>Ba </a:t>
            </a:r>
            <a:r>
              <a:rPr sz="1200" b="1" spc="-5" dirty="0">
                <a:latin typeface="Carlito"/>
                <a:cs typeface="Carlito"/>
              </a:rPr>
              <a:t>–Bs </a:t>
            </a:r>
            <a:r>
              <a:rPr sz="1200" spc="-5" dirty="0">
                <a:latin typeface="Carlito"/>
                <a:cs typeface="Carlito"/>
              </a:rPr>
              <a:t>formlarının belirlenen süreler içinde vermeyen, eksik </a:t>
            </a:r>
            <a:r>
              <a:rPr sz="1200" dirty="0">
                <a:latin typeface="Carlito"/>
                <a:cs typeface="Carlito"/>
              </a:rPr>
              <a:t>veya yanıltıcı </a:t>
            </a:r>
            <a:r>
              <a:rPr sz="1200" spc="-5" dirty="0">
                <a:latin typeface="Carlito"/>
                <a:cs typeface="Carlito"/>
              </a:rPr>
              <a:t>bildirimde bulunan  mükelleflere </a:t>
            </a:r>
            <a:r>
              <a:rPr sz="1200" b="1" spc="-5" dirty="0">
                <a:latin typeface="Carlito"/>
                <a:cs typeface="Carlito"/>
              </a:rPr>
              <a:t>2022 Takvim yılında </a:t>
            </a:r>
            <a:r>
              <a:rPr sz="1200" b="1" dirty="0">
                <a:latin typeface="Carlito"/>
                <a:cs typeface="Carlito"/>
              </a:rPr>
              <a:t>3.400.-TL özel </a:t>
            </a:r>
            <a:r>
              <a:rPr sz="1200" spc="-5" dirty="0">
                <a:latin typeface="Carlito"/>
                <a:cs typeface="Carlito"/>
              </a:rPr>
              <a:t>usulsüzlük cezası kesilecektir. Söz </a:t>
            </a:r>
            <a:r>
              <a:rPr sz="1200" spc="-10" dirty="0">
                <a:latin typeface="Carlito"/>
                <a:cs typeface="Carlito"/>
              </a:rPr>
              <a:t>konusu  </a:t>
            </a:r>
            <a:r>
              <a:rPr sz="1200" spc="-5" dirty="0">
                <a:latin typeface="Carlito"/>
                <a:cs typeface="Carlito"/>
              </a:rPr>
              <a:t>cezanın uygulanmasında, Ba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Bs bildirim formları </a:t>
            </a:r>
            <a:r>
              <a:rPr sz="1200" dirty="0">
                <a:latin typeface="Carlito"/>
                <a:cs typeface="Carlito"/>
              </a:rPr>
              <a:t>tek bir </a:t>
            </a:r>
            <a:r>
              <a:rPr sz="1200" spc="-5" dirty="0">
                <a:latin typeface="Carlito"/>
                <a:cs typeface="Carlito"/>
              </a:rPr>
              <a:t>form olarak değerlendirilecek </a:t>
            </a:r>
            <a:r>
              <a:rPr sz="1200" dirty="0">
                <a:latin typeface="Carlito"/>
                <a:cs typeface="Carlito"/>
              </a:rPr>
              <a:t>ve  tek </a:t>
            </a:r>
            <a:r>
              <a:rPr sz="1200" spc="-5" dirty="0">
                <a:latin typeface="Carlito"/>
                <a:cs typeface="Carlito"/>
              </a:rPr>
              <a:t>özel usulsüzlük cezası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kesilecektir.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Süresinde verilen </a:t>
            </a:r>
            <a:r>
              <a:rPr sz="1200" b="1" spc="-5" dirty="0">
                <a:latin typeface="Carlito"/>
                <a:cs typeface="Carlito"/>
              </a:rPr>
              <a:t>Formların 10 gün içinde düzeltmesi </a:t>
            </a:r>
            <a:r>
              <a:rPr sz="1200" dirty="0">
                <a:latin typeface="Carlito"/>
                <a:cs typeface="Carlito"/>
              </a:rPr>
              <a:t>yapılırsa </a:t>
            </a:r>
            <a:r>
              <a:rPr sz="1200" spc="-5" dirty="0">
                <a:latin typeface="Carlito"/>
                <a:cs typeface="Carlito"/>
              </a:rPr>
              <a:t>özel usulsüzlük </a:t>
            </a:r>
            <a:r>
              <a:rPr sz="1200" b="1" spc="-5" dirty="0">
                <a:latin typeface="Carlito"/>
                <a:cs typeface="Carlito"/>
              </a:rPr>
              <a:t>cezası  kesilmeyecektir. Düzeltmenin 10. günü takip eden </a:t>
            </a:r>
            <a:r>
              <a:rPr sz="1200" b="1" dirty="0">
                <a:latin typeface="Carlito"/>
                <a:cs typeface="Carlito"/>
              </a:rPr>
              <a:t>15 </a:t>
            </a:r>
            <a:r>
              <a:rPr sz="1200" b="1" spc="-5" dirty="0">
                <a:latin typeface="Carlito"/>
                <a:cs typeface="Carlito"/>
              </a:rPr>
              <a:t>gün içinde </a:t>
            </a:r>
            <a:r>
              <a:rPr sz="1200" spc="-5" dirty="0">
                <a:latin typeface="Carlito"/>
                <a:cs typeface="Carlito"/>
              </a:rPr>
              <a:t>verilmesi halinde ise  kesilmesi gereken özel usulsüzlük </a:t>
            </a:r>
            <a:r>
              <a:rPr sz="1200" dirty="0">
                <a:latin typeface="Carlito"/>
                <a:cs typeface="Carlito"/>
              </a:rPr>
              <a:t>cezası </a:t>
            </a:r>
            <a:r>
              <a:rPr sz="1200" b="1" spc="-5" dirty="0">
                <a:latin typeface="Carlito"/>
                <a:cs typeface="Carlito"/>
              </a:rPr>
              <a:t>(2022 </a:t>
            </a:r>
            <a:r>
              <a:rPr sz="1200" b="1" spc="-10" dirty="0">
                <a:latin typeface="Carlito"/>
                <a:cs typeface="Carlito"/>
              </a:rPr>
              <a:t>için </a:t>
            </a:r>
            <a:r>
              <a:rPr sz="1200" b="1" spc="-5" dirty="0">
                <a:latin typeface="Carlito"/>
                <a:cs typeface="Carlito"/>
              </a:rPr>
              <a:t>3.400.-TL’nin 1/5’i olan 680.-TL</a:t>
            </a:r>
            <a:r>
              <a:rPr sz="1200" b="1" spc="12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dir.)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10795" algn="just">
              <a:lnSpc>
                <a:spcPct val="1113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Süresinden sonra </a:t>
            </a:r>
            <a:r>
              <a:rPr sz="1200" b="1" dirty="0">
                <a:latin typeface="Carlito"/>
                <a:cs typeface="Carlito"/>
              </a:rPr>
              <a:t>3 </a:t>
            </a:r>
            <a:r>
              <a:rPr sz="1200" b="1" spc="-5" dirty="0">
                <a:latin typeface="Carlito"/>
                <a:cs typeface="Carlito"/>
              </a:rPr>
              <a:t>gün içinde verilmesi halinde Özel Usulsüzlük Cezası </a:t>
            </a:r>
            <a:r>
              <a:rPr sz="1200" b="1" dirty="0">
                <a:latin typeface="Carlito"/>
                <a:cs typeface="Carlito"/>
              </a:rPr>
              <a:t>1/10 </a:t>
            </a:r>
            <a:r>
              <a:rPr sz="1200" b="1" spc="-5" dirty="0">
                <a:latin typeface="Carlito"/>
                <a:cs typeface="Carlito"/>
              </a:rPr>
              <a:t>oranında  </a:t>
            </a:r>
            <a:r>
              <a:rPr sz="1200" b="1" dirty="0">
                <a:latin typeface="Carlito"/>
                <a:cs typeface="Carlito"/>
              </a:rPr>
              <a:t>(3.400 </a:t>
            </a:r>
            <a:r>
              <a:rPr sz="1200" b="1" spc="-5" dirty="0">
                <a:latin typeface="Carlito"/>
                <a:cs typeface="Carlito"/>
              </a:rPr>
              <a:t>1/10 </a:t>
            </a:r>
            <a:r>
              <a:rPr sz="1200" b="1" dirty="0">
                <a:latin typeface="Carlito"/>
                <a:cs typeface="Carlito"/>
              </a:rPr>
              <a:t>= 340 </a:t>
            </a:r>
            <a:r>
              <a:rPr sz="1200" b="1" spc="-5" dirty="0">
                <a:latin typeface="Carlito"/>
                <a:cs typeface="Carlito"/>
              </a:rPr>
              <a:t>TL) uygulanır. Kesilen </a:t>
            </a:r>
            <a:r>
              <a:rPr sz="1200" b="1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cezanın vergi dairesine başvurarak </a:t>
            </a:r>
            <a:r>
              <a:rPr sz="1200" b="1" dirty="0">
                <a:latin typeface="Carlito"/>
                <a:cs typeface="Carlito"/>
              </a:rPr>
              <a:t>1 </a:t>
            </a:r>
            <a:r>
              <a:rPr sz="1200" b="1" spc="-5" dirty="0">
                <a:latin typeface="Carlito"/>
                <a:cs typeface="Carlito"/>
              </a:rPr>
              <a:t>ay  içerisinde</a:t>
            </a:r>
            <a:r>
              <a:rPr sz="1200" b="1" spc="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ödenmesi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durumunda</a:t>
            </a:r>
            <a:r>
              <a:rPr sz="1200" b="1" spc="6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213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sayılı</a:t>
            </a:r>
            <a:r>
              <a:rPr sz="1200" b="1" spc="7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Vergi</a:t>
            </a:r>
            <a:r>
              <a:rPr sz="1200" b="1" spc="6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Usul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Kanunu’nun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376.</a:t>
            </a:r>
            <a:r>
              <a:rPr sz="1200" b="1" spc="6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Maddesi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gereğince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b="1" dirty="0">
                <a:latin typeface="Carlito"/>
                <a:cs typeface="Carlito"/>
              </a:rPr>
              <a:t>½ </a:t>
            </a:r>
            <a:r>
              <a:rPr sz="1200" b="1" spc="-5" dirty="0">
                <a:latin typeface="Carlito"/>
                <a:cs typeface="Carlito"/>
              </a:rPr>
              <a:t>indirim yapılır. (3.400 </a:t>
            </a:r>
            <a:r>
              <a:rPr sz="1200" b="1" dirty="0">
                <a:latin typeface="Carlito"/>
                <a:cs typeface="Carlito"/>
              </a:rPr>
              <a:t>1/2 = </a:t>
            </a:r>
            <a:r>
              <a:rPr sz="1200" b="1" spc="-5" dirty="0">
                <a:latin typeface="Carlito"/>
                <a:cs typeface="Carlito"/>
              </a:rPr>
              <a:t>1.700.- TL)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08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Elektronik ortamda form </a:t>
            </a:r>
            <a:r>
              <a:rPr sz="1200" dirty="0">
                <a:latin typeface="Carlito"/>
                <a:cs typeface="Carlito"/>
              </a:rPr>
              <a:t>verme </a:t>
            </a:r>
            <a:r>
              <a:rPr sz="1200" spc="-5" dirty="0">
                <a:latin typeface="Carlito"/>
                <a:cs typeface="Carlito"/>
              </a:rPr>
              <a:t>mecburiyetine </a:t>
            </a:r>
            <a:r>
              <a:rPr sz="1200" dirty="0">
                <a:latin typeface="Carlito"/>
                <a:cs typeface="Carlito"/>
              </a:rPr>
              <a:t>uymayanlara </a:t>
            </a:r>
            <a:r>
              <a:rPr sz="1200" spc="-5" dirty="0">
                <a:latin typeface="Carlito"/>
                <a:cs typeface="Carlito"/>
              </a:rPr>
              <a:t>özel usulsüzlük </a:t>
            </a:r>
            <a:r>
              <a:rPr sz="1200" dirty="0">
                <a:latin typeface="Carlito"/>
                <a:cs typeface="Carlito"/>
              </a:rPr>
              <a:t>cezası </a:t>
            </a:r>
            <a:r>
              <a:rPr sz="1200" spc="-5" dirty="0">
                <a:latin typeface="Carlito"/>
                <a:cs typeface="Carlito"/>
              </a:rPr>
              <a:t>kesilmesi  halinde, </a:t>
            </a:r>
            <a:r>
              <a:rPr sz="1200" dirty="0">
                <a:latin typeface="Carlito"/>
                <a:cs typeface="Carlito"/>
              </a:rPr>
              <a:t>352 </a:t>
            </a:r>
            <a:r>
              <a:rPr sz="1200" spc="-5" dirty="0">
                <a:latin typeface="Carlito"/>
                <a:cs typeface="Carlito"/>
              </a:rPr>
              <a:t>nci maddenin birinci derece usulsüzlüklerle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(1) numaralı bendi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ikinci  </a:t>
            </a:r>
            <a:r>
              <a:rPr sz="1200" dirty="0">
                <a:latin typeface="Carlito"/>
                <a:cs typeface="Carlito"/>
              </a:rPr>
              <a:t>derece </a:t>
            </a:r>
            <a:r>
              <a:rPr sz="1200" spc="-5" dirty="0">
                <a:latin typeface="Carlito"/>
                <a:cs typeface="Carlito"/>
              </a:rPr>
              <a:t>usulsüzlüklerle ilgili (7) numaralı bendi uyarınca ayrıca ceza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kesilmez.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E-Fatura, E-Arşiv Fatura ve E-Smm </a:t>
            </a:r>
            <a:r>
              <a:rPr sz="1200" b="1" dirty="0">
                <a:latin typeface="Carlito"/>
                <a:cs typeface="Carlito"/>
              </a:rPr>
              <a:t>Form Ba </a:t>
            </a:r>
            <a:r>
              <a:rPr sz="1200" b="1" spc="-5" dirty="0">
                <a:latin typeface="Carlito"/>
                <a:cs typeface="Carlito"/>
              </a:rPr>
              <a:t>Ve Form </a:t>
            </a:r>
            <a:r>
              <a:rPr sz="1200" b="1" dirty="0">
                <a:latin typeface="Carlito"/>
                <a:cs typeface="Carlito"/>
              </a:rPr>
              <a:t>Bs </a:t>
            </a:r>
            <a:r>
              <a:rPr sz="1200" b="1" spc="-5" dirty="0">
                <a:latin typeface="Carlito"/>
                <a:cs typeface="Carlito"/>
              </a:rPr>
              <a:t>Bildirimlerine Dahil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Edilmeyecek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latin typeface="Carlito"/>
                <a:cs typeface="Carlito"/>
              </a:rPr>
              <a:t>25.01.2021 tarihinde 31375 sayılı Resmi </a:t>
            </a:r>
            <a:r>
              <a:rPr sz="1200" b="1" dirty="0">
                <a:latin typeface="Carlito"/>
                <a:cs typeface="Carlito"/>
              </a:rPr>
              <a:t>Gazetede </a:t>
            </a:r>
            <a:r>
              <a:rPr sz="1200" b="1" spc="-5" dirty="0">
                <a:latin typeface="Carlito"/>
                <a:cs typeface="Carlito"/>
              </a:rPr>
              <a:t>yayımlanan Vergi </a:t>
            </a:r>
            <a:r>
              <a:rPr sz="1200" b="1" dirty="0">
                <a:latin typeface="Carlito"/>
                <a:cs typeface="Carlito"/>
              </a:rPr>
              <a:t>Usul </a:t>
            </a:r>
            <a:r>
              <a:rPr sz="1200" b="1" spc="-5" dirty="0">
                <a:latin typeface="Carlito"/>
                <a:cs typeface="Carlito"/>
              </a:rPr>
              <a:t>Kanunu</a:t>
            </a:r>
            <a:r>
              <a:rPr sz="1200" b="1" spc="18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Genel</a:t>
            </a:r>
            <a:endParaRPr sz="1200">
              <a:latin typeface="Carlito"/>
              <a:cs typeface="Carlito"/>
            </a:endParaRPr>
          </a:p>
          <a:p>
            <a:pPr marL="12700" marR="6350" algn="just">
              <a:lnSpc>
                <a:spcPct val="110800"/>
              </a:lnSpc>
              <a:spcBef>
                <a:spcPts val="10"/>
              </a:spcBef>
            </a:pPr>
            <a:r>
              <a:rPr sz="1200" b="1" spc="-5" dirty="0">
                <a:latin typeface="Carlito"/>
                <a:cs typeface="Carlito"/>
              </a:rPr>
              <a:t>Tebliği (Sıra No:396)'nde Değişiklik Yapılmasına Dair Tebliğ (Sıra No: 523)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01.07.2021  tarihinden itibaren uygulanmak üzere, e-Belge (e-Fatura, e-Arşiv Fatura ve </a:t>
            </a:r>
            <a:r>
              <a:rPr sz="1200" b="1" dirty="0">
                <a:latin typeface="Carlito"/>
                <a:cs typeface="Carlito"/>
              </a:rPr>
              <a:t>e-smm) </a:t>
            </a:r>
            <a:r>
              <a:rPr sz="1200" b="1" spc="-5" dirty="0">
                <a:latin typeface="Carlito"/>
                <a:cs typeface="Carlito"/>
              </a:rPr>
              <a:t>olarak  düzenlenen belgeler, Form </a:t>
            </a:r>
            <a:r>
              <a:rPr sz="1200" b="1" dirty="0">
                <a:latin typeface="Carlito"/>
                <a:cs typeface="Carlito"/>
              </a:rPr>
              <a:t>BA </a:t>
            </a:r>
            <a:r>
              <a:rPr sz="1200" b="1" spc="-5" dirty="0">
                <a:latin typeface="Carlito"/>
                <a:cs typeface="Carlito"/>
              </a:rPr>
              <a:t>ve Form </a:t>
            </a:r>
            <a:r>
              <a:rPr sz="1200" b="1" dirty="0">
                <a:latin typeface="Carlito"/>
                <a:cs typeface="Carlito"/>
              </a:rPr>
              <a:t>BS </a:t>
            </a:r>
            <a:r>
              <a:rPr sz="1200" b="1" spc="-5" dirty="0">
                <a:latin typeface="Carlito"/>
                <a:cs typeface="Carlito"/>
              </a:rPr>
              <a:t>bildirimlerine dahil edilmeyecek.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Yapılan düzenlemeye</a:t>
            </a:r>
            <a:r>
              <a:rPr sz="1200" b="1" spc="-1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göre;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Bir kişi </a:t>
            </a:r>
            <a:r>
              <a:rPr sz="1200" dirty="0">
                <a:latin typeface="Carlito"/>
                <a:cs typeface="Carlito"/>
              </a:rPr>
              <a:t>veya kurumdan yapılan mal </a:t>
            </a:r>
            <a:r>
              <a:rPr sz="1200" spc="-5" dirty="0">
                <a:latin typeface="Carlito"/>
                <a:cs typeface="Carlito"/>
              </a:rPr>
              <a:t>ve/veya hizmet </a:t>
            </a:r>
            <a:r>
              <a:rPr sz="1200" dirty="0">
                <a:latin typeface="Carlito"/>
                <a:cs typeface="Carlito"/>
              </a:rPr>
              <a:t>alış </a:t>
            </a:r>
            <a:r>
              <a:rPr sz="1200" spc="-5" dirty="0">
                <a:latin typeface="Carlito"/>
                <a:cs typeface="Carlito"/>
              </a:rPr>
              <a:t>tutarları ile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kişi </a:t>
            </a:r>
            <a:r>
              <a:rPr sz="1200" dirty="0">
                <a:latin typeface="Carlito"/>
                <a:cs typeface="Carlito"/>
              </a:rPr>
              <a:t>veya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kuruma</a:t>
            </a:r>
            <a:endParaRPr sz="1200">
              <a:latin typeface="Carlito"/>
              <a:cs typeface="Carlito"/>
            </a:endParaRPr>
          </a:p>
          <a:p>
            <a:pPr marL="12700" marR="5715" algn="just">
              <a:lnSpc>
                <a:spcPct val="111100"/>
              </a:lnSpc>
              <a:spcBef>
                <a:spcPts val="10"/>
              </a:spcBef>
            </a:pPr>
            <a:r>
              <a:rPr sz="1200" dirty="0">
                <a:latin typeface="Carlito"/>
                <a:cs typeface="Carlito"/>
              </a:rPr>
              <a:t>yapılan mal </a:t>
            </a:r>
            <a:r>
              <a:rPr sz="1200" spc="-5" dirty="0">
                <a:latin typeface="Carlito"/>
                <a:cs typeface="Carlito"/>
              </a:rPr>
              <a:t>ve/veya hizmet satış tutarlarına ilişkin </a:t>
            </a:r>
            <a:r>
              <a:rPr sz="1200" dirty="0">
                <a:latin typeface="Carlito"/>
                <a:cs typeface="Carlito"/>
              </a:rPr>
              <a:t>5.000.-TL </a:t>
            </a:r>
            <a:r>
              <a:rPr sz="1200" spc="-5" dirty="0">
                <a:latin typeface="Carlito"/>
                <a:cs typeface="Carlito"/>
              </a:rPr>
              <a:t>tutarındaki haddin  belirlenmesinde, elektronik olarak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kâğıt ortamında düzenlenen tüm belgeler birlikte  değerlendirilecektir. Söz konusu haddin </a:t>
            </a:r>
            <a:r>
              <a:rPr sz="1200" dirty="0">
                <a:latin typeface="Carlito"/>
                <a:cs typeface="Carlito"/>
              </a:rPr>
              <a:t>aşılması </a:t>
            </a:r>
            <a:r>
              <a:rPr sz="1200" spc="-5" dirty="0">
                <a:latin typeface="Carlito"/>
                <a:cs typeface="Carlito"/>
              </a:rPr>
              <a:t>halinde sadece kâğıt ortamında düzenlenen  </a:t>
            </a:r>
            <a:r>
              <a:rPr sz="1200" dirty="0">
                <a:latin typeface="Carlito"/>
                <a:cs typeface="Carlito"/>
              </a:rPr>
              <a:t>belgeler </a:t>
            </a:r>
            <a:r>
              <a:rPr sz="1200" spc="-5" dirty="0">
                <a:latin typeface="Carlito"/>
                <a:cs typeface="Carlito"/>
              </a:rPr>
              <a:t>bildirimlere dahil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Bildirim </a:t>
            </a:r>
            <a:r>
              <a:rPr sz="1200" spc="-5" dirty="0">
                <a:latin typeface="Carlito"/>
                <a:cs typeface="Carlito"/>
              </a:rPr>
              <a:t>verme yükümlülüğü bulunan ancak, tüm </a:t>
            </a:r>
            <a:r>
              <a:rPr sz="1200" dirty="0">
                <a:latin typeface="Carlito"/>
                <a:cs typeface="Carlito"/>
              </a:rPr>
              <a:t>alış ve </a:t>
            </a:r>
            <a:r>
              <a:rPr sz="1200" spc="-5" dirty="0">
                <a:latin typeface="Carlito"/>
                <a:cs typeface="Carlito"/>
              </a:rPr>
              <a:t>satışları belirtilen haddin altında  kalan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elektronik belge olarak düzenlenen belgelerden oluşan mükelleflerin, Form Ba  </a:t>
            </a:r>
            <a:r>
              <a:rPr sz="1200" dirty="0">
                <a:latin typeface="Carlito"/>
                <a:cs typeface="Carlito"/>
              </a:rPr>
              <a:t>ve/veya </a:t>
            </a:r>
            <a:r>
              <a:rPr sz="1200" spc="-5" dirty="0">
                <a:latin typeface="Carlito"/>
                <a:cs typeface="Carlito"/>
              </a:rPr>
              <a:t>Form Bs bildirimlerini “Ba/Bs bildiriminde </a:t>
            </a:r>
            <a:r>
              <a:rPr sz="1200" dirty="0">
                <a:latin typeface="Carlito"/>
                <a:cs typeface="Carlito"/>
              </a:rPr>
              <a:t>beyan edilecek </a:t>
            </a:r>
            <a:r>
              <a:rPr sz="1200" spc="-5" dirty="0">
                <a:latin typeface="Carlito"/>
                <a:cs typeface="Carlito"/>
              </a:rPr>
              <a:t>bilgim bulunmamaktadır.”  kutucuğunu işaretlemek suretiyle vermeleri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gerekecektir.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5268" y="1009141"/>
          <a:ext cx="5900420" cy="8573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1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8432">
                <a:tc>
                  <a:txBody>
                    <a:bodyPr/>
                    <a:lstStyle/>
                    <a:p>
                      <a:pPr marL="141605" marR="98425" indent="-3683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IRA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 YILI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1874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MİKTARLARI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7515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8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55575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isteyen gerçek veya tüzel kişilere  ait reklam veya 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işçi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bulma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ilanını yayınlayan gerçek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tüzel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kişilere ayrı ayrı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57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179705" algn="r">
                        <a:lnSpc>
                          <a:spcPts val="118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-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52069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Kurumdan izin almadan kendi 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faaliyetlerinde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çalıştıracakları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işçileri yurt dışına götüren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gerçek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80"/>
                        </a:lnSpc>
                        <a:spcBef>
                          <a:spcPts val="40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tüzel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kişilere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8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112.695,42</a:t>
                      </a:r>
                      <a:r>
                        <a:rPr sz="10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68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179705" algn="r">
                        <a:lnSpc>
                          <a:spcPts val="119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-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43204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Kuruma onaylatılmayan her bir  yurt dışı hizmet akdi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işverenlere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özel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istihdam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bürolarına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2.065,21</a:t>
                      </a:r>
                      <a:r>
                        <a:rPr sz="10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27965" algn="r">
                        <a:lnSpc>
                          <a:spcPts val="119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20/h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61594" algn="just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Kurumdan izin almadan yurtdışına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götürmek içinilan veren gerçek  veya tüzel kişilere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11.197,57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2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R="246379" algn="r">
                        <a:lnSpc>
                          <a:spcPts val="119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1747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 tarafından istenilen rapor,  bilgi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belgeler ile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işgücü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piyasasının izlenmesi için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gerekli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115570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olan istatistiksel bilgileri Kurumca  belirlenen süre içerisinde ibraz  etmeyenlere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6.761,90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245110" algn="r">
                        <a:lnSpc>
                          <a:spcPts val="1175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20/j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Müfettişlerce istenen bilgi,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kayıt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defterleri on beş gün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341630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içerisinde ibraz etmeyen özel  istihdam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bürolarına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45.078,16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7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230504" algn="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 arayanlara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açık işlere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ilişkin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115570">
                        <a:lnSpc>
                          <a:spcPct val="1331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bilgileri, 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işçi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bulma faaliyeti  dışında başka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amaçla kullanan  özel istihdam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bürolarına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112.695,42</a:t>
                      </a:r>
                      <a:r>
                        <a:rPr sz="10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246379" algn="r">
                        <a:lnSpc>
                          <a:spcPts val="1175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5113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Kurumdan izin almadan veya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izin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yeniletmeden tarımda 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işçi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bulma aracılık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faaliyetinde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bulunanlara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22.539,07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209550" algn="r">
                        <a:lnSpc>
                          <a:spcPts val="1175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20/m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Tarım işçileri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sözleşme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imzalamayan veya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imzaladığı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79375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sözleşmeyi Kuruma ibraz etmeyen  tarım aracılarına her bir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1.127,58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44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76530" algn="r">
                        <a:lnSpc>
                          <a:spcPts val="119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20/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-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85725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 aracılığı olmaksızın sürekli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istihdam eden kamu kurum</a:t>
                      </a:r>
                      <a:r>
                        <a:rPr sz="1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kuruluşlarına her bir işçi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45.078,16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5268" y="1009141"/>
          <a:ext cx="5900420" cy="4696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1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8432">
                <a:tc>
                  <a:txBody>
                    <a:bodyPr/>
                    <a:lstStyle/>
                    <a:p>
                      <a:pPr marL="141605" marR="98425" indent="-3683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IRA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 YILI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1874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MİKTARLARI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7515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20/n-2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Geçici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istihdam eden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kamu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kuruluşlarına ise her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22.539,07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99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8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87630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 aracılığı olmaksızın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istihdam edebilen kamu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alım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ilanını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Kuruma göndermeyenlere her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80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8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2.318,92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20/p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Kurumca yayımlanan açık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ilanlarını Kurumdan izin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almadan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yayımlayanlara her bir ilan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12.354,81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 adını veya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kısaltmasını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90805">
                        <a:lnSpc>
                          <a:spcPct val="1333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kamuoyunu yanıltacak biçimde  kullanan veya Kurumdan yetki  almış gibi faaliyet gösteren gerçek  veya tüzel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kişilere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112.695,42</a:t>
                      </a:r>
                      <a:r>
                        <a:rPr sz="1000" b="1" spc="-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9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20/s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9273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Kamu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kuruluşlarının  kadro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pozisyonlarına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yerleştirilmesine</a:t>
                      </a:r>
                      <a:r>
                        <a:rPr sz="1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aracılık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8318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faaliyetleri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yasağına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aykırı hareket  edenlere her bir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45.078,16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4895215" cy="645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SOSYAL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GÜVENLİK KURUMUNCA KESİLECEK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İDARİ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PARA</a:t>
            </a:r>
            <a:r>
              <a:rPr sz="1400" b="1" spc="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CEZALARI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b="1" spc="-5" dirty="0">
                <a:latin typeface="Carlito"/>
                <a:cs typeface="Carlito"/>
              </a:rPr>
              <a:t>Yılı Asgari Brüt Ücret: 5.004,00</a:t>
            </a:r>
            <a:r>
              <a:rPr sz="1200" b="1" spc="1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TL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9464" y="1835149"/>
          <a:ext cx="5766435" cy="7946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4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40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96545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9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953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a)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1336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giriş bildirgesi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genel sağlık sigortası  giriş bildirgesini; 5510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Kanunda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belirtilen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içinde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Sosyal Güvenlik Kurumu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Başkanlığınca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(Kurum) belirlenen şekle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usule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uygun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vermeyenler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veya Kurumca internet, elektronik veya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benzeri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ortamda göndermekle zorunlu tutulduğu halde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anılan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274955">
                        <a:lnSpc>
                          <a:spcPts val="161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ortamda göndermeyenler hakkında her bir sigortalı  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 aylık asgari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R="30861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5.004,00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4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2545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giriş bildirgesinin verilmediğinin,  mahkeme kararından veya Kurumun denetim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10489">
                        <a:lnSpc>
                          <a:spcPts val="16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kontrolle görevli memurlarınca yapılan tespitlerden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diğer kamu idarelerinin denetim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elemanlarının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kendi mevzuatları gereğince yapacakları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soruşturma,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383540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incelemelerden veya bankalar, döner  sermayeli kuruluşlar, kamu idareleri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kanunla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kurulan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alınan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bilgi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belgelerden anlaşılması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halinde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bildirgeyi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vermekle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yükümlü olanlar hakkında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0170">
                        <a:lnSpc>
                          <a:spcPct val="134200"/>
                        </a:lnSpc>
                        <a:spcBef>
                          <a:spcPts val="5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iki  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0.008,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18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İşyeri esas alınmak suretiyle 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işe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giriş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68580">
                        <a:lnSpc>
                          <a:spcPct val="1333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bildirgesinin verilmediğine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ilişkin;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mahkemenin karar  tarihinden, Kurumun 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kontrolle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görevli  memurlarının tespit tarihinden, diğer kamu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kurum 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kuruluşlarının denetim elemanlarının rapor tarihinden,  bankalar, döner sermayeli kuruluşlar, kamu idareleri ile  kanunla kurulan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kuruluşlardan alınan bilgi  veya belgelerin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Kuruma intikal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tarihinden itibaren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yıl içinde (a-2) de sayılan durumlardan biriyle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tekrar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bildirge verilmediğinin anlaşılması halinde,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bildirgeyi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26225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vermekle yükümlü olanlar hakkında her bir sigortalı  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 marR="23558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 beş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25.02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402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b)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İşyeri bildirgesini, Kurumca belirlenen şekle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usule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18745" algn="just">
                        <a:lnSpc>
                          <a:spcPct val="1331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uygun vermeyenler veya Kurumca internet, elektronik  veya benzeri ortamda göndermekle zorunlu tutulduğu  halde, anılan ortamda göndermeyenler veya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Kanunda belirtilen süre içinde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vermeyenlerden,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8776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9654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9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Kamu</a:t>
                      </a:r>
                      <a:r>
                        <a:rPr sz="1000" spc="-1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İdarelerine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8636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üç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15.01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1) Bilanço esasına göre defter</a:t>
                      </a:r>
                      <a:r>
                        <a:rPr sz="1000" spc="-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tutanlara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85725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üç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277495" algn="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15.012,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2)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defterleri tutmak zorunda</a:t>
                      </a:r>
                      <a:r>
                        <a:rPr sz="1000" spc="-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9017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iki  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26035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10.00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3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Defter tutmakla yükümlü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olmayanlara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0701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 aylık</a:t>
                      </a:r>
                      <a:r>
                        <a:rPr sz="1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asgari  ücret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09245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5.004,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2248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c)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7241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Prim belgelerini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defter kayıtlarını, Kurumca  belirlenen şekilde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usulde vermeyenlere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 Kurumca internet, elektronik veya benzeri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ortamda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42875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göndermekle zorunlu tutulduğu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halde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anılan ortamda  göndermeyenlere veya belirlenen süre içinde  vermeyenlere her bir fiil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 marR="100965" indent="-22860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1) Belgenin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asıl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halinde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aylık asgari ücretin iki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katını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geçmemek kaydıyla belgede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kayıtlı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18135">
                        <a:lnSpc>
                          <a:spcPts val="1175"/>
                        </a:lnSpc>
                        <a:spcBef>
                          <a:spcPts val="28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sayısı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316865">
                        <a:lnSpc>
                          <a:spcPct val="133000"/>
                        </a:lnSpc>
                        <a:spcBef>
                          <a:spcPts val="75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asgari  ücretin 1/5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0861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1.000,80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29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 marR="118110" indent="-22860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2) Belgenin ek olması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halinde,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aylık asgari ücretin iki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katını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geçmemek kaydıyla her bir ek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belgede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18135">
                        <a:lnSpc>
                          <a:spcPts val="1175"/>
                        </a:lnSpc>
                        <a:spcBef>
                          <a:spcPts val="28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kayıtlı 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sayısı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başına,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asgari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ücretin 1/8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625,50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9240" marR="568325" indent="-18034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3) Ek belgenin Kurumca resen düzenlenmesi  durumunda, aylık asgari ücretin iki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400685">
                        <a:lnSpc>
                          <a:spcPts val="16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geçmemek kaydıyla her bir ek belgede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kayıtlı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sayısı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8580" marR="266700">
                        <a:lnSpc>
                          <a:spcPct val="134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asgari  ücretin 1/2</a:t>
                      </a:r>
                      <a:r>
                        <a:rPr sz="1000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0861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2.502,00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60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4) Belgenin mahkeme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kararı,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Kurumun denetim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176530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kontrol ile görevlendirilmiş memurlarınca yapılan  tespitler veya diğer kamu idarelerinin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denetim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elemanlarınca kendi mevzuatları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gereğince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228600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yapacakları soruşturma, 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incelemeler  neticesinde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bankalar, döner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sermayeli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kuruluşlar, kamu idareleri ile kanunla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76200">
                        <a:lnSpc>
                          <a:spcPct val="1332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kuruluşlardan alınan bilgi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belgelerden,  hizmetleri veya kazançları Kuruma bildirilmediği  veya eksik bildirildiği anlaşılan sigortalılarla ilgili  olması halinde, belgenin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asıl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 ek nitelikte olup  olmadığı, işverence düzenlenip düzenlenmediği  dikkate alınmaksızın,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90170">
                        <a:lnSpc>
                          <a:spcPct val="133000"/>
                        </a:lnSpc>
                        <a:spcBef>
                          <a:spcPts val="7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iki  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10.00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290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d)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0891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Kurumun defter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 incelemeye yetkili denetim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kontrolle görevlendirilmiş memurları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tarafından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28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veya serbest muhasebeci mali müşavirler ile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yeminli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 iki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10.00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8767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03530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mali müşavirlerce düzenlenen raporlara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istinaden,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6286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Kuruma bildirilmediği tespit edilen eksik işçilik tutarının  mal edildiği her bir ay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262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e)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6164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Kurumun 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kontrol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ile görevlendirilen  memurlarınca istenilen işyeri defter, kayıt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belgelerini Kurumca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yapılan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yazılı ihtara rağmen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gün içinde mücbir sebep olmaksızın tam olarak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yerine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getirmeyenlere,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971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1) Bilanço esasına göre defter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tutanlara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7239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on  iki 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819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60.048,00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4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971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2)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defterleri tutmak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zorunda</a:t>
                      </a:r>
                      <a:r>
                        <a:rPr sz="1000" spc="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3558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 altı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819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30.024,00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3) Defter tutmakla yükümlü</a:t>
                      </a:r>
                      <a:r>
                        <a:rPr sz="1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olmayanlara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85725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üç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8194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15.012,00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5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9240" marR="100330" indent="-18034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4) Tutmakla yükümlü bulunulan defter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belgelerin  ibraz edilmemesi nedeniyle verilmesi gereken</a:t>
                      </a:r>
                      <a:r>
                        <a:rPr sz="10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tutarını aşmamak kaydıyla; defter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belgelerin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tümünü verilen süre içinde ibraz etmekle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birlikte;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kanuni tasdik süresi geçtikten sonra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tasdik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14922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ettirilmiş olan defterlerin tasdik tarihinden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önceki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kısmı, işçilikle ilgili giderlerin işlenmemiş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olduğu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242570">
                        <a:lnSpc>
                          <a:spcPct val="1332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tespit edilen defterler, sigorta primleri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hesabına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esas tutulan kazançların kesin olarak tespitine  imkan vermeyecek şekilde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usulsüz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 noksan  tutulmuş defterler, herhangi bir ay için sigorta  primleri hesabına esas tutulması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gereken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kazançların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kazançlarla ilgili ödemelerin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(sigorta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205104">
                        <a:lnSpc>
                          <a:spcPct val="1333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primine esas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kazancın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ödemeye bağlı olduğu  durumlar dahil) o ayın dahil bulunduğu hesap  dönemine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ait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defterlere işlenmemiş olması  halinde, o aya ait defter kayıtları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geçerli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sayılmaz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bu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geçersizlik hallerinin gerçekleştiği her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takvim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ayı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2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680" marR="74930" indent="-181610">
                        <a:lnSpc>
                          <a:spcPts val="1600"/>
                        </a:lnSpc>
                        <a:spcBef>
                          <a:spcPts val="60"/>
                        </a:spcBef>
                        <a:buFont typeface="Carlito"/>
                        <a:buAutoNum type="romanLcPeriod" startAt="2"/>
                        <a:tabLst>
                          <a:tab pos="361315" algn="l"/>
                        </a:tabLst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Kullanılmaya başlanmadan önce tasdik ettirilmesi  zorunlu olduğu halde tasdiksiz tutulmuş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6068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defterler geçerli sayılmaz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tutmakla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yükümlü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60680" marR="66040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bulunulan defter türü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dikkate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alınarak (e-1)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(e-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2)'ye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göre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idari para cezası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uygulanır,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60680" indent="-181610">
                        <a:lnSpc>
                          <a:spcPts val="1190"/>
                        </a:lnSpc>
                        <a:spcBef>
                          <a:spcPts val="395"/>
                        </a:spcBef>
                        <a:buFont typeface="Carlito"/>
                        <a:buAutoNum type="romanLcPeriod" startAt="3"/>
                        <a:tabLst>
                          <a:tab pos="361315" algn="l"/>
                        </a:tabLst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Vergi Usul Kanunu gereğince bilanço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esasına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8756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9654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9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680" marR="16065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defter tutulması gerekirken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işletme hesabı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esasına göre tutulmuş defterler geçerli sayılmaz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(e-1)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'e göre idari para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cezası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uygulanır,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3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9240" marR="89535" indent="-18034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5) İşverenler tarafından ibraz edilen aylık ücret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tediye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bordrosunda; işyerinin sicil numarası,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bordronun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ilişkin olduğu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ay,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sigortalının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adı-soyadı,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76200">
                        <a:lnSpc>
                          <a:spcPts val="1600"/>
                        </a:lnSpc>
                        <a:spcBef>
                          <a:spcPts val="1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sigortalının sosyal güvenlik sicil numarası, ücret  ödenen gün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sayısı,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sigortalının ücreti, ödenen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519430">
                        <a:lnSpc>
                          <a:spcPts val="16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tutarı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alındığına dair sigortalının  imzasının bulunması zorunludur.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Belirtilen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unsurlardan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herhangi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birini ihtiva etmeyen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(imza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şartı yönünden makbuz mukabilinde veya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banka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kanalıyla yapılan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ödemeler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hariç)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tediye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 marR="90170">
                        <a:lnSpc>
                          <a:spcPts val="1610"/>
                        </a:lnSpc>
                        <a:spcBef>
                          <a:spcPts val="1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bordroları geçerli sayılmaz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 bir geçersiz ücret  tediye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bordrosu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için,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İbraz süresi geçirildikten sonra incelemeye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sunulan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tümünün veya bir bölümünün geçersiz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olduğu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tespit edilen defter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belgeler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yönünden,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ayrıca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geçersizlik fiilleri için idari para cezası</a:t>
                      </a:r>
                      <a:r>
                        <a:rPr sz="1000" spc="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uygulanmaz,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sadece tutulan defter türü dikkate alınarak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bendin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(1),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(2)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(3) numaralı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bentlerine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göre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69240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idari para cezası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uygulanır.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265430">
                        <a:lnSpc>
                          <a:spcPct val="134000"/>
                        </a:lnSpc>
                        <a:spcBef>
                          <a:spcPts val="8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asgari  ücretin 1/2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R="30861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2.502,00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913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f)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Kamu idareleri, döner sermayeli kuruluşlar,</a:t>
                      </a:r>
                      <a:r>
                        <a:rPr sz="1000" spc="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kanunla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242570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kurulan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bankaların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Kurumca  istenen belgeleri en geç 1 ay içinde vermemesi</a:t>
                      </a:r>
                      <a:r>
                        <a:rPr sz="1000" spc="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prim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hizmet belgesinin Kurumca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onaylanan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nüshasını sigortalının çalıştığı işyerinde, birden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fazla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işyeri olması halinde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sigortalının çalıştığı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işyerinde ayrı ayrı olmak üzere, Kuruma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verilmesi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389255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gereken sürenin son gününü takip eden günden  başlanarak, müteakip belgenin verilmesi gereken  sürenin sonuna kadar sigortalılar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tarafından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görülebilecek bir yere asılmaması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halinde,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8580" marR="90170">
                        <a:lnSpc>
                          <a:spcPct val="1343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iki  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10.00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519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g)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Sigortalıların çalışmaya başladıkları tarihten</a:t>
                      </a:r>
                      <a:r>
                        <a:rPr sz="10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itibaren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en geç 1 ay içinde 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olarak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çalışmaya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49860">
                        <a:lnSpc>
                          <a:spcPct val="1334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başladıklarını Kuruma bildirmesi; köy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mahalle  muhtarları ile hizmet akdine bağlı olmaksızın kendi  adına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hesabına bağımsız çalışanların sigortalılığının  sona erdiğinin Kuruma bildirilmesi;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Kamu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idarelerince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vazife malullüğüne sebep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olayların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Kuruma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bildirilmesi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 marR="207010">
                        <a:lnSpc>
                          <a:spcPct val="134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 aylık</a:t>
                      </a:r>
                      <a:r>
                        <a:rPr sz="1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asgari  ücret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0861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5.004,00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8764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9654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9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51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9906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Kamu idareleri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döner sermayeli kuruluşlar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5411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Bankacılık Kanunu kapsamındaki kuruluşlar  ile kanunla kurulan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ihale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yoluyla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422275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yaptırdıkları her türlü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üstlenenleri 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  adreslerini 15 gün içinde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Kuruma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bildirmesi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yükümlülüklerini yerine getirmeyen kurum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8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kuruluşlar ile tüzel kişilere,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66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580" marR="143510">
                        <a:lnSpc>
                          <a:spcPct val="1332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Kamu idareleri ile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bankaların,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Kurumca sağlanacak  elektronik altyapıdan yararlanmak suretiyle, Kurumca  belirlenecek işlemlerde, işlem yaptığı kişilerin  sigortalılık bakımından tescilli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olup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olmadığını kontrol  etmeyen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sigortasız olduğunu tespit ettiği kişileri  Kuruma bildirmeyen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kamu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idareleri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bankalara,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asgari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ücretin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1/10’u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500,40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170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h)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Şirket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kuruluşu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aşamasında, çalıştıracağı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sayısının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başlama tarihinin Ticaret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Sicil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Memurluklarına bildirilmesi durumunda Ticaret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Sicil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2382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Memurluklarınca buna bağlı yapılması gereken  bildirimlerin; Valilikler, belediyeler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ruhsat vermeye  yetkili diğer kamu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özel hukuk tüzel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kişileri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400050">
                        <a:lnSpc>
                          <a:spcPct val="1333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tarafından,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ruhsatı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diğer tüm ruhsat veya  ruhsat niteliği taşıyan işlemlerine ilişkin bilgi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belgeler ile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varsa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 verilmesine esas olan  istihdama ilişkin bildirimlerin yasal süresi</a:t>
                      </a:r>
                      <a:r>
                        <a:rPr sz="1000" spc="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içinde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Kuruma yapılmaması halinde, yerine getirilmeyen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 bildirim yükümlülüğü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 aylık asgari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30861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5.004,00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81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6926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Kurumun 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kontrolle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görevlendirilmiş  memurlarının,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22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1) Kanunun uygulanmasından doğan inceleme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 marR="177800">
                        <a:lnSpc>
                          <a:spcPct val="1333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soruşturma görevlerini yerine getirmeleri sırasında  işverenler, sigortalılar, işyeri sahipleri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bu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işle ilgili  diğer kişiler görevlerini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yapmasına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engel olamazlar;  engel olanlar hakkında,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(eylemleri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başka bir</a:t>
                      </a:r>
                      <a:r>
                        <a:rPr sz="10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suç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oluştursa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dahi)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235585">
                        <a:lnSpc>
                          <a:spcPct val="133000"/>
                        </a:lnSpc>
                        <a:spcBef>
                          <a:spcPts val="85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 beş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25.02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40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 marR="193675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2) Görevlerini yapmasını engellemek amacıyla cebir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tehdit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kullanan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işverenler, sigortalılar,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işyeri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sahipleri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bu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işle ilgili diğer kişiler fiil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daha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ağır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 marR="73025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cezayı gerektiren ayrı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suç teşkil etmediği takdirde  Türk Ceza Kanunu'nun 265.maddesinin ikinci fıkrasına  göre cezalandırılır. Bu suçu işleyenler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hakkında</a:t>
                      </a:r>
                      <a:r>
                        <a:rPr sz="1000" spc="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ayrıca,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 marR="72390">
                        <a:lnSpc>
                          <a:spcPct val="134200"/>
                        </a:lnSpc>
                        <a:spcBef>
                          <a:spcPts val="83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on  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50.04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8770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29654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9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5168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i)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1) Kurum tarafından 5510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100.maddesi kapsamında Kurum tarafından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istenen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 marR="105410">
                        <a:lnSpc>
                          <a:spcPts val="161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bilgi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belgeleri belirlenen süre içinde mücbir sebep  olmaksızın vermeyen kamu idareleri, bankalar,</a:t>
                      </a:r>
                      <a:r>
                        <a:rPr sz="1000" spc="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döner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sermayeli kuruluşlar, kanunla kurulmuş kurum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kuruluşlar ile diğer gerçek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tüzel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kişiler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hakkında,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 marR="23558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 beş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25.02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93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2) Kurum tarafından 5510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 marR="15303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100.maddesi kapsamında Kurum tarafından istenen  bilgi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belgeleri mücbir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sebep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olmaksızın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belirlenen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37160" marR="22542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süreden geç veren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kamu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idareleri, bankalar, döner  sermayeli kuruluşlar, kanunla kurulmuş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 ile diğer gerçek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tüzel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kişiler</a:t>
                      </a:r>
                      <a:r>
                        <a:rPr sz="10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hakkında,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68580" marR="90170">
                        <a:lnSpc>
                          <a:spcPct val="134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ücretin</a:t>
                      </a:r>
                      <a:r>
                        <a:rPr sz="10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iki  katı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R="276860" algn="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.008,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51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0764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3) (Ek cümle: 13/2/2011-6111/45 md.) Ancak 4 üncü  maddenin birinci fıkrasının (a) bendi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kapsamındaki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88900">
                        <a:lnSpc>
                          <a:spcPts val="16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sigortalılara geçici iş göremezlik ödeneği ödemelerinde  100 üncü maddeye istinaden Kurumca işverenlerden  istenilen bildirimlerin belirlenen süre içerisinde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388620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elektronik ortamda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yapılmaması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halinde sigortalı  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 marR="234950">
                        <a:lnSpc>
                          <a:spcPct val="134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 1/10’u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500,40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4) hiç yapılmaması halinde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1/2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308610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2.502,00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53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5) (Ek paragraf: 4/4/2015-6645/48 md.) 4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üncü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360045">
                        <a:lnSpc>
                          <a:spcPts val="161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maddenin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birinci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fıkrasının (c) bendi kapsamında  bulunan sigortalıların hizmet bilgilerinin 100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üncü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madde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kapsamında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Kurumca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oluşturulan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yazılım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243840">
                        <a:lnSpc>
                          <a:spcPts val="1610"/>
                        </a:lnSpc>
                        <a:spcBef>
                          <a:spcPts val="1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programına bilgi girişi yapması gereken işyerlerince,  Kurumca belirlenen süre içinde elektronik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ortamda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Kuruma hiç gönderilmemesi hâlinde sigortalı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68580" marR="234950">
                        <a:lnSpc>
                          <a:spcPct val="1343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 1/5’i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0924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1.000,80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tabLst>
                          <a:tab pos="2241550" algn="l"/>
                        </a:tabLst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6)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geç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gönderilmesi hâlinde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sigortalı	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330835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  1/10’u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500,40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319405" indent="8636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*Ancak, idari para cezası ilgili yılın aralık ayında  geçerli olan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brüt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asgari ücretin yirmi dört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katını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geçemez.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71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715" marR="135890" indent="-228600">
                        <a:lnSpc>
                          <a:spcPts val="1610"/>
                        </a:lnSpc>
                        <a:spcBef>
                          <a:spcPts val="55"/>
                        </a:spcBef>
                        <a:tabLst>
                          <a:tab pos="386715" algn="l"/>
                        </a:tabLst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j)	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9 uncu maddesinin birinci fıkrasının (a) bendine  göre sigortalılığı sona erenlere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ilişkin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bildirim</a:t>
                      </a:r>
                      <a:r>
                        <a:rPr sz="1000" spc="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506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Kanunun geçici 20 nci maddesinde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yer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alan sandıklara, sandık iştirakçiliğinin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580" marR="23558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  1/10’u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500,40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8770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76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715" marR="9525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veya sona ermesine ilişkin bildirimi,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süresi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içinde  ya da Kurumca belirlenen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şekle ve usule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uygun  olarak yapmayanlar veya Kurumca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internet,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 marR="208915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elektronik veya benzeri ortamda göndermekle  zorunlu tutulduğu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halde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anılan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ortamda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göndermeyenler hakkında,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takvim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ayında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 marR="127635">
                        <a:lnSpc>
                          <a:spcPct val="1334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işlenen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fiillerden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dolayı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tutmakla yükümlü  bulunulan defter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belgelerin ibraz edilmemesi  nedeniyle verilmesi gereken ceza tutarını  aşmamak kaydıyla her bir sigortalı veya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sandık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iştirakçisi 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715" marR="108585" indent="-228600">
                        <a:lnSpc>
                          <a:spcPts val="1600"/>
                        </a:lnSpc>
                        <a:spcBef>
                          <a:spcPts val="75"/>
                        </a:spcBef>
                        <a:tabLst>
                          <a:tab pos="386715" algn="l"/>
                        </a:tabLst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k)	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100 üncü maddesinin altıncı fıkrasına göre genel  sağlık sigortalılarının bakmakla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yükümlü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oldukları kişilere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ait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bilgi girişlerini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süresinde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 marR="19367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yapmayanlar ile bakmakla yükümlü olunan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kişi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olmayanlara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ait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bilgi girişi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yapanlara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2.502,00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9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340"/>
                        </a:spcBef>
                        <a:tabLst>
                          <a:tab pos="386715" algn="l"/>
                        </a:tabLst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l)	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Ek 6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ncı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maddesine göre yapılması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gereken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bildirim veya kontrol yükümlülüğünün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yerine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getirilmemesi halinde,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fiil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07010">
                        <a:lnSpc>
                          <a:spcPct val="133000"/>
                        </a:lnSpc>
                        <a:spcBef>
                          <a:spcPts val="75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 aylık</a:t>
                      </a:r>
                      <a:r>
                        <a:rPr sz="1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asgari  ücret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5.004,00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64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m)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Kurumun prim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tahakkukuna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sigortalıların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 marR="104775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sosyal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güvenlik haklarına dayanak teşkil eden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bu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Kanunun 86 ncı maddesinin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on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üçüncü fıkrası  uyarınca verilmesi gereken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beyannamedeki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86715" marR="358140" algn="just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sigortalıların, prime esas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kazançlarının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  hizmetlerinin bildirilmediği,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eksik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 da geç  bildirildiği anlaşılan her bir işyeri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için;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1) Beyannamenin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asıl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olması hâlinde, aylık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asgari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27749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ücretin iki katını geçmemek kaydıyla beyannamede  kayıtlı 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sayısı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1/5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1.000,80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4958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2) Beyannamenin ek olması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hâlinde,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aylık asgari  ücretin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iki katını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geçmemek kaydıyla her bir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2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beyannamede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kayıtlı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sayısı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1/8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625,50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5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8890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3) Ek beyannamenin, 86 ncı maddenin beşinci fıkrasına  istinaden Kurumca resen düzenlenmesi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durumunda,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74930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asgari ücretin iki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katını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geçmemek kaydıyla her bir  ek beyannamede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kayıtlı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sayısı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2.502,00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71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36525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4) Beyannamenin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mahkeme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kararı, Kurumun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denetim 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kontrol ile görevlendirilmiş memurlarınca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yapılan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tespitler veya diğer kamu idarelerinin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denetim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elemanlarınca kendi mevzuatları gereğince</a:t>
                      </a:r>
                      <a:r>
                        <a:rPr sz="10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yapacakları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8767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49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6604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soruşturma, 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incelemeler neticesinde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 bankalar, döner sermayeli kuruluşlar, kamu idareleri ile  kanunla kurulan kurum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kuruluşlardan alınan bilgi</a:t>
                      </a:r>
                      <a:r>
                        <a:rPr sz="1000" spc="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456565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belgelerden, hizmetleri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kazançları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Kuruma  bildirilmediği veya eksik bildirildiği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sadece  hizmetlerinin Kuruma eksik bildirildiği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anlaşılan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sigortalılarla ilgili olması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hâlinde,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beyannamenin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asıl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90500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veya ek nitelikte olup olmadığı, işverence düzenlenip  düzenlenmediği dikkate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alınmaksızın,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aylık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beyannamedeki her bir işyeri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8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9812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a) Kamu idareleri ile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213 sayılı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Vergi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Usul Kanunu  uyarınca bilanço esasına göre defter tutmak</a:t>
                      </a:r>
                      <a:r>
                        <a:rPr sz="1000" spc="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zorunda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olanlar hakkında asgari ücretin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üç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katını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geçmemek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9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üzere sigortalı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580" marR="353060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Asgari  Ücret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5.004,00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5463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b)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defterleri tutmak zorunda olanlar hakkında  asgari ücretin iki katını geçmemek üzere sigortalı  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2.502,00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2890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c) Defter tutmakla yükümlü olmayanlar hakkında aylık  asgari ücreti geçmemek üzere sigortalı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1/3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1.668,00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322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ç) Beyannamedeki her bir işyerinden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bildirilen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sigortalıların sadece prime esas kazançlarının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eksik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65405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bildirildiğinin anlaşılması hâlinde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beyannamenin asıl  veya ek nitelikte olup olmadığı, işverence düzenlenip  düzenlenmediği dikkate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alınmaksızın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90195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aylık asgari  ücretin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onda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birinden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az,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iki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53670">
                        <a:lnSpc>
                          <a:spcPts val="1610"/>
                        </a:lnSpc>
                        <a:spcBef>
                          <a:spcPts val="1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katından fazla  olmamak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üzere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tespit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edilen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prime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esas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kazanç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tutarında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ipc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uygulanır.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95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n)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Muhtasar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prim hizmet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beyannamesinde,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sigortalıların işyerlerinde fiilen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yaptıkları işe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meslek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adı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kodunu, gerçeğe aykırı bildiren her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20637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işyeri için aylık asgari ücreti geçmemek üzere meslek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adı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kodu gerçeğe aykırı bildirilen sigortalı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başına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1/10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500,40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67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23241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*(Değişik ikinci fıkra: 17/1/2012-6270/11 md.)  Mahkeme kararına, Kurumun 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kontrol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görevlendirilmiş memurlarınca yapılan tespitler</a:t>
                      </a:r>
                      <a:r>
                        <a:rPr sz="1000" spc="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diğer kamu idarelerinin denetim elemanlarınca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kendi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87960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mevzuatları gereğince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yapacakları soruşturma,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denetim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incelemelere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 kamu idarelerinden  alınan belgelere istinaden düzenlenenler hariç</a:t>
                      </a:r>
                      <a:r>
                        <a:rPr sz="1000" spc="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660" cy="8764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11100"/>
              </a:lnSpc>
              <a:spcBef>
                <a:spcPts val="95"/>
              </a:spcBef>
            </a:pPr>
            <a:r>
              <a:rPr sz="1200" b="1" spc="-5" dirty="0">
                <a:latin typeface="Carlito"/>
                <a:cs typeface="Carlito"/>
              </a:rPr>
              <a:t>Örnek </a:t>
            </a:r>
            <a:r>
              <a:rPr sz="1200" b="1" dirty="0">
                <a:latin typeface="Carlito"/>
                <a:cs typeface="Carlito"/>
              </a:rPr>
              <a:t>1: </a:t>
            </a:r>
            <a:r>
              <a:rPr sz="1200" spc="-5" dirty="0">
                <a:latin typeface="Carlito"/>
                <a:cs typeface="Carlito"/>
              </a:rPr>
              <a:t>Form Ba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Form Bs bildirimi verme yükümlülüğü bulunan </a:t>
            </a:r>
            <a:r>
              <a:rPr sz="1200" dirty="0">
                <a:latin typeface="Carlito"/>
                <a:cs typeface="Carlito"/>
              </a:rPr>
              <a:t>A işletmesine </a:t>
            </a:r>
            <a:r>
              <a:rPr sz="1200" b="1" spc="-5" dirty="0">
                <a:latin typeface="Carlito"/>
                <a:cs typeface="Carlito"/>
              </a:rPr>
              <a:t>2022/  Ocak </a:t>
            </a:r>
            <a:r>
              <a:rPr sz="1200" spc="-5" dirty="0">
                <a:latin typeface="Carlito"/>
                <a:cs typeface="Carlito"/>
              </a:rPr>
              <a:t>dönemi içerisinde, </a:t>
            </a:r>
            <a:r>
              <a:rPr sz="1200" dirty="0">
                <a:latin typeface="Carlito"/>
                <a:cs typeface="Carlito"/>
              </a:rPr>
              <a:t>B </a:t>
            </a:r>
            <a:r>
              <a:rPr sz="1200" spc="-5" dirty="0">
                <a:latin typeface="Carlito"/>
                <a:cs typeface="Carlito"/>
              </a:rPr>
              <a:t>firması tarafından KDV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4.800 TL tutarında </a:t>
            </a:r>
            <a:r>
              <a:rPr sz="1200" dirty="0">
                <a:latin typeface="Carlito"/>
                <a:cs typeface="Carlito"/>
              </a:rPr>
              <a:t>e-Arşiv </a:t>
            </a:r>
            <a:r>
              <a:rPr sz="1200" spc="-5" dirty="0">
                <a:latin typeface="Carlito"/>
                <a:cs typeface="Carlito"/>
              </a:rPr>
              <a:t>Fatura </a:t>
            </a:r>
            <a:r>
              <a:rPr sz="1200" dirty="0">
                <a:latin typeface="Carlito"/>
                <a:cs typeface="Carlito"/>
              </a:rPr>
              <a:t>ve  her biri </a:t>
            </a:r>
            <a:r>
              <a:rPr sz="1200" spc="-5" dirty="0">
                <a:latin typeface="Carlito"/>
                <a:cs typeface="Carlito"/>
              </a:rPr>
              <a:t>150 TL tutarında </a:t>
            </a:r>
            <a:r>
              <a:rPr sz="1200" dirty="0">
                <a:latin typeface="Carlito"/>
                <a:cs typeface="Carlito"/>
              </a:rPr>
              <a:t>2 </a:t>
            </a:r>
            <a:r>
              <a:rPr sz="1200" spc="-10" dirty="0">
                <a:latin typeface="Carlito"/>
                <a:cs typeface="Carlito"/>
              </a:rPr>
              <a:t>adet </a:t>
            </a:r>
            <a:r>
              <a:rPr sz="1200" spc="-5" dirty="0">
                <a:latin typeface="Carlito"/>
                <a:cs typeface="Carlito"/>
              </a:rPr>
              <a:t>kâğıt ortamında fatura düzenlenmiştir. Söz </a:t>
            </a:r>
            <a:r>
              <a:rPr sz="1200" spc="-10" dirty="0">
                <a:latin typeface="Carlito"/>
                <a:cs typeface="Carlito"/>
              </a:rPr>
              <a:t>konusu  </a:t>
            </a:r>
            <a:r>
              <a:rPr sz="1200" spc="-5" dirty="0">
                <a:latin typeface="Carlito"/>
                <a:cs typeface="Carlito"/>
              </a:rPr>
              <a:t>mükellefe, aynı </a:t>
            </a:r>
            <a:r>
              <a:rPr sz="1200" dirty="0">
                <a:latin typeface="Carlito"/>
                <a:cs typeface="Carlito"/>
              </a:rPr>
              <a:t>ay </a:t>
            </a:r>
            <a:r>
              <a:rPr sz="1200" spc="-5" dirty="0">
                <a:latin typeface="Carlito"/>
                <a:cs typeface="Carlito"/>
              </a:rPr>
              <a:t>içerisinde </a:t>
            </a:r>
            <a:r>
              <a:rPr sz="1200" dirty="0">
                <a:latin typeface="Carlito"/>
                <a:cs typeface="Carlito"/>
              </a:rPr>
              <a:t>B </a:t>
            </a:r>
            <a:r>
              <a:rPr sz="1200" spc="-5" dirty="0">
                <a:latin typeface="Carlito"/>
                <a:cs typeface="Carlito"/>
              </a:rPr>
              <a:t>firmasınca düzenlenen </a:t>
            </a:r>
            <a:r>
              <a:rPr sz="1200" dirty="0">
                <a:latin typeface="Carlito"/>
                <a:cs typeface="Carlito"/>
              </a:rPr>
              <a:t>belge </a:t>
            </a:r>
            <a:r>
              <a:rPr sz="1200" spc="-5" dirty="0">
                <a:latin typeface="Carlito"/>
                <a:cs typeface="Carlito"/>
              </a:rPr>
              <a:t>tutarı toplamı KDV </a:t>
            </a:r>
            <a:r>
              <a:rPr sz="1200" dirty="0">
                <a:latin typeface="Carlito"/>
                <a:cs typeface="Carlito"/>
              </a:rPr>
              <a:t>hariç  </a:t>
            </a:r>
            <a:r>
              <a:rPr sz="1200" spc="-5" dirty="0">
                <a:latin typeface="Carlito"/>
                <a:cs typeface="Carlito"/>
              </a:rPr>
              <a:t>(4.800+150+150) </a:t>
            </a:r>
            <a:r>
              <a:rPr sz="1200" dirty="0">
                <a:latin typeface="Carlito"/>
                <a:cs typeface="Carlito"/>
              </a:rPr>
              <a:t>5.100 </a:t>
            </a:r>
            <a:r>
              <a:rPr sz="1200" spc="-5" dirty="0">
                <a:latin typeface="Carlito"/>
                <a:cs typeface="Carlito"/>
              </a:rPr>
              <a:t>TL olduğundan, </a:t>
            </a:r>
            <a:r>
              <a:rPr sz="1200" dirty="0">
                <a:latin typeface="Carlito"/>
                <a:cs typeface="Carlito"/>
              </a:rPr>
              <a:t>A </a:t>
            </a:r>
            <a:r>
              <a:rPr sz="1200" spc="-5" dirty="0">
                <a:latin typeface="Carlito"/>
                <a:cs typeface="Carlito"/>
              </a:rPr>
              <a:t>işletmesi </a:t>
            </a:r>
            <a:r>
              <a:rPr sz="1200" dirty="0">
                <a:latin typeface="Carlito"/>
                <a:cs typeface="Carlito"/>
              </a:rPr>
              <a:t>B </a:t>
            </a:r>
            <a:r>
              <a:rPr sz="1200" spc="-5" dirty="0">
                <a:latin typeface="Carlito"/>
                <a:cs typeface="Carlito"/>
              </a:rPr>
              <a:t>firmasından yaptığı alımlara ilişkin  olarak </a:t>
            </a:r>
            <a:r>
              <a:rPr sz="1200" b="1" spc="-5" dirty="0">
                <a:latin typeface="Carlito"/>
                <a:cs typeface="Carlito"/>
              </a:rPr>
              <a:t>2022/ Ocak </a:t>
            </a:r>
            <a:r>
              <a:rPr sz="1200" spc="-5" dirty="0">
                <a:latin typeface="Carlito"/>
                <a:cs typeface="Carlito"/>
              </a:rPr>
              <a:t>dönemi Form Ba bildiriminde sadece kâğıt ortamında düzenlenen </a:t>
            </a:r>
            <a:r>
              <a:rPr sz="1200" dirty="0">
                <a:latin typeface="Carlito"/>
                <a:cs typeface="Carlito"/>
              </a:rPr>
              <a:t>2 </a:t>
            </a:r>
            <a:r>
              <a:rPr sz="1200" spc="-10" dirty="0">
                <a:latin typeface="Carlito"/>
                <a:cs typeface="Carlito"/>
              </a:rPr>
              <a:t>adet  </a:t>
            </a:r>
            <a:r>
              <a:rPr sz="1200" spc="-5" dirty="0">
                <a:latin typeface="Carlito"/>
                <a:cs typeface="Carlito"/>
              </a:rPr>
              <a:t>belgeyi, KDV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toplam </a:t>
            </a:r>
            <a:r>
              <a:rPr sz="1200" dirty="0">
                <a:latin typeface="Carlito"/>
                <a:cs typeface="Carlito"/>
              </a:rPr>
              <a:t>300 </a:t>
            </a:r>
            <a:r>
              <a:rPr sz="1200" spc="-5" dirty="0">
                <a:latin typeface="Carlito"/>
                <a:cs typeface="Carlito"/>
              </a:rPr>
              <a:t>TL olarak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</a:pPr>
            <a:r>
              <a:rPr sz="1200" dirty="0">
                <a:latin typeface="Carlito"/>
                <a:cs typeface="Carlito"/>
              </a:rPr>
              <a:t>Diğer </a:t>
            </a:r>
            <a:r>
              <a:rPr sz="1200" spc="-5" dirty="0">
                <a:latin typeface="Carlito"/>
                <a:cs typeface="Carlito"/>
              </a:rPr>
              <a:t>taraftan, </a:t>
            </a:r>
            <a:r>
              <a:rPr sz="1200" dirty="0">
                <a:latin typeface="Carlito"/>
                <a:cs typeface="Carlito"/>
              </a:rPr>
              <a:t>B </a:t>
            </a:r>
            <a:r>
              <a:rPr sz="1200" spc="-5" dirty="0">
                <a:latin typeface="Carlito"/>
                <a:cs typeface="Carlito"/>
              </a:rPr>
              <a:t>firması </a:t>
            </a:r>
            <a:r>
              <a:rPr sz="1200" dirty="0">
                <a:latin typeface="Carlito"/>
                <a:cs typeface="Carlito"/>
              </a:rPr>
              <a:t>A </a:t>
            </a:r>
            <a:r>
              <a:rPr sz="1200" spc="-5" dirty="0">
                <a:latin typeface="Carlito"/>
                <a:cs typeface="Carlito"/>
              </a:rPr>
              <a:t>işletmesine yaptığı satışlara ilişkin olarak 2022/ Ocak dönemi  Form Bs bildiriminde elektronik ortamda oluşturduğu belgeyi dikkate almayacak, elektronik  ortamda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kâğıt ortamında düzenlenen belgelerin KDV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toplam tutarlarının 5.000 TL’yi  </a:t>
            </a:r>
            <a:r>
              <a:rPr sz="1200" dirty="0">
                <a:latin typeface="Carlito"/>
                <a:cs typeface="Carlito"/>
              </a:rPr>
              <a:t>geçmesi </a:t>
            </a:r>
            <a:r>
              <a:rPr sz="1200" spc="-5" dirty="0">
                <a:latin typeface="Carlito"/>
                <a:cs typeface="Carlito"/>
              </a:rPr>
              <a:t>nedeniyle, </a:t>
            </a:r>
            <a:r>
              <a:rPr sz="1200" spc="-10" dirty="0">
                <a:latin typeface="Carlito"/>
                <a:cs typeface="Carlito"/>
              </a:rPr>
              <a:t>sadece </a:t>
            </a:r>
            <a:r>
              <a:rPr sz="1200" spc="-5" dirty="0">
                <a:latin typeface="Carlito"/>
                <a:cs typeface="Carlito"/>
              </a:rPr>
              <a:t>kâğıt ortamında düzenlediği </a:t>
            </a:r>
            <a:r>
              <a:rPr sz="1200" dirty="0">
                <a:latin typeface="Carlito"/>
                <a:cs typeface="Carlito"/>
              </a:rPr>
              <a:t>2 </a:t>
            </a:r>
            <a:r>
              <a:rPr sz="1200" spc="-10" dirty="0">
                <a:latin typeface="Carlito"/>
                <a:cs typeface="Carlito"/>
              </a:rPr>
              <a:t>adet </a:t>
            </a:r>
            <a:r>
              <a:rPr sz="1200" dirty="0">
                <a:latin typeface="Carlito"/>
                <a:cs typeface="Carlito"/>
              </a:rPr>
              <a:t>belgeyi, </a:t>
            </a:r>
            <a:r>
              <a:rPr sz="1200" spc="-5" dirty="0">
                <a:latin typeface="Carlito"/>
                <a:cs typeface="Carlito"/>
              </a:rPr>
              <a:t>KDV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toplam 300  TL olarak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b="1" spc="-5" dirty="0">
                <a:latin typeface="Carlito"/>
                <a:cs typeface="Carlito"/>
              </a:rPr>
              <a:t>Örnek 2: </a:t>
            </a:r>
            <a:r>
              <a:rPr sz="1200" spc="-5" dirty="0">
                <a:latin typeface="Carlito"/>
                <a:cs typeface="Carlito"/>
              </a:rPr>
              <a:t>Form Ba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Form Bs bildirimi verme yükümlülüğü bulunan </a:t>
            </a:r>
            <a:r>
              <a:rPr sz="1200" dirty="0">
                <a:latin typeface="Carlito"/>
                <a:cs typeface="Carlito"/>
              </a:rPr>
              <a:t>C </a:t>
            </a:r>
            <a:r>
              <a:rPr sz="1200" spc="-5" dirty="0">
                <a:latin typeface="Carlito"/>
                <a:cs typeface="Carlito"/>
              </a:rPr>
              <a:t>firmasına </a:t>
            </a:r>
            <a:r>
              <a:rPr sz="1200" b="1" spc="-5" dirty="0">
                <a:latin typeface="Carlito"/>
                <a:cs typeface="Carlito"/>
              </a:rPr>
              <a:t>2022/ Ocak  </a:t>
            </a:r>
            <a:r>
              <a:rPr sz="1200" spc="-5" dirty="0">
                <a:latin typeface="Carlito"/>
                <a:cs typeface="Carlito"/>
              </a:rPr>
              <a:t>döneminde </a:t>
            </a:r>
            <a:r>
              <a:rPr sz="1200" dirty="0">
                <a:latin typeface="Carlito"/>
                <a:cs typeface="Carlito"/>
              </a:rPr>
              <a:t>D </a:t>
            </a:r>
            <a:r>
              <a:rPr sz="1200" spc="-5" dirty="0">
                <a:latin typeface="Carlito"/>
                <a:cs typeface="Carlito"/>
              </a:rPr>
              <a:t>firması tarafından </a:t>
            </a:r>
            <a:r>
              <a:rPr sz="1200" b="1" spc="-5" dirty="0">
                <a:latin typeface="Carlito"/>
                <a:cs typeface="Carlito"/>
              </a:rPr>
              <a:t>elektronik ortamda düzenlenen belge tutarı toplamı </a:t>
            </a:r>
            <a:r>
              <a:rPr sz="1200" dirty="0">
                <a:latin typeface="Carlito"/>
                <a:cs typeface="Carlito"/>
              </a:rPr>
              <a:t>KDV  hariç </a:t>
            </a:r>
            <a:r>
              <a:rPr sz="1200" b="1" spc="-5" dirty="0">
                <a:latin typeface="Carlito"/>
                <a:cs typeface="Carlito"/>
              </a:rPr>
              <a:t>4.000 </a:t>
            </a:r>
            <a:r>
              <a:rPr sz="1200" b="1" dirty="0">
                <a:latin typeface="Carlito"/>
                <a:cs typeface="Carlito"/>
              </a:rPr>
              <a:t>TL</a:t>
            </a:r>
            <a:r>
              <a:rPr sz="1200" dirty="0">
                <a:latin typeface="Carlito"/>
                <a:cs typeface="Carlito"/>
              </a:rPr>
              <a:t>, </a:t>
            </a:r>
            <a:r>
              <a:rPr sz="1200" spc="-5" dirty="0">
                <a:latin typeface="Carlito"/>
                <a:cs typeface="Carlito"/>
              </a:rPr>
              <a:t>kâğıt ortamda düzenlenen belge tutarı toplamı KDV hariç </a:t>
            </a:r>
            <a:r>
              <a:rPr sz="1200" dirty="0">
                <a:latin typeface="Carlito"/>
                <a:cs typeface="Carlito"/>
              </a:rPr>
              <a:t>500 </a:t>
            </a:r>
            <a:r>
              <a:rPr sz="1200" spc="-5" dirty="0">
                <a:latin typeface="Carlito"/>
                <a:cs typeface="Carlito"/>
              </a:rPr>
              <a:t>TL’dir. </a:t>
            </a:r>
            <a:r>
              <a:rPr sz="1200" dirty="0">
                <a:latin typeface="Carlito"/>
                <a:cs typeface="Carlito"/>
              </a:rPr>
              <a:t>C  </a:t>
            </a:r>
            <a:r>
              <a:rPr sz="1200" spc="-5" dirty="0">
                <a:latin typeface="Carlito"/>
                <a:cs typeface="Carlito"/>
              </a:rPr>
              <a:t>firmasına </a:t>
            </a:r>
            <a:r>
              <a:rPr sz="1200" dirty="0">
                <a:latin typeface="Carlito"/>
                <a:cs typeface="Carlito"/>
              </a:rPr>
              <a:t>D </a:t>
            </a:r>
            <a:r>
              <a:rPr sz="1200" spc="-5" dirty="0">
                <a:latin typeface="Carlito"/>
                <a:cs typeface="Carlito"/>
              </a:rPr>
              <a:t>firmasınca düzenlenen belge tutarı toplamı KDV hariç (4.000+500) 4.500 TL  olduğundan, Tebliğde belirtilen haddin altında kalmaktadır. </a:t>
            </a:r>
            <a:r>
              <a:rPr sz="1200" dirty="0">
                <a:latin typeface="Carlito"/>
                <a:cs typeface="Carlito"/>
              </a:rPr>
              <a:t>İlgili ayda C </a:t>
            </a:r>
            <a:r>
              <a:rPr sz="1200" spc="-5" dirty="0">
                <a:latin typeface="Carlito"/>
                <a:cs typeface="Carlito"/>
              </a:rPr>
              <a:t>firmasının bildirime  konu başka </a:t>
            </a:r>
            <a:r>
              <a:rPr sz="1200" dirty="0">
                <a:latin typeface="Carlito"/>
                <a:cs typeface="Carlito"/>
              </a:rPr>
              <a:t>bir alımı </a:t>
            </a:r>
            <a:r>
              <a:rPr sz="1200" spc="-5" dirty="0">
                <a:latin typeface="Carlito"/>
                <a:cs typeface="Carlito"/>
              </a:rPr>
              <a:t>da </a:t>
            </a:r>
            <a:r>
              <a:rPr sz="1200" dirty="0">
                <a:latin typeface="Carlito"/>
                <a:cs typeface="Carlito"/>
              </a:rPr>
              <a:t>olmamıştır. </a:t>
            </a:r>
            <a:r>
              <a:rPr sz="1200" b="1" spc="-10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durumda </a:t>
            </a:r>
            <a:r>
              <a:rPr sz="1200" b="1" dirty="0">
                <a:latin typeface="Carlito"/>
                <a:cs typeface="Carlito"/>
              </a:rPr>
              <a:t>C </a:t>
            </a:r>
            <a:r>
              <a:rPr sz="1200" b="1" spc="-5" dirty="0">
                <a:latin typeface="Carlito"/>
                <a:cs typeface="Carlito"/>
              </a:rPr>
              <a:t>firmasının 2022/Ocak dönemi mal  ve/veya hizmet alımları </a:t>
            </a:r>
            <a:r>
              <a:rPr sz="1200" spc="-5" dirty="0">
                <a:latin typeface="Carlito"/>
                <a:cs typeface="Carlito"/>
              </a:rPr>
              <a:t>Tebliğde belirtilen haddin altında kaldığından </a:t>
            </a:r>
            <a:r>
              <a:rPr sz="1200" b="1" dirty="0">
                <a:latin typeface="Carlito"/>
                <a:cs typeface="Carlito"/>
              </a:rPr>
              <a:t>Form </a:t>
            </a:r>
            <a:r>
              <a:rPr sz="1200" b="1" spc="-5" dirty="0">
                <a:latin typeface="Carlito"/>
                <a:cs typeface="Carlito"/>
              </a:rPr>
              <a:t>Ba bildirimini  </a:t>
            </a:r>
            <a:r>
              <a:rPr sz="1200" b="1" dirty="0">
                <a:latin typeface="Carlito"/>
                <a:cs typeface="Carlito"/>
              </a:rPr>
              <a:t>“Ba </a:t>
            </a:r>
            <a:r>
              <a:rPr sz="1200" b="1" spc="-5" dirty="0">
                <a:latin typeface="Carlito"/>
                <a:cs typeface="Carlito"/>
              </a:rPr>
              <a:t>bildiriminde beyan edilecek bilgim bulunmamaktadır.” kutucuğunu işaretlemek  suretiyle vermesi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000"/>
              </a:lnSpc>
            </a:pPr>
            <a:r>
              <a:rPr sz="1200" dirty="0">
                <a:latin typeface="Carlito"/>
                <a:cs typeface="Carlito"/>
              </a:rPr>
              <a:t>Diğer </a:t>
            </a:r>
            <a:r>
              <a:rPr sz="1200" spc="-5" dirty="0">
                <a:latin typeface="Carlito"/>
                <a:cs typeface="Carlito"/>
              </a:rPr>
              <a:t>taraftan, bildirim verme yükümlülüğü bulunan </a:t>
            </a:r>
            <a:r>
              <a:rPr sz="1200" dirty="0">
                <a:latin typeface="Carlito"/>
                <a:cs typeface="Carlito"/>
              </a:rPr>
              <a:t>D </a:t>
            </a:r>
            <a:r>
              <a:rPr sz="1200" spc="-5" dirty="0">
                <a:latin typeface="Carlito"/>
                <a:cs typeface="Carlito"/>
              </a:rPr>
              <a:t>firmasının </a:t>
            </a:r>
            <a:r>
              <a:rPr sz="1200" b="1" dirty="0">
                <a:latin typeface="Carlito"/>
                <a:cs typeface="Carlito"/>
              </a:rPr>
              <a:t>2022/ </a:t>
            </a:r>
            <a:r>
              <a:rPr sz="1200" b="1" spc="-5" dirty="0">
                <a:latin typeface="Carlito"/>
                <a:cs typeface="Carlito"/>
              </a:rPr>
              <a:t>Ocak </a:t>
            </a:r>
            <a:r>
              <a:rPr sz="1200" spc="-5" dirty="0">
                <a:latin typeface="Carlito"/>
                <a:cs typeface="Carlito"/>
              </a:rPr>
              <a:t>döneminde </a:t>
            </a:r>
            <a:r>
              <a:rPr sz="1200" dirty="0">
                <a:latin typeface="Carlito"/>
                <a:cs typeface="Carlito"/>
              </a:rPr>
              <a:t>C  </a:t>
            </a:r>
            <a:r>
              <a:rPr sz="1200" spc="-5" dirty="0">
                <a:latin typeface="Carlito"/>
                <a:cs typeface="Carlito"/>
              </a:rPr>
              <a:t>firmasına yaptığı satışlar toplamı </a:t>
            </a:r>
            <a:r>
              <a:rPr sz="1200" dirty="0">
                <a:latin typeface="Carlito"/>
                <a:cs typeface="Carlito"/>
              </a:rPr>
              <a:t>KDV </a:t>
            </a:r>
            <a:r>
              <a:rPr sz="1200" spc="-5" dirty="0">
                <a:latin typeface="Carlito"/>
                <a:cs typeface="Carlito"/>
              </a:rPr>
              <a:t>hariç 4.500 TL olduğundan, belirtilen haddin altında  kalmaktadır. </a:t>
            </a:r>
            <a:r>
              <a:rPr sz="1200" dirty="0">
                <a:latin typeface="Carlito"/>
                <a:cs typeface="Carlito"/>
              </a:rPr>
              <a:t>D </a:t>
            </a:r>
            <a:r>
              <a:rPr sz="1200" spc="-5" dirty="0">
                <a:latin typeface="Carlito"/>
                <a:cs typeface="Carlito"/>
              </a:rPr>
              <a:t>firmasının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dönemde bildirime konu başka </a:t>
            </a:r>
            <a:r>
              <a:rPr sz="1200" dirty="0">
                <a:latin typeface="Carlito"/>
                <a:cs typeface="Carlito"/>
              </a:rPr>
              <a:t>mal </a:t>
            </a:r>
            <a:r>
              <a:rPr sz="1200" spc="-5" dirty="0">
                <a:latin typeface="Carlito"/>
                <a:cs typeface="Carlito"/>
              </a:rPr>
              <a:t>ve/veya hizmet satışı  olmamıştır. Bu halde </a:t>
            </a:r>
            <a:r>
              <a:rPr sz="1200" dirty="0">
                <a:latin typeface="Carlito"/>
                <a:cs typeface="Carlito"/>
              </a:rPr>
              <a:t>D </a:t>
            </a:r>
            <a:r>
              <a:rPr sz="1200" spc="-5" dirty="0">
                <a:latin typeface="Carlito"/>
                <a:cs typeface="Carlito"/>
              </a:rPr>
              <a:t>firmasının </a:t>
            </a:r>
            <a:r>
              <a:rPr sz="1200" dirty="0">
                <a:latin typeface="Carlito"/>
                <a:cs typeface="Carlito"/>
              </a:rPr>
              <a:t>2022/ </a:t>
            </a:r>
            <a:r>
              <a:rPr sz="1200" spc="-5" dirty="0">
                <a:latin typeface="Carlito"/>
                <a:cs typeface="Carlito"/>
              </a:rPr>
              <a:t>Ocak dönemi </a:t>
            </a:r>
            <a:r>
              <a:rPr sz="1200" dirty="0">
                <a:latin typeface="Carlito"/>
                <a:cs typeface="Carlito"/>
              </a:rPr>
              <a:t>mal ve/veya </a:t>
            </a:r>
            <a:r>
              <a:rPr sz="1200" spc="-5" dirty="0">
                <a:latin typeface="Carlito"/>
                <a:cs typeface="Carlito"/>
              </a:rPr>
              <a:t>hizmet satışları Tebliğde  belirtilen haddin altında kaldığından </a:t>
            </a:r>
            <a:r>
              <a:rPr sz="1200" b="1" spc="-5" dirty="0">
                <a:latin typeface="Carlito"/>
                <a:cs typeface="Carlito"/>
              </a:rPr>
              <a:t>Form Bs bildirimini </a:t>
            </a:r>
            <a:r>
              <a:rPr sz="1200" b="1" dirty="0">
                <a:latin typeface="Carlito"/>
                <a:cs typeface="Carlito"/>
              </a:rPr>
              <a:t>“Bs </a:t>
            </a:r>
            <a:r>
              <a:rPr sz="1200" b="1" spc="-5" dirty="0">
                <a:latin typeface="Carlito"/>
                <a:cs typeface="Carlito"/>
              </a:rPr>
              <a:t>bildiriminde beyan edilecek  bilgim bulunmamaktadır.” kutucuğunu işaretlemek </a:t>
            </a:r>
            <a:r>
              <a:rPr sz="1200" b="1" dirty="0">
                <a:latin typeface="Carlito"/>
                <a:cs typeface="Carlito"/>
              </a:rPr>
              <a:t>suretiyle </a:t>
            </a:r>
            <a:r>
              <a:rPr sz="1200" b="1" spc="-5" dirty="0">
                <a:latin typeface="Carlito"/>
                <a:cs typeface="Carlito"/>
              </a:rPr>
              <a:t>vermesi</a:t>
            </a:r>
            <a:r>
              <a:rPr sz="1200" b="1" spc="5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7620" algn="just">
              <a:lnSpc>
                <a:spcPct val="1112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Örnek </a:t>
            </a:r>
            <a:r>
              <a:rPr sz="1200" b="1" dirty="0">
                <a:latin typeface="Carlito"/>
                <a:cs typeface="Carlito"/>
              </a:rPr>
              <a:t>3. </a:t>
            </a:r>
            <a:r>
              <a:rPr sz="1200" dirty="0">
                <a:latin typeface="Carlito"/>
                <a:cs typeface="Carlito"/>
              </a:rPr>
              <a:t>K </a:t>
            </a:r>
            <a:r>
              <a:rPr sz="1200" spc="-5" dirty="0">
                <a:latin typeface="Carlito"/>
                <a:cs typeface="Carlito"/>
              </a:rPr>
              <a:t>Ltd.Şti. </a:t>
            </a:r>
            <a:r>
              <a:rPr sz="1200" b="1" spc="-5" dirty="0">
                <a:latin typeface="Carlito"/>
                <a:cs typeface="Carlito"/>
              </a:rPr>
              <a:t>2022/ Ocak </a:t>
            </a:r>
            <a:r>
              <a:rPr sz="1200" spc="-5" dirty="0">
                <a:latin typeface="Carlito"/>
                <a:cs typeface="Carlito"/>
              </a:rPr>
              <a:t>döneminde </a:t>
            </a:r>
            <a:r>
              <a:rPr sz="1200" dirty="0">
                <a:latin typeface="Carlito"/>
                <a:cs typeface="Carlito"/>
              </a:rPr>
              <a:t>Z </a:t>
            </a:r>
            <a:r>
              <a:rPr sz="1200" spc="-5" dirty="0">
                <a:latin typeface="Carlito"/>
                <a:cs typeface="Carlito"/>
              </a:rPr>
              <a:t>firmasına elektronik </a:t>
            </a:r>
            <a:r>
              <a:rPr sz="1200" dirty="0">
                <a:latin typeface="Carlito"/>
                <a:cs typeface="Carlito"/>
              </a:rPr>
              <a:t>belge </a:t>
            </a:r>
            <a:r>
              <a:rPr sz="1200" spc="-5" dirty="0">
                <a:latin typeface="Carlito"/>
                <a:cs typeface="Carlito"/>
              </a:rPr>
              <a:t>düzenlemek  suretiyle </a:t>
            </a:r>
            <a:r>
              <a:rPr sz="1200" dirty="0">
                <a:latin typeface="Carlito"/>
                <a:cs typeface="Carlito"/>
              </a:rPr>
              <a:t>KDV hariç </a:t>
            </a:r>
            <a:r>
              <a:rPr sz="1200" spc="-5" dirty="0">
                <a:latin typeface="Carlito"/>
                <a:cs typeface="Carlito"/>
              </a:rPr>
              <a:t>toplam 50.000 TL’lik satış yapmıştır. </a:t>
            </a:r>
            <a:r>
              <a:rPr sz="1200" dirty="0">
                <a:latin typeface="Carlito"/>
                <a:cs typeface="Carlito"/>
              </a:rPr>
              <a:t>K </a:t>
            </a:r>
            <a:r>
              <a:rPr sz="1200" spc="-5" dirty="0">
                <a:latin typeface="Carlito"/>
                <a:cs typeface="Carlito"/>
              </a:rPr>
              <a:t>Ltd.Şti.’nin </a:t>
            </a:r>
            <a:r>
              <a:rPr sz="1200" dirty="0">
                <a:latin typeface="Carlito"/>
                <a:cs typeface="Carlito"/>
              </a:rPr>
              <a:t>Z </a:t>
            </a:r>
            <a:r>
              <a:rPr sz="1200" spc="-5" dirty="0">
                <a:latin typeface="Carlito"/>
                <a:cs typeface="Carlito"/>
              </a:rPr>
              <a:t>firmasına </a:t>
            </a:r>
            <a:r>
              <a:rPr sz="1200" dirty="0">
                <a:latin typeface="Carlito"/>
                <a:cs typeface="Carlito"/>
              </a:rPr>
              <a:t>ve/veya  </a:t>
            </a:r>
            <a:r>
              <a:rPr sz="1200" spc="-5" dirty="0">
                <a:latin typeface="Carlito"/>
                <a:cs typeface="Carlito"/>
              </a:rPr>
              <a:t>herhangi bir kişi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kuruma,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dönemde düzenlediği kâğıt fatura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bulunmamaktadır.  Bu durumda </a:t>
            </a:r>
            <a:r>
              <a:rPr sz="1200" dirty="0">
                <a:latin typeface="Carlito"/>
                <a:cs typeface="Carlito"/>
              </a:rPr>
              <a:t>K </a:t>
            </a:r>
            <a:r>
              <a:rPr sz="1200" spc="-5" dirty="0">
                <a:latin typeface="Carlito"/>
                <a:cs typeface="Carlito"/>
              </a:rPr>
              <a:t>Ltd.Şti.’nin </a:t>
            </a:r>
            <a:r>
              <a:rPr sz="1200" b="1" dirty="0">
                <a:latin typeface="Carlito"/>
                <a:cs typeface="Carlito"/>
              </a:rPr>
              <a:t>2022/ </a:t>
            </a:r>
            <a:r>
              <a:rPr sz="1200" b="1" spc="-5" dirty="0">
                <a:latin typeface="Carlito"/>
                <a:cs typeface="Carlito"/>
              </a:rPr>
              <a:t>Ocak </a:t>
            </a:r>
            <a:r>
              <a:rPr sz="1200" spc="-5" dirty="0">
                <a:latin typeface="Carlito"/>
                <a:cs typeface="Carlito"/>
              </a:rPr>
              <a:t>dönemi </a:t>
            </a:r>
            <a:r>
              <a:rPr sz="1200" b="1" dirty="0">
                <a:latin typeface="Carlito"/>
                <a:cs typeface="Carlito"/>
              </a:rPr>
              <a:t>Form </a:t>
            </a:r>
            <a:r>
              <a:rPr sz="1200" b="1" spc="-5" dirty="0">
                <a:latin typeface="Carlito"/>
                <a:cs typeface="Carlito"/>
              </a:rPr>
              <a:t>Bs bildirimini </a:t>
            </a:r>
            <a:r>
              <a:rPr sz="1200" b="1" dirty="0">
                <a:latin typeface="Carlito"/>
                <a:cs typeface="Carlito"/>
              </a:rPr>
              <a:t>“Bs </a:t>
            </a:r>
            <a:r>
              <a:rPr sz="1200" b="1" spc="-5" dirty="0">
                <a:latin typeface="Carlito"/>
                <a:cs typeface="Carlito"/>
              </a:rPr>
              <a:t>bildiriminde </a:t>
            </a:r>
            <a:r>
              <a:rPr sz="1200" b="1" spc="-10" dirty="0">
                <a:latin typeface="Carlito"/>
                <a:cs typeface="Carlito"/>
              </a:rPr>
              <a:t>beyan  </a:t>
            </a:r>
            <a:r>
              <a:rPr sz="1200" b="1" spc="-5" dirty="0">
                <a:latin typeface="Carlito"/>
                <a:cs typeface="Carlito"/>
              </a:rPr>
              <a:t>edilecek bilgim bulunmamaktadır.” kutucuğunu işaretlemek suretiyle vermesi  gerekmektedir.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Z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firması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ise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2022/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Ocak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döneminde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N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firmasından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elektronik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belge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tutarı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toplamı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KDV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hariç</a:t>
            </a:r>
            <a:endParaRPr sz="1200">
              <a:latin typeface="Carlito"/>
              <a:cs typeface="Carlito"/>
            </a:endParaRPr>
          </a:p>
          <a:p>
            <a:pPr marL="12700" marR="8890" algn="just">
              <a:lnSpc>
                <a:spcPct val="111200"/>
              </a:lnSpc>
              <a:spcBef>
                <a:spcPts val="10"/>
              </a:spcBef>
            </a:pPr>
            <a:r>
              <a:rPr sz="1200" dirty="0">
                <a:latin typeface="Carlito"/>
                <a:cs typeface="Carlito"/>
              </a:rPr>
              <a:t>7.000 </a:t>
            </a:r>
            <a:r>
              <a:rPr sz="1200" spc="-5" dirty="0">
                <a:latin typeface="Carlito"/>
                <a:cs typeface="Carlito"/>
              </a:rPr>
              <a:t>TL, </a:t>
            </a:r>
            <a:r>
              <a:rPr sz="1200" dirty="0">
                <a:latin typeface="Carlito"/>
                <a:cs typeface="Carlito"/>
              </a:rPr>
              <a:t>K </a:t>
            </a:r>
            <a:r>
              <a:rPr sz="1200" spc="-5" dirty="0">
                <a:latin typeface="Carlito"/>
                <a:cs typeface="Carlito"/>
              </a:rPr>
              <a:t>Ltd. Şti.’den </a:t>
            </a:r>
            <a:r>
              <a:rPr sz="1200" spc="-1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elektronik </a:t>
            </a:r>
            <a:r>
              <a:rPr sz="1200" dirty="0">
                <a:latin typeface="Carlito"/>
                <a:cs typeface="Carlito"/>
              </a:rPr>
              <a:t>belge </a:t>
            </a:r>
            <a:r>
              <a:rPr sz="1200" spc="-5" dirty="0">
                <a:latin typeface="Carlito"/>
                <a:cs typeface="Carlito"/>
              </a:rPr>
              <a:t>tutarı toplamı KDV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50.000 TL </a:t>
            </a:r>
            <a:r>
              <a:rPr sz="1200" dirty="0">
                <a:latin typeface="Carlito"/>
                <a:cs typeface="Carlito"/>
              </a:rPr>
              <a:t>mal </a:t>
            </a:r>
            <a:r>
              <a:rPr sz="1200" spc="-5" dirty="0">
                <a:latin typeface="Carlito"/>
                <a:cs typeface="Carlito"/>
              </a:rPr>
              <a:t>alımında  bulunmuş,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dönemde başka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mal/hizmet alımı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olmamıştır. Bu </a:t>
            </a:r>
            <a:r>
              <a:rPr sz="1200" dirty="0">
                <a:latin typeface="Carlito"/>
                <a:cs typeface="Carlito"/>
              </a:rPr>
              <a:t>durumda Z </a:t>
            </a:r>
            <a:r>
              <a:rPr sz="1200" spc="-5" dirty="0">
                <a:latin typeface="Carlito"/>
                <a:cs typeface="Carlito"/>
              </a:rPr>
              <a:t>firmasının  </a:t>
            </a:r>
            <a:r>
              <a:rPr sz="1200" b="1" spc="-5" dirty="0">
                <a:latin typeface="Carlito"/>
                <a:cs typeface="Carlito"/>
              </a:rPr>
              <a:t>2022/Ocak </a:t>
            </a:r>
            <a:r>
              <a:rPr sz="1200" spc="-5" dirty="0">
                <a:latin typeface="Carlito"/>
                <a:cs typeface="Carlito"/>
              </a:rPr>
              <a:t>dönemi </a:t>
            </a:r>
            <a:r>
              <a:rPr sz="1200" b="1" dirty="0">
                <a:latin typeface="Carlito"/>
                <a:cs typeface="Carlito"/>
              </a:rPr>
              <a:t>Form </a:t>
            </a:r>
            <a:r>
              <a:rPr sz="1200" b="1" spc="-5" dirty="0">
                <a:latin typeface="Carlito"/>
                <a:cs typeface="Carlito"/>
              </a:rPr>
              <a:t>Ba bildirimini “Ba bildiriminde beyan edilecek bilgim  bulunmamaktadır.” kutucuğunu işaretlemek suretiyle vermesi</a:t>
            </a:r>
            <a:r>
              <a:rPr sz="1200" b="1" spc="2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109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9464" y="1009141"/>
          <a:ext cx="5766435" cy="2041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5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221740" marR="1216660" indent="10350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 UYGULANACAK</a:t>
                      </a:r>
                      <a:r>
                        <a:rPr sz="10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77825" marR="95885" indent="-276225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YGU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03530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YILI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51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4668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üzere, bildirgenin veya belgenin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yasal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süresi geçtikten  sonra ilgililerce kendiliğinden 30 gün içinde verilmesi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söz konusu cezaların ilgililerce,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yapılacak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tebligat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 marR="146685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tarihini takip eden günden itibaren 15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içinde  ödenmesi halinde,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maddenin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birinci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fıkrasının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(a),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(b),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(g),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(h)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(j) bentlerinde öngörülen cezalar</a:t>
                      </a:r>
                      <a:r>
                        <a:rPr sz="10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dörtte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8580">
                        <a:lnSpc>
                          <a:spcPts val="118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 oranına karşılık gelen tutar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üzerinden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uygulanır.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3435222"/>
            <a:ext cx="5786755" cy="1257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TÜRK TİCARET KANUNU’NDA UYGULANACAK İDARİ PARA</a:t>
            </a:r>
            <a:r>
              <a:rPr sz="1400" b="1" spc="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CEZALARI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b="1" dirty="0">
                <a:latin typeface="Carlito"/>
                <a:cs typeface="Carlito"/>
              </a:rPr>
              <a:t>6102 </a:t>
            </a:r>
            <a:r>
              <a:rPr sz="1200" b="1" spc="-5" dirty="0">
                <a:latin typeface="Carlito"/>
                <a:cs typeface="Carlito"/>
              </a:rPr>
              <a:t>sayılı </a:t>
            </a:r>
            <a:r>
              <a:rPr sz="1200" b="1" dirty="0">
                <a:latin typeface="Carlito"/>
                <a:cs typeface="Carlito"/>
              </a:rPr>
              <a:t>Türk </a:t>
            </a:r>
            <a:r>
              <a:rPr sz="1200" b="1" spc="-5" dirty="0">
                <a:latin typeface="Carlito"/>
                <a:cs typeface="Carlito"/>
              </a:rPr>
              <a:t>Ticaret Kanunu’nda bazı fiiller kabahat </a:t>
            </a:r>
            <a:r>
              <a:rPr sz="1200" b="1" dirty="0">
                <a:latin typeface="Carlito"/>
                <a:cs typeface="Carlito"/>
              </a:rPr>
              <a:t>olarak </a:t>
            </a:r>
            <a:r>
              <a:rPr sz="1200" b="1" spc="-5" dirty="0">
                <a:latin typeface="Carlito"/>
                <a:cs typeface="Carlito"/>
              </a:rPr>
              <a:t>tanımlanmış ve </a:t>
            </a:r>
            <a:r>
              <a:rPr sz="1200" b="1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fiillerin  işlenmesi halinde </a:t>
            </a:r>
            <a:r>
              <a:rPr sz="1200" b="1" dirty="0">
                <a:latin typeface="Carlito"/>
                <a:cs typeface="Carlito"/>
              </a:rPr>
              <a:t>de </a:t>
            </a:r>
            <a:r>
              <a:rPr sz="1200" b="1" spc="-5" dirty="0">
                <a:latin typeface="Carlito"/>
                <a:cs typeface="Carlito"/>
              </a:rPr>
              <a:t>anılan Kanun’da belirlenen idari para cezalarının uygulanması  öngörülmüştür. Ceza uygulaması </a:t>
            </a:r>
            <a:r>
              <a:rPr sz="1200" b="1" dirty="0">
                <a:latin typeface="Carlito"/>
                <a:cs typeface="Carlito"/>
              </a:rPr>
              <a:t>Kanun’un </a:t>
            </a:r>
            <a:r>
              <a:rPr sz="1200" b="1" spc="-5" dirty="0">
                <a:latin typeface="Carlito"/>
                <a:cs typeface="Carlito"/>
              </a:rPr>
              <a:t>562. Maddenin 13. maddesine istinaden  mahallin en büyük </a:t>
            </a:r>
            <a:r>
              <a:rPr sz="1200" b="1" dirty="0">
                <a:latin typeface="Carlito"/>
                <a:cs typeface="Carlito"/>
              </a:rPr>
              <a:t>mülki </a:t>
            </a:r>
            <a:r>
              <a:rPr sz="1200" b="1" spc="-5" dirty="0">
                <a:latin typeface="Carlito"/>
                <a:cs typeface="Carlito"/>
              </a:rPr>
              <a:t>amiri tarafından</a:t>
            </a:r>
            <a:r>
              <a:rPr sz="1200" b="1" spc="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verilir.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97940" y="4892675"/>
          <a:ext cx="5857875" cy="4900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7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SIRA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UYGULANACAK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MADDELERİ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41605" marR="56515" indent="-82550">
                        <a:lnSpc>
                          <a:spcPct val="133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7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(2020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(2021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9055" marR="56515" algn="ctr">
                        <a:lnSpc>
                          <a:spcPct val="133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8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(2022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*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Tescil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kayıt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için Gerçeğe aykırı beyanda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bulunulması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(Md:38/1)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 </a:t>
                      </a:r>
                      <a:r>
                        <a:rPr sz="1000" b="1" spc="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1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31115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Tacirin, ticari işletmesine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ilişkin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işlemleri ticaret unvanıyla  yapmaması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işletmesiyle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ilgili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senetlerle diğer belgeleri  bu unvan altında imzalamaması</a:t>
                      </a:r>
                      <a:r>
                        <a:rPr sz="1000" spc="2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(Md:39/1,51/2)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 </a:t>
                      </a:r>
                      <a:r>
                        <a:rPr sz="1000" b="1" spc="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Tescil edilen ticaret unvanının, ticari</a:t>
                      </a:r>
                      <a:r>
                        <a:rPr sz="1000" spc="3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işletmenin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görülebilecek bir yerine okunaklı bir şekilde</a:t>
                      </a:r>
                      <a:r>
                        <a:rPr sz="1000" spc="7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yazılmaması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9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(Md:39/2,51/2)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41402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Ticari mektuplarda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ticari defterlerin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dayanağını 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oluşturan belgelerde ticaret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unvanının,</a:t>
                      </a:r>
                      <a:r>
                        <a:rPr sz="1000" spc="2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işletmenin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merkezinin, ticaret sicili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numarasının 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şirket</a:t>
                      </a:r>
                      <a:r>
                        <a:rPr sz="1000" spc="3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internet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127000">
                        <a:lnSpc>
                          <a:spcPct val="1333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sitesi oluşturma yükümlülüğüne tabi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ise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internet sitesi  adresinin gösterilmemesi, internet sitesi yükümlülüğü  olan sermaye şirketlerince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bilgilerin internet sitesine  konulmaması (Md:39/2,51/2)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98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İnternet sitesi kurma yükümlülüğü olan</a:t>
                      </a:r>
                      <a:r>
                        <a:rPr sz="1000" spc="6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anonim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132715">
                        <a:lnSpc>
                          <a:spcPts val="1610"/>
                        </a:lnSpc>
                        <a:spcBef>
                          <a:spcPts val="11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şirketlerin; yönetim kurulu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başkanı 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üyelerin adları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soyadları ile taahhüt edilen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ödenen sermaye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miktarının, limited şirketlerin; müdürlerinin adları</a:t>
                      </a:r>
                      <a:r>
                        <a:rPr sz="1000" spc="5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soyadları ile taahhüt edilen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ödenen sermaye</a:t>
                      </a:r>
                      <a:r>
                        <a:rPr sz="1000" spc="5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miktarını,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110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7940" y="1009141"/>
          <a:ext cx="5857875" cy="8773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5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SIRA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UYGULANACAK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MADDELERİ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41605" marR="56515" indent="-82550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7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(2020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(2021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9055" marR="56515" algn="ctr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8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(2022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*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sermayesi paylara bölünmüş komandit şirketlerin</a:t>
                      </a:r>
                      <a:r>
                        <a:rPr sz="1000" spc="4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208915">
                        <a:lnSpc>
                          <a:spcPts val="1610"/>
                        </a:lnSpc>
                        <a:spcBef>
                          <a:spcPts val="11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yöneticilerinin adları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soyadları ile taahhüt edilen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ödenen sermaye miktarının, internet</a:t>
                      </a:r>
                      <a:r>
                        <a:rPr sz="1000" spc="3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sitelerinde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75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yayımlamamaları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(Md:39/2,51/2)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5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66040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Tacirin, ticari işletmesinin açıldığı günden itibaren on beş  gün içinde, ticari işletmesini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seçtiği ticaret</a:t>
                      </a:r>
                      <a:r>
                        <a:rPr sz="1000" spc="8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unvanının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9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tescil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ilan ettirmemesi.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(Md:40/1,51/2)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2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30607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Tacirin kullanacağı ticaret unvanının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bunun altına  atacağı imzayı, notere onaylattırdıktan sonra sicil  müdürlüğüne vermemesi, tacir tüzel kişi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ise</a:t>
                      </a:r>
                      <a:r>
                        <a:rPr sz="1000" spc="5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unvanla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135890">
                        <a:lnSpc>
                          <a:spcPts val="1600"/>
                        </a:lnSpc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birlikte onun adına imzaya yetkili kimselerin imzalarının  notere onaylattırılarak sicil müdürlüğüne verilmesi  (Md:40/2,51/2)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2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Merkezi Türkiye’de bulunan ticari</a:t>
                      </a:r>
                      <a:r>
                        <a:rPr sz="1000" spc="2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işletmelerin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algn="just">
                        <a:lnSpc>
                          <a:spcPct val="133000"/>
                        </a:lnSpc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şubelerinin, açıldıkları günden itibaren on beş gün içinde  kendilerini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seçtikleri ticaret unvanını bulundukları</a:t>
                      </a:r>
                      <a:r>
                        <a:rPr sz="1000" spc="9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yerin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227965" algn="just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ticaret siciline tescil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ilan ettirmemeleri, şube adına  temsile yetkili kişilerin imzalarını notere onaylattıktan  sonra sicil müdürüne vermemeleri.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(Md:40/3,51/2)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8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19431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Merkezleri Türkiye dışında bulunan ticari işletmelerin  Türkiye’deki şubelerinin,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açıldıkları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günden itibaren on  beş gün içinde kendilerini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seçtikleri ticaret</a:t>
                      </a:r>
                      <a:r>
                        <a:rPr sz="1000" spc="9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unvanını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bulundukları yerin ticaret siciline tescil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1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ettirmemeleri, şube adına temsile yetkili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kişilerin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imzalarını notere onaylattıktan sonra sicil</a:t>
                      </a:r>
                      <a:r>
                        <a:rPr sz="1000" spc="3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müdürüne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vermemeleri, yerleşim yeri Türkiye’de bulunan tam</a:t>
                      </a:r>
                      <a:r>
                        <a:rPr sz="1000" spc="8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yetkili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 ticari mümessil atamamaları.</a:t>
                      </a:r>
                      <a:r>
                        <a:rPr sz="1000" spc="2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(Md:40/4,51/2)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1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36830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Gerçek kişi tacirin ticaret unvanındaki adının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soyadının  kısaltılarak yazılması.</a:t>
                      </a:r>
                      <a:r>
                        <a:rPr sz="1000" spc="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(Md:41/4,51/2)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ts val="1175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Kollektif şirketin ticaret unvanında, bütün ortakların</a:t>
                      </a:r>
                      <a:r>
                        <a:rPr sz="1000" spc="8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9207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ortaklardan en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az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birinin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adı </a:t>
                      </a: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soyadıyla şirketin türünü  gösterecek bir ibareye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yer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verilmemesi.</a:t>
                      </a:r>
                      <a:r>
                        <a:rPr sz="1000" spc="5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(Md:42/1,51/2)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198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4191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Adi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sermayesi paylara bölünmüş komandit şirketlerin  ticaret unvanlarında, komandite ortaklardan en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az</a:t>
                      </a:r>
                      <a:r>
                        <a:rPr sz="1000" spc="1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birinin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adının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soyadının, şirketin ve türünün</a:t>
                      </a:r>
                      <a:r>
                        <a:rPr sz="1000" spc="4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gösterilmemesi,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146050">
                        <a:lnSpc>
                          <a:spcPts val="1610"/>
                        </a:lnSpc>
                        <a:spcBef>
                          <a:spcPts val="11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 şirketlerin ticaret unvanlarında komaditer ortakların  adları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soyadlarına yer verilmesi.</a:t>
                      </a:r>
                      <a:r>
                        <a:rPr sz="1000" spc="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(Md:42/2,51/2)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8509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Anonim, limited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kooperatif şirketlerin, ticaret  unvanlarında işletme konusunun gösterilmemesi,</a:t>
                      </a:r>
                      <a:r>
                        <a:rPr sz="1000" spc="7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ticaret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7940" y="1009141"/>
          <a:ext cx="5857875" cy="8776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5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SIRA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UYGULANACAK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MADDELERİ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41605" marR="56515" indent="-82550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7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(2020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(2021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9055" marR="56515" algn="ctr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8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(2022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*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2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unvanlarında ‘anonim şirket’, ‘limited şirket’</a:t>
                      </a:r>
                      <a:r>
                        <a:rPr sz="1000" spc="1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‘kooperatif’ kelimelerinin bulunmaması, bu</a:t>
                      </a:r>
                      <a:r>
                        <a:rPr sz="1000" spc="4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şirketlerin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263525">
                        <a:lnSpc>
                          <a:spcPct val="1333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ticaret unvanında, gerçek bir kişinin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adı ve soyadı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yer  aldığı taktirde, şirket türünü gösteren ibarelerin, baş  harflerle veya başka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şekilde kısaltma yapılarak  yazılması (Md:43/1,51/2)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8097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9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6350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93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21209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Ticari işletmeye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sahip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olan dernek,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vakıf 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diğer tüzel  kişilerin ticaret unvanlarında adlarının</a:t>
                      </a:r>
                      <a:r>
                        <a:rPr sz="1000" spc="6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bulunmaması,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donatma iştirakinin ticaret unvanında,</a:t>
                      </a:r>
                      <a:r>
                        <a:rPr sz="1000" spc="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ortak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donatanlardan en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az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birinin adı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soyadının veya</a:t>
                      </a:r>
                      <a:r>
                        <a:rPr sz="1000" spc="3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deniz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333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ticaretinde kullanılan geminin adının yer almaması, ticaret  unvanındaki soyadların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geminin adının kısaltılması,  ticaret unvanında donatma iştirakinin belirtilmemesi.  (Md:44,51/2)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180975" algn="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8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6350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55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27940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 ticaret unvanına Türkiye’nin herhangi bir sicil  dairesinde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daha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önce tescil edilmiş bulunan diğer</a:t>
                      </a:r>
                      <a:r>
                        <a:rPr sz="1000" spc="5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unvandan ayırt edilmesi için gerekli olduğu takdirde,</a:t>
                      </a:r>
                      <a:r>
                        <a:rPr sz="1000" spc="6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ek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yapılmaması (Md:45/1,51/2)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8097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1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68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70" marR="241935">
                        <a:lnSpc>
                          <a:spcPct val="133000"/>
                        </a:lnSpc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Her şubenin, kendi merkezinin ticaret unvanına, şube  olduğunu belirterek kullanmaması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(Md:48,51/2)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1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80975" algn="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9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Merkezi yabancı ülkede bulunan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</a:t>
                      </a:r>
                      <a:r>
                        <a:rPr sz="1000" spc="3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işletmenin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Türkiye’deki şubesinin ticaret unvanında, merkezin</a:t>
                      </a:r>
                      <a:r>
                        <a:rPr sz="1000" spc="3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558800">
                        <a:lnSpc>
                          <a:spcPts val="161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şubenin bulunduğu yerlerin ve şube olduğunun  gösterilmemesi (Md:48,51/2)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42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8097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9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645"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  <a:spcBef>
                          <a:spcPts val="345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119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İşletme adının tescil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ilan ettirilmemesi</a:t>
                      </a:r>
                      <a:r>
                        <a:rPr sz="1000" spc="4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(Md:53,51/2)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  <a:spcBef>
                          <a:spcPts val="345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4.690.-TL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ts val="119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5.117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80975" algn="r">
                        <a:lnSpc>
                          <a:spcPts val="119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6.969</a:t>
                      </a:r>
                      <a:r>
                        <a:rPr sz="1000" b="1" spc="-9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1905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Defterlerin üçüncü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kişi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uzmanlara, makul bir süre içinde  yapacakları imcelemede işletmenin faaliyetleri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finansal  durumu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hakkında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fikir verebilecek şekilde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tutulması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75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(Md:64/1,562/1-a)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4859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</a:t>
                      </a:r>
                      <a:r>
                        <a:rPr sz="1000" b="1" spc="-7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37655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İşletme faaliyetlerinin oluşumunun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gelişmesinin  defterlerden izlenememesi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(Md:64/1,562/1-a)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48590" algn="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</a:t>
                      </a:r>
                      <a:r>
                        <a:rPr sz="1000" b="1" spc="-7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2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10350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Tacirin, işletmesiyle ilgili olarak gönderilmiş bulunan her  türlü belgenin, kopyasını, yazılı, görsel veya elektronik  ortamda saklamaması</a:t>
                      </a:r>
                      <a:r>
                        <a:rPr sz="1000" spc="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(Md:64/2,562/1-b)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4922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</a:t>
                      </a:r>
                      <a:r>
                        <a:rPr sz="1000" b="1" spc="-6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29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553720">
                        <a:lnSpc>
                          <a:spcPct val="133000"/>
                        </a:lnSpc>
                        <a:spcBef>
                          <a:spcPts val="75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Ticari defterlerin açılış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veya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kapanış onaylarının  yaptırılmaması. (Md:64/3,562/1-c)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ts val="1175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148590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</a:t>
                      </a:r>
                      <a:r>
                        <a:rPr sz="1000" b="1" spc="-7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112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7940" y="1009141"/>
          <a:ext cx="5857875" cy="5432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5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5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SIRA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CEZASI UYGULANACAK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FİİLLER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MADDELERİ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41605" marR="56515" indent="-82550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7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(2020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(2021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9055" marR="56515" algn="ctr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b="1" spc="-8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TUTARI  (2022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Yılı)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*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39"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  <a:spcBef>
                          <a:spcPts val="340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ts val="1175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Defterlerin Türkçe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tutulmaması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(Md:65/1,562/1-d)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ts val="1175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</a:t>
                      </a: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1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195580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Defterlerde kısaltmaların, harflerin, rakamların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sembollerin kullanılması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halinde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bunların anlamlarının  açıkça belirtilmemesi</a:t>
                      </a:r>
                      <a:r>
                        <a:rPr sz="1000" spc="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(Md:65/1,562/1-d)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0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Defterlere yazımların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diğer gerekli kayıtların</a:t>
                      </a:r>
                      <a:r>
                        <a:rPr sz="1000" spc="6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eksiksiz,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doğru zamanında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düzenli olarak</a:t>
                      </a:r>
                      <a:r>
                        <a:rPr sz="1000" spc="2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yapılmaması.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9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(Md:65/2,562/1-d)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</a:t>
                      </a:r>
                      <a:r>
                        <a:rPr sz="1000" b="1" spc="-2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4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11239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Defterlere yapılan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bir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kaydın önceki içeriği bilinmeyecek  şekilde çizilmesi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değiştirilmesi</a:t>
                      </a:r>
                      <a:r>
                        <a:rPr sz="1000" spc="2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(Md:65/3,562/1-d)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</a:t>
                      </a: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38862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Defterlerde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kayıt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sırasında mı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yoksa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daha sonra mı  yapıldığı anlaşılmayan değiştirmelerin</a:t>
                      </a:r>
                      <a:r>
                        <a:rPr sz="1000" spc="1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yapılması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75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(Md:65/3,562/1-d)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92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 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1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Defterlerin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diğer kayıtların elektronik</a:t>
                      </a:r>
                      <a:r>
                        <a:rPr sz="1000" spc="1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ortamda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 marR="66040">
                        <a:lnSpc>
                          <a:spcPct val="133000"/>
                        </a:lnSpc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tutulması durumunda,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bu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bilgilerin her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zaman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kolaylıkla  okunmasının temin edilmemiş olması</a:t>
                      </a:r>
                      <a:r>
                        <a:rPr sz="1000" spc="6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(Md:65/4,562/1-d)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29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29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6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Hileli envanter çıkarılması</a:t>
                      </a:r>
                      <a:r>
                        <a:rPr sz="1000" spc="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(Md:66,562/1-e)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6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30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6921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Elektronik ortamda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saklanan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belgelerin ibraz edilmemesi  (Md:86, 562/1-f)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31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marR="28321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Finansal tabloların, Kamu Gözetimi, Muhasebe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Denetim Standartları Kurumu tarafından 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yayımlanan 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muhasebe standartlarına göre</a:t>
                      </a:r>
                      <a:r>
                        <a:rPr sz="100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düzenlenmemesi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270">
                        <a:lnSpc>
                          <a:spcPts val="1175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(Md:88,562/1-f)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9.389.-TL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10.244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13.952 </a:t>
                      </a:r>
                      <a:r>
                        <a:rPr sz="1000" b="1" spc="-10" dirty="0">
                          <a:solidFill>
                            <a:srgbClr val="333333"/>
                          </a:solidFill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6641972"/>
            <a:ext cx="47402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arlito"/>
                <a:cs typeface="Carlito"/>
              </a:rPr>
              <a:t>*2022 </a:t>
            </a:r>
            <a:r>
              <a:rPr sz="1200" b="1" spc="-5" dirty="0">
                <a:latin typeface="Carlito"/>
                <a:cs typeface="Carlito"/>
              </a:rPr>
              <a:t>için, 2021 Rakamları yeniden değerle oranınca </a:t>
            </a:r>
            <a:r>
              <a:rPr sz="1200" b="1" dirty="0">
                <a:latin typeface="Carlito"/>
                <a:cs typeface="Carlito"/>
              </a:rPr>
              <a:t>(%36,20)</a:t>
            </a:r>
            <a:r>
              <a:rPr sz="1200" b="1" spc="6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artırılmıştır.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113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36385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2022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YILINDA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UYGULANACAK SGK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PARAMETLERİ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29360" y="1431289"/>
          <a:ext cx="5857875" cy="8243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8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9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7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2022 YILINDA UYGULANACAK SGK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PARAMETRELERİ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08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Konusu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Tutar (TL)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Günlük Asgari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Ücret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166,80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6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Aylık Asgari</a:t>
                      </a:r>
                      <a:r>
                        <a:rPr sz="9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Ücret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5.004,00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Günlük Prime Esas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Kazanç Alt sınırı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166,80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5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Günlük prime Esas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Kazanç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Üst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 sınırı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1.251,00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6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Aylık Prime Esas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Kazanç Alt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Sınırı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5.004,00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Aylık Prime Esas Kazanç Üst</a:t>
                      </a:r>
                      <a:r>
                        <a:rPr sz="9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Sınırı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37,530,00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Çırak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Öğrencilerin Prime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Esas</a:t>
                      </a:r>
                      <a:r>
                        <a:rPr sz="9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Kazancı(aylık)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2.502,00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Ek-9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Ev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Hizmetlerinde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10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günden fazla çalışanların ödeyecekleri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sigorta</a:t>
                      </a:r>
                      <a:r>
                        <a:rPr sz="9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primi</a:t>
                      </a:r>
                      <a:endParaRPr sz="9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ts val="1065"/>
                        </a:lnSpc>
                        <a:spcBef>
                          <a:spcPts val="51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(Günlük)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6223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62,55(166,80x%37,5)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Ek-9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Ev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Hizmetlerinde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10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günden fazla çalışanların ödeyecekleri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sigorta</a:t>
                      </a:r>
                      <a:r>
                        <a:rPr sz="9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primi</a:t>
                      </a:r>
                      <a:endParaRPr sz="9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ts val="1065"/>
                        </a:lnSpc>
                        <a:spcBef>
                          <a:spcPts val="52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(Aylık)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1.876,5(5.004,00x%37,5)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4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Ek-9 Ayda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10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günden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az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çalışanlar için</a:t>
                      </a:r>
                      <a:r>
                        <a:rPr sz="9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(Günlük)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3,34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 (166,80x%2)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56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Ek 5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sigortalıların ödeyecekleri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sigorta</a:t>
                      </a:r>
                      <a:r>
                        <a:rPr sz="9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primi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1.668,83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(166,80 TL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x 29 x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 %34,5)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Ek 6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sigortalıların ödeyecekleri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sigorta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primi (İşsizlik primi</a:t>
                      </a:r>
                      <a:r>
                        <a:rPr sz="9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hariç)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1.572,09 (166,80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x 29 x</a:t>
                      </a:r>
                      <a:r>
                        <a:rPr sz="9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%32,5)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41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Ek 6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sigortalıların ödeyecekleri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sigorta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primi (İşsizlik primi</a:t>
                      </a:r>
                      <a:r>
                        <a:rPr sz="9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dahil)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1.717,21(166,80 TL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x 29 x</a:t>
                      </a:r>
                      <a:r>
                        <a:rPr sz="9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%35,5)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5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İsteğe bağlı sigortalıların ödeyecekleri prim</a:t>
                      </a:r>
                      <a:r>
                        <a:rPr sz="9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tutarı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1.601,28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 (5.004,00x%32)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41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2925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sayılı Kanuna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tabi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sigortaların ödeyecekleri prim</a:t>
                      </a:r>
                      <a:r>
                        <a:rPr sz="9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tutarı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813,15 (166,80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x</a:t>
                      </a:r>
                      <a:r>
                        <a:rPr sz="9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15x%32,5)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07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Bağ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kur sigortalıların ödeyecekleri prim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 tutarı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1.726,38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 (5.004x%34,5)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45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Tarım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Bağ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kur sigortalıların ödeyecekleri prim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 tutarı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1.668,83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(166,8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x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29x%34,5</a:t>
                      </a:r>
                      <a:r>
                        <a:rPr sz="9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56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5510-60/g liler(GSS) sigorta primi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150,12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(5.004,00 x</a:t>
                      </a:r>
                      <a:r>
                        <a:rPr sz="9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%3)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Hizmet borçlandırılmasına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esas tutar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 (Günlük);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53,38 (166,80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x</a:t>
                      </a:r>
                      <a:r>
                        <a:rPr sz="9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%32)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901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Yurtdışında geçen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sürelerin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borçlandırılmasına esas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tutar</a:t>
                      </a:r>
                      <a:r>
                        <a:rPr sz="9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(Günlük);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75,06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(166,80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x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 %45)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956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Geçici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iş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göremezlik ödeneği (Alt Sınır</a:t>
                      </a:r>
                      <a:r>
                        <a:rPr sz="9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üzerinden)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Yatarak</a:t>
                      </a:r>
                      <a:r>
                        <a:rPr sz="9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Tedavilerde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83,40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941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Ayaktan</a:t>
                      </a:r>
                      <a:r>
                        <a:rPr sz="9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Tedavilerde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111,2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Emzirme</a:t>
                      </a:r>
                      <a:r>
                        <a:rPr sz="9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ödeneği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316,00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08787">
                <a:tc>
                  <a:txBody>
                    <a:bodyPr/>
                    <a:lstStyle/>
                    <a:p>
                      <a:pPr marL="67945">
                        <a:lnSpc>
                          <a:spcPts val="1065"/>
                        </a:lnSpc>
                        <a:spcBef>
                          <a:spcPts val="480"/>
                        </a:spcBef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Cenaze</a:t>
                      </a:r>
                      <a:r>
                        <a:rPr sz="9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yardımı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065"/>
                        </a:lnSpc>
                        <a:spcBef>
                          <a:spcPts val="480"/>
                        </a:spcBef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1.250,00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114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29360" y="1012189"/>
          <a:ext cx="5857875" cy="2359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8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9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1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2022 YILINDA UYGULANACAK SGK</a:t>
                      </a:r>
                      <a:r>
                        <a:rPr sz="1000" b="1" spc="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PARAMETRELERİ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solidFill>
                      <a:srgbClr val="2D74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08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Konusu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5" dirty="0">
                          <a:latin typeface="Arial"/>
                          <a:cs typeface="Arial"/>
                        </a:rPr>
                        <a:t>Tutar (TL)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Primden İstisna</a:t>
                      </a:r>
                      <a:r>
                        <a:rPr sz="9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Tutarları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1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Yemek parası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(%6)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Günlük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10,01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1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Çocuk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Parası (%2)</a:t>
                      </a:r>
                      <a:r>
                        <a:rPr sz="9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Aylık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100,08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Aile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yardımı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(%10) Aylık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500,40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5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spc="-5" dirty="0">
                          <a:latin typeface="Carlito"/>
                          <a:cs typeface="Carlito"/>
                        </a:rPr>
                        <a:t>SGK tarafından uygulanan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idari para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cezalarında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esas alınan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tutar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900" dirty="0">
                          <a:latin typeface="Carlito"/>
                          <a:cs typeface="Carlito"/>
                        </a:rPr>
                        <a:t>5.004,00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13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900" b="1" spc="-5" dirty="0">
                          <a:latin typeface="Carlito"/>
                          <a:cs typeface="Carlito"/>
                        </a:rPr>
                        <a:t>NOT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: Hesaplamalar SPEK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alt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sınırı üzerinden </a:t>
                      </a:r>
                      <a:r>
                        <a:rPr sz="9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teşvikler olmadan</a:t>
                      </a:r>
                      <a:r>
                        <a:rPr sz="9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900" spc="-5" dirty="0">
                          <a:latin typeface="Carlito"/>
                          <a:cs typeface="Carlito"/>
                        </a:rPr>
                        <a:t>yapılmıştır.</a:t>
                      </a:r>
                      <a:endParaRPr sz="9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2D74B5"/>
                      </a:solidFill>
                      <a:prstDash val="solid"/>
                    </a:lnL>
                    <a:lnR w="6350">
                      <a:solidFill>
                        <a:srgbClr val="2D74B5"/>
                      </a:solidFill>
                      <a:prstDash val="solid"/>
                    </a:lnR>
                    <a:lnT w="6350">
                      <a:solidFill>
                        <a:srgbClr val="2D74B5"/>
                      </a:solidFill>
                      <a:prstDash val="solid"/>
                    </a:lnT>
                    <a:lnB w="6350">
                      <a:solidFill>
                        <a:srgbClr val="2D74B5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1005585"/>
            <a:ext cx="22085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arlito"/>
                <a:cs typeface="Carlito"/>
              </a:rPr>
              <a:t>Ba-Bs Formları Hakkında Özet</a:t>
            </a:r>
            <a:r>
              <a:rPr sz="1200" b="1" spc="-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Bilgi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9464" y="1414525"/>
          <a:ext cx="5761990" cy="6197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5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613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Yükümlülük kapsamındaki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mükellefler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287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Bilanço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esasına göre defter tutan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mükellefler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287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Bildirime konu alış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satışlarda geçerli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6286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5.000 TL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üzerindeki her türlü mal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hizmet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alım-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satımları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Bildirimlerin verilme süresi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Takip eden ayın birinci gününden itibaren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son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günü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6675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akşamı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saat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24,00'e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kadar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8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Alış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satışlar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Belge tarihlerine göre bildirime konu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edilecek.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0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İthalat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ihracat işlemleri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İthalatlarda  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Gümrük  Beyannamesi  giriş  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tarihi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000" spc="1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ihracat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işlemlerinde </a:t>
                      </a:r>
                      <a:r>
                        <a:rPr sz="1000" spc="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 </a:t>
                      </a:r>
                      <a:r>
                        <a:rPr sz="1000" spc="9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fiili </a:t>
                      </a:r>
                      <a:r>
                        <a:rPr sz="1000" b="1" spc="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ihracatın </a:t>
                      </a:r>
                      <a:r>
                        <a:rPr sz="1000" b="1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gerçekleştiği </a:t>
                      </a:r>
                      <a:r>
                        <a:rPr sz="1000" b="1" spc="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tarih </a:t>
                      </a:r>
                      <a:r>
                        <a:rPr sz="1000" b="1" spc="1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esas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6675">
                        <a:lnSpc>
                          <a:spcPts val="1175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alınacak.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 marL="67945" marR="61594" algn="just">
                        <a:lnSpc>
                          <a:spcPct val="133000"/>
                        </a:lnSpc>
                        <a:spcBef>
                          <a:spcPts val="75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Bildirimlerin süresinde veya tam olarak  verilmemesi ya da kağıt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ortamında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verilmesi  halinde ceza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uygulaması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6350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VUK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mükerrer 355 uyarınca özel usulsüzlük cezası tam  olarak</a:t>
                      </a:r>
                      <a:r>
                        <a:rPr sz="1000" spc="1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uygulanır.</a:t>
                      </a:r>
                      <a:r>
                        <a:rPr sz="1000" spc="1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Söz</a:t>
                      </a:r>
                      <a:r>
                        <a:rPr sz="1000" spc="1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konusu</a:t>
                      </a:r>
                      <a:r>
                        <a:rPr sz="1000" spc="1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cezai</a:t>
                      </a:r>
                      <a:r>
                        <a:rPr sz="1000" spc="1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işlem</a:t>
                      </a:r>
                      <a:r>
                        <a:rPr sz="1000" spc="1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uygulamasında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6675" marR="62230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Bs bildirim formları tek bir form olarak  değerlendirilir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tek bir usulsüzlük cezası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kesilir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58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Bildirimlerin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düzeltilmesinde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ceza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uygulaması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Bildirimlerin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verilme süresi içerisinde</a:t>
                      </a:r>
                      <a:r>
                        <a:rPr sz="1000" b="1" spc="1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yapılan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66675" marR="62230" algn="just">
                        <a:lnSpc>
                          <a:spcPct val="1334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düzeltmelerde ceza uygulanmaz,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süresinden sonra  yapılacak düzeltme işlemlerinde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düzeltilen her bir  form için ayrı ayrı uygulanmak üzere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VUK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mükerrer  355'inci maddesine göre işlem yapılır. (Sürenin  bitiminden itibaren ilk 10 gün için cezasız, takip eden 15  gün için 1/5 oranında, daha sonra verilmesi halinde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özel usulsüzlük cezası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tam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olarak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uygulanır.)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66675" marR="62230" algn="just">
                        <a:lnSpc>
                          <a:spcPct val="1334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Süresinden sonra 3 gün içinde verilmesi halinde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Özel 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Usulsüzlük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Cezası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1/10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oranında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(3.400 x 1/10 = 340 TL)  uygulanır. Kesilen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cezanın vergi dairesine başvurarak  1 ay içerisinde ödenmesi durumunda 213 sayılı Vergi  Usul Kanunu’nun 376. Maddesi gereğince ½ indirim  yapılır.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660" cy="1269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BELEDİYE VERGİLERİNİN ÖDENME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ZAMANLARI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Emlak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12700" marR="5080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Emlak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İki taksit de ödenir. </a:t>
            </a:r>
            <a:r>
              <a:rPr sz="1200" dirty="0">
                <a:latin typeface="Carlito"/>
                <a:cs typeface="Carlito"/>
              </a:rPr>
              <a:t>1. </a:t>
            </a:r>
            <a:r>
              <a:rPr sz="1200" spc="-5" dirty="0">
                <a:latin typeface="Carlito"/>
                <a:cs typeface="Carlito"/>
              </a:rPr>
              <a:t>Taksit </a:t>
            </a:r>
            <a:r>
              <a:rPr sz="1200" dirty="0">
                <a:latin typeface="Carlito"/>
                <a:cs typeface="Carlito"/>
              </a:rPr>
              <a:t>Mayıs ayı </a:t>
            </a:r>
            <a:r>
              <a:rPr sz="1200" spc="-5" dirty="0">
                <a:latin typeface="Carlito"/>
                <a:cs typeface="Carlito"/>
              </a:rPr>
              <a:t>sonuna kadar, </a:t>
            </a:r>
            <a:r>
              <a:rPr sz="1200" dirty="0">
                <a:latin typeface="Carlito"/>
                <a:cs typeface="Carlito"/>
              </a:rPr>
              <a:t>2. </a:t>
            </a:r>
            <a:r>
              <a:rPr sz="1200" spc="-10" dirty="0">
                <a:latin typeface="Carlito"/>
                <a:cs typeface="Carlito"/>
              </a:rPr>
              <a:t>Taksit </a:t>
            </a:r>
            <a:r>
              <a:rPr sz="1200" dirty="0">
                <a:latin typeface="Carlito"/>
                <a:cs typeface="Carlito"/>
              </a:rPr>
              <a:t>ise; Kasım ayı  </a:t>
            </a:r>
            <a:r>
              <a:rPr sz="1200" spc="-5" dirty="0">
                <a:latin typeface="Carlito"/>
                <a:cs typeface="Carlito"/>
              </a:rPr>
              <a:t>sonuna kadar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ödenir.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5456" y="2458465"/>
          <a:ext cx="5754370" cy="1816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8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7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7E7E7E"/>
                      </a:solidFill>
                      <a:prstDash val="solid"/>
                    </a:lnR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Normal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Yörelerde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Büyükşehir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Belediyesi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1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Binalarda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(iş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yerlerinde)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017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017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4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017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711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Meskenlerde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Arazilerde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3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Arsalarda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3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5DFB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4639316"/>
            <a:ext cx="5788025" cy="45466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Çevre Temizlik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Vergisi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b="1" spc="-5" dirty="0">
                <a:latin typeface="Carlito"/>
                <a:cs typeface="Carlito"/>
              </a:rPr>
              <a:t>Konutlarda </a:t>
            </a:r>
            <a:r>
              <a:rPr sz="1200" spc="-5" dirty="0">
                <a:latin typeface="Carlito"/>
                <a:cs typeface="Carlito"/>
              </a:rPr>
              <a:t>ÇTV su bedeli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birlikte ödenir. Ayrıca </a:t>
            </a:r>
            <a:r>
              <a:rPr sz="1200" dirty="0">
                <a:latin typeface="Carlito"/>
                <a:cs typeface="Carlito"/>
              </a:rPr>
              <a:t>beyan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edilmez.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</a:pPr>
            <a:r>
              <a:rPr sz="1200" b="1" dirty="0">
                <a:latin typeface="Carlito"/>
                <a:cs typeface="Carlito"/>
              </a:rPr>
              <a:t>İş </a:t>
            </a:r>
            <a:r>
              <a:rPr sz="1200" b="1" spc="-5" dirty="0">
                <a:latin typeface="Carlito"/>
                <a:cs typeface="Carlito"/>
              </a:rPr>
              <a:t>yerlerinde ÇTV</a:t>
            </a:r>
            <a:r>
              <a:rPr sz="1200" spc="-5" dirty="0">
                <a:latin typeface="Carlito"/>
                <a:cs typeface="Carlito"/>
              </a:rPr>
              <a:t>; Belediyelerin belirlemiş olduğu derecelere göre hesaplanır. Hesaplanan  </a:t>
            </a:r>
            <a:r>
              <a:rPr sz="1200" dirty="0">
                <a:latin typeface="Carlito"/>
                <a:cs typeface="Carlito"/>
              </a:rPr>
              <a:t>vergiler </a:t>
            </a:r>
            <a:r>
              <a:rPr sz="1200" spc="-5" dirty="0">
                <a:latin typeface="Carlito"/>
                <a:cs typeface="Carlito"/>
              </a:rPr>
              <a:t>İki taksit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ödenir. </a:t>
            </a:r>
            <a:r>
              <a:rPr sz="1200" b="1" spc="-5" dirty="0">
                <a:latin typeface="Carlito"/>
                <a:cs typeface="Carlito"/>
              </a:rPr>
              <a:t>1. </a:t>
            </a:r>
            <a:r>
              <a:rPr sz="1200" b="1" dirty="0">
                <a:latin typeface="Carlito"/>
                <a:cs typeface="Carlito"/>
              </a:rPr>
              <a:t>Taksit </a:t>
            </a:r>
            <a:r>
              <a:rPr sz="1200" b="1" spc="-5" dirty="0">
                <a:latin typeface="Carlito"/>
                <a:cs typeface="Carlito"/>
              </a:rPr>
              <a:t>Mayıs ayı sonuna kadar, </a:t>
            </a:r>
            <a:r>
              <a:rPr sz="1200" b="1" dirty="0">
                <a:latin typeface="Carlito"/>
                <a:cs typeface="Carlito"/>
              </a:rPr>
              <a:t>2. </a:t>
            </a:r>
            <a:r>
              <a:rPr sz="1200" b="1" spc="-5" dirty="0">
                <a:latin typeface="Carlito"/>
                <a:cs typeface="Carlito"/>
              </a:rPr>
              <a:t>Taksit ise Kasım ayı sonuna  kadar</a:t>
            </a:r>
            <a:r>
              <a:rPr sz="1200" b="1" dirty="0">
                <a:latin typeface="Carlito"/>
                <a:cs typeface="Carlito"/>
              </a:rPr>
              <a:t> ödenir.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200"/>
              </a:lnSpc>
            </a:pPr>
            <a:r>
              <a:rPr sz="1200" spc="-5" dirty="0">
                <a:solidFill>
                  <a:srgbClr val="252525"/>
                </a:solidFill>
                <a:latin typeface="Carlito"/>
                <a:cs typeface="Carlito"/>
              </a:rPr>
              <a:t>Ev </a:t>
            </a:r>
            <a:r>
              <a:rPr sz="1200" dirty="0">
                <a:solidFill>
                  <a:srgbClr val="252525"/>
                </a:solidFill>
                <a:latin typeface="Carlito"/>
                <a:cs typeface="Carlito"/>
              </a:rPr>
              <a:t>ya da iş yeri </a:t>
            </a:r>
            <a:r>
              <a:rPr sz="1200" spc="-5" dirty="0">
                <a:solidFill>
                  <a:srgbClr val="252525"/>
                </a:solidFill>
                <a:latin typeface="Carlito"/>
                <a:cs typeface="Carlito"/>
              </a:rPr>
              <a:t>sahipleri, taşınmazlarını kiraya verdiklerinde </a:t>
            </a:r>
            <a:r>
              <a:rPr sz="1200" dirty="0">
                <a:solidFill>
                  <a:srgbClr val="252525"/>
                </a:solidFill>
                <a:latin typeface="Carlito"/>
                <a:cs typeface="Carlito"/>
              </a:rPr>
              <a:t>vergi </a:t>
            </a:r>
            <a:r>
              <a:rPr sz="1200" spc="-5" dirty="0">
                <a:solidFill>
                  <a:srgbClr val="252525"/>
                </a:solidFill>
                <a:latin typeface="Carlito"/>
                <a:cs typeface="Carlito"/>
              </a:rPr>
              <a:t>mükellefi kiracıdır,  ödenmemiş vergiler hususunda gayrimenkul sahibi değil; </a:t>
            </a:r>
            <a:r>
              <a:rPr sz="1200" dirty="0">
                <a:solidFill>
                  <a:srgbClr val="252525"/>
                </a:solidFill>
                <a:latin typeface="Carlito"/>
                <a:cs typeface="Carlito"/>
              </a:rPr>
              <a:t>o </a:t>
            </a:r>
            <a:r>
              <a:rPr sz="1200" spc="-5" dirty="0">
                <a:solidFill>
                  <a:srgbClr val="252525"/>
                </a:solidFill>
                <a:latin typeface="Carlito"/>
                <a:cs typeface="Carlito"/>
              </a:rPr>
              <a:t>gayrimenkulü kullanan kişi  sorumludur.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50">
              <a:latin typeface="Carlito"/>
              <a:cs typeface="Carlito"/>
            </a:endParaRPr>
          </a:p>
          <a:p>
            <a:pPr marL="12700" marR="9525" algn="just">
              <a:lnSpc>
                <a:spcPct val="111900"/>
              </a:lnSpc>
            </a:pPr>
            <a:r>
              <a:rPr sz="1200" spc="-5" dirty="0">
                <a:solidFill>
                  <a:srgbClr val="252525"/>
                </a:solidFill>
                <a:latin typeface="Carlito"/>
                <a:cs typeface="Carlito"/>
              </a:rPr>
              <a:t>Geciktirilen vergilerden 6183 sayılı </a:t>
            </a:r>
            <a:r>
              <a:rPr sz="1200" dirty="0">
                <a:solidFill>
                  <a:srgbClr val="252525"/>
                </a:solidFill>
                <a:latin typeface="Carlito"/>
                <a:cs typeface="Carlito"/>
              </a:rPr>
              <a:t>Amme </a:t>
            </a:r>
            <a:r>
              <a:rPr sz="1200" spc="-5" dirty="0">
                <a:solidFill>
                  <a:srgbClr val="252525"/>
                </a:solidFill>
                <a:latin typeface="Carlito"/>
                <a:cs typeface="Carlito"/>
              </a:rPr>
              <a:t>Alacaklarının Tahsil Usulü Hakkında Kanun  uyarınca gecikme </a:t>
            </a:r>
            <a:r>
              <a:rPr sz="1200" dirty="0">
                <a:solidFill>
                  <a:srgbClr val="252525"/>
                </a:solidFill>
                <a:latin typeface="Carlito"/>
                <a:cs typeface="Carlito"/>
              </a:rPr>
              <a:t>zammı </a:t>
            </a:r>
            <a:r>
              <a:rPr sz="1200" spc="-5" dirty="0">
                <a:solidFill>
                  <a:srgbClr val="252525"/>
                </a:solidFill>
                <a:latin typeface="Carlito"/>
                <a:cs typeface="Carlito"/>
              </a:rPr>
              <a:t>tahsil</a:t>
            </a:r>
            <a:r>
              <a:rPr sz="1200" spc="-30" dirty="0">
                <a:solidFill>
                  <a:srgbClr val="252525"/>
                </a:solidFill>
                <a:latin typeface="Carlito"/>
                <a:cs typeface="Carlito"/>
              </a:rPr>
              <a:t> </a:t>
            </a:r>
            <a:r>
              <a:rPr sz="1200" dirty="0">
                <a:solidFill>
                  <a:srgbClr val="252525"/>
                </a:solidFill>
                <a:latin typeface="Carlito"/>
                <a:cs typeface="Carlito"/>
              </a:rPr>
              <a:t>edilir.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İlan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Reklam</a:t>
            </a:r>
            <a:r>
              <a:rPr sz="1400" b="1" spc="-2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Vergisi</a:t>
            </a:r>
            <a:endParaRPr sz="1400">
              <a:latin typeface="Carlito"/>
              <a:cs typeface="Carlito"/>
            </a:endParaRPr>
          </a:p>
          <a:p>
            <a:pPr marL="12700" marR="5715" algn="just">
              <a:lnSpc>
                <a:spcPct val="110800"/>
              </a:lnSpc>
              <a:spcBef>
                <a:spcPts val="20"/>
              </a:spcBef>
            </a:pPr>
            <a:r>
              <a:rPr sz="1200" spc="-5" dirty="0">
                <a:latin typeface="Carlito"/>
                <a:cs typeface="Carlito"/>
              </a:rPr>
              <a:t>Belediye sınırları ile mücavir alanları içinde yapılan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türlü </a:t>
            </a:r>
            <a:r>
              <a:rPr sz="1200" dirty="0">
                <a:latin typeface="Carlito"/>
                <a:cs typeface="Carlito"/>
              </a:rPr>
              <a:t>ilan ve </a:t>
            </a:r>
            <a:r>
              <a:rPr sz="1200" spc="-5" dirty="0">
                <a:latin typeface="Carlito"/>
                <a:cs typeface="Carlito"/>
              </a:rPr>
              <a:t>reklam, İlan </a:t>
            </a:r>
            <a:r>
              <a:rPr sz="1200" dirty="0">
                <a:latin typeface="Carlito"/>
                <a:cs typeface="Carlito"/>
              </a:rPr>
              <a:t>ve Reklam  </a:t>
            </a:r>
            <a:r>
              <a:rPr sz="1200" spc="-5" dirty="0">
                <a:latin typeface="Carlito"/>
                <a:cs typeface="Carlito"/>
              </a:rPr>
              <a:t>Vergisine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tabidir.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İlan </a:t>
            </a:r>
            <a:r>
              <a:rPr sz="1200" spc="-5" dirty="0">
                <a:latin typeface="Carlito"/>
                <a:cs typeface="Carlito"/>
              </a:rPr>
              <a:t>Reklam Vergisi beyan dönemi </a:t>
            </a:r>
            <a:r>
              <a:rPr sz="1200" b="1" spc="-5" dirty="0">
                <a:latin typeface="Carlito"/>
                <a:cs typeface="Carlito"/>
              </a:rPr>
              <a:t>her yıl 1-31 Ocak </a:t>
            </a:r>
            <a:r>
              <a:rPr sz="1200" spc="-5" dirty="0">
                <a:latin typeface="Carlito"/>
                <a:cs typeface="Carlito"/>
              </a:rPr>
              <a:t>tarihleri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arasındadır.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8890" algn="just">
              <a:lnSpc>
                <a:spcPct val="111700"/>
              </a:lnSpc>
            </a:pPr>
            <a:r>
              <a:rPr sz="1200" spc="-5" dirty="0">
                <a:latin typeface="Carlito"/>
                <a:cs typeface="Carlito"/>
              </a:rPr>
              <a:t>Beyan dönemi haricinde yıl içerisinde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ilan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reklamlarda, ilan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reklam işinin  yapılmasından önce mükellef tarafından beyanname verilmesi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660" cy="8789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BERAT</a:t>
            </a:r>
            <a:r>
              <a:rPr sz="1400" b="1" spc="6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YÜKLEME</a:t>
            </a:r>
            <a:r>
              <a:rPr sz="1400" b="1" spc="7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TAKVİMİ</a:t>
            </a:r>
            <a:r>
              <a:rPr sz="1400" b="1" spc="7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</a:t>
            </a:r>
            <a:r>
              <a:rPr sz="1400" b="1" spc="6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İKİNCİL</a:t>
            </a:r>
            <a:r>
              <a:rPr sz="1400" b="1" spc="7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KOPYALAMA</a:t>
            </a:r>
            <a:r>
              <a:rPr sz="1400" b="1" spc="7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GÖNDERİLMESİ</a:t>
            </a:r>
            <a:r>
              <a:rPr sz="1400" b="1" spc="7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(e-DEFTER</a:t>
            </a: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2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TUTANLAR İÇİN)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Elektronik </a:t>
            </a:r>
            <a:r>
              <a:rPr sz="1200" dirty="0">
                <a:latin typeface="Carlito"/>
                <a:cs typeface="Carlito"/>
              </a:rPr>
              <a:t>defter </a:t>
            </a:r>
            <a:r>
              <a:rPr sz="1200" spc="-5" dirty="0">
                <a:latin typeface="Carlito"/>
                <a:cs typeface="Carlito"/>
              </a:rPr>
              <a:t>uygulaması kapsamında olan mükelleflerin, Yevmiye Defteri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Büyük  </a:t>
            </a:r>
            <a:r>
              <a:rPr sz="1200" dirty="0">
                <a:latin typeface="Carlito"/>
                <a:cs typeface="Carlito"/>
              </a:rPr>
              <a:t>Defter </a:t>
            </a:r>
            <a:r>
              <a:rPr sz="1200" spc="-5" dirty="0">
                <a:latin typeface="Carlito"/>
                <a:cs typeface="Carlito"/>
              </a:rPr>
              <a:t>(Defter-i Kebir) BERATLARINI </a:t>
            </a:r>
            <a:r>
              <a:rPr sz="1200" dirty="0">
                <a:latin typeface="Carlito"/>
                <a:cs typeface="Carlito"/>
              </a:rPr>
              <a:t>ilgili ayı </a:t>
            </a:r>
            <a:r>
              <a:rPr sz="1200" spc="-5" dirty="0">
                <a:latin typeface="Carlito"/>
                <a:cs typeface="Carlito"/>
              </a:rPr>
              <a:t>takip eden üçüncü ayın son </a:t>
            </a:r>
            <a:r>
              <a:rPr sz="1200" dirty="0">
                <a:latin typeface="Carlito"/>
                <a:cs typeface="Carlito"/>
              </a:rPr>
              <a:t>gününe </a:t>
            </a:r>
            <a:r>
              <a:rPr sz="1200" spc="-5" dirty="0">
                <a:latin typeface="Carlito"/>
                <a:cs typeface="Carlito"/>
              </a:rPr>
              <a:t>kadar Gelir  İdaresi Başkanlığı portalına yüklemeleri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9525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Bilindiği </a:t>
            </a:r>
            <a:r>
              <a:rPr sz="1200" spc="-5" dirty="0">
                <a:latin typeface="Carlito"/>
                <a:cs typeface="Carlito"/>
              </a:rPr>
              <a:t>üzere elektronik </a:t>
            </a:r>
            <a:r>
              <a:rPr sz="1200" dirty="0">
                <a:latin typeface="Carlito"/>
                <a:cs typeface="Carlito"/>
              </a:rPr>
              <a:t>defter </a:t>
            </a:r>
            <a:r>
              <a:rPr sz="1200" spc="-5" dirty="0">
                <a:latin typeface="Carlito"/>
                <a:cs typeface="Carlito"/>
              </a:rPr>
              <a:t>uygulamasına başvuru </a:t>
            </a:r>
            <a:r>
              <a:rPr sz="1200" dirty="0">
                <a:latin typeface="Carlito"/>
                <a:cs typeface="Carlito"/>
              </a:rPr>
              <a:t>yapan </a:t>
            </a:r>
            <a:r>
              <a:rPr sz="1200" spc="-5" dirty="0">
                <a:latin typeface="Carlito"/>
                <a:cs typeface="Carlito"/>
              </a:rPr>
              <a:t>mükellefler uygulamaya  </a:t>
            </a:r>
            <a:r>
              <a:rPr sz="1200" dirty="0">
                <a:latin typeface="Carlito"/>
                <a:cs typeface="Carlito"/>
              </a:rPr>
              <a:t>başlama </a:t>
            </a:r>
            <a:r>
              <a:rPr sz="1200" spc="-5" dirty="0">
                <a:latin typeface="Carlito"/>
                <a:cs typeface="Carlito"/>
              </a:rPr>
              <a:t>tarihi itibariyle Yevmiye Defteri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Büyük Defteri elektronik olarak tutmak  zorundadırlar.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2 </a:t>
            </a:r>
            <a:r>
              <a:rPr sz="1200" spc="-5" dirty="0">
                <a:latin typeface="Carlito"/>
                <a:cs typeface="Carlito"/>
              </a:rPr>
              <a:t>Sıra No.lu Elektronik Defter Genel Tebliğin </a:t>
            </a:r>
            <a:r>
              <a:rPr sz="1200" dirty="0">
                <a:latin typeface="Carlito"/>
                <a:cs typeface="Carlito"/>
              </a:rPr>
              <a:t>3.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maddesinde;</a:t>
            </a:r>
            <a:endParaRPr sz="1200">
              <a:latin typeface="Carlito"/>
              <a:cs typeface="Carlito"/>
            </a:endParaRPr>
          </a:p>
          <a:p>
            <a:pPr marL="12700" marR="9525" algn="just">
              <a:lnSpc>
                <a:spcPct val="110800"/>
              </a:lnSpc>
              <a:spcBef>
                <a:spcPts val="10"/>
              </a:spcBef>
              <a:buAutoNum type="alphaLcParenR"/>
              <a:tabLst>
                <a:tab pos="180340" algn="l"/>
              </a:tabLst>
            </a:pPr>
            <a:r>
              <a:rPr sz="1200" dirty="0">
                <a:latin typeface="Carlito"/>
                <a:cs typeface="Carlito"/>
              </a:rPr>
              <a:t>Gerçek </a:t>
            </a:r>
            <a:r>
              <a:rPr sz="1200" spc="-5" dirty="0">
                <a:latin typeface="Carlito"/>
                <a:cs typeface="Carlito"/>
              </a:rPr>
              <a:t>kişiler elektronik defterlerini,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olduğu </a:t>
            </a:r>
            <a:r>
              <a:rPr sz="1200" dirty="0">
                <a:latin typeface="Carlito"/>
                <a:cs typeface="Carlito"/>
              </a:rPr>
              <a:t>ayı </a:t>
            </a:r>
            <a:r>
              <a:rPr sz="1200" spc="-5" dirty="0">
                <a:latin typeface="Carlito"/>
                <a:cs typeface="Carlito"/>
              </a:rPr>
              <a:t>takip eden üçüncü </a:t>
            </a:r>
            <a:r>
              <a:rPr sz="1200" dirty="0">
                <a:latin typeface="Carlito"/>
                <a:cs typeface="Carlito"/>
              </a:rPr>
              <a:t>ayın </a:t>
            </a:r>
            <a:r>
              <a:rPr sz="1200" spc="-5" dirty="0">
                <a:latin typeface="Carlito"/>
                <a:cs typeface="Carlito"/>
              </a:rPr>
              <a:t>son gününe  kadar kendilerine ait güvenli elektronik </a:t>
            </a:r>
            <a:r>
              <a:rPr sz="1200" dirty="0">
                <a:latin typeface="Carlito"/>
                <a:cs typeface="Carlito"/>
              </a:rPr>
              <a:t>imza veya mali </a:t>
            </a:r>
            <a:r>
              <a:rPr sz="1200" spc="-5" dirty="0">
                <a:latin typeface="Carlito"/>
                <a:cs typeface="Carlito"/>
              </a:rPr>
              <a:t>mühür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imzalar.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rlito"/>
              <a:buAutoNum type="alphaLcParenR"/>
            </a:pPr>
            <a:endParaRPr sz="1300">
              <a:latin typeface="Carlito"/>
              <a:cs typeface="Carlito"/>
            </a:endParaRPr>
          </a:p>
          <a:p>
            <a:pPr marL="12700" marR="9525" algn="just">
              <a:lnSpc>
                <a:spcPct val="110800"/>
              </a:lnSpc>
              <a:buAutoNum type="alphaLcParenR"/>
              <a:tabLst>
                <a:tab pos="195580" algn="l"/>
              </a:tabLst>
            </a:pPr>
            <a:r>
              <a:rPr sz="1200" spc="-5" dirty="0">
                <a:latin typeface="Carlito"/>
                <a:cs typeface="Carlito"/>
              </a:rPr>
              <a:t>Tüzel kişiler elektronik </a:t>
            </a:r>
            <a:r>
              <a:rPr sz="1200" dirty="0">
                <a:latin typeface="Carlito"/>
                <a:cs typeface="Carlito"/>
              </a:rPr>
              <a:t>defterlerini, ilgili </a:t>
            </a:r>
            <a:r>
              <a:rPr sz="1200" spc="-5" dirty="0">
                <a:latin typeface="Carlito"/>
                <a:cs typeface="Carlito"/>
              </a:rPr>
              <a:t>olduğu </a:t>
            </a:r>
            <a:r>
              <a:rPr sz="1200" dirty="0">
                <a:latin typeface="Carlito"/>
                <a:cs typeface="Carlito"/>
              </a:rPr>
              <a:t>ayı </a:t>
            </a:r>
            <a:r>
              <a:rPr sz="1200" spc="-5" dirty="0">
                <a:latin typeface="Carlito"/>
                <a:cs typeface="Carlito"/>
              </a:rPr>
              <a:t>takip eden </a:t>
            </a:r>
            <a:r>
              <a:rPr sz="1200" spc="-10" dirty="0">
                <a:latin typeface="Carlito"/>
                <a:cs typeface="Carlito"/>
              </a:rPr>
              <a:t>üçüncü </a:t>
            </a:r>
            <a:r>
              <a:rPr sz="1200" dirty="0">
                <a:latin typeface="Carlito"/>
                <a:cs typeface="Carlito"/>
              </a:rPr>
              <a:t>ayın </a:t>
            </a:r>
            <a:r>
              <a:rPr sz="1200" spc="-5" dirty="0">
                <a:latin typeface="Carlito"/>
                <a:cs typeface="Carlito"/>
              </a:rPr>
              <a:t>son gününe  kadar (Hesap döneminin son ayına ait defterler kurumlar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beyannamesinin verildiği  </a:t>
            </a:r>
            <a:r>
              <a:rPr sz="1200" dirty="0">
                <a:latin typeface="Carlito"/>
                <a:cs typeface="Carlito"/>
              </a:rPr>
              <a:t>ayın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son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gününe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kadar)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kendilerine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ait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mali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mühür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ile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onaylar'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hükmü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bulunmaktadır.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11430" algn="just">
              <a:lnSpc>
                <a:spcPct val="111000"/>
              </a:lnSpc>
            </a:pPr>
            <a:r>
              <a:rPr sz="1200" dirty="0">
                <a:latin typeface="Carlito"/>
                <a:cs typeface="Carlito"/>
              </a:rPr>
              <a:t>Aylık </a:t>
            </a:r>
            <a:r>
              <a:rPr sz="1200" spc="-5" dirty="0">
                <a:latin typeface="Carlito"/>
                <a:cs typeface="Carlito"/>
              </a:rPr>
              <a:t>olarak oluşturulan elektronik defterlere ait beratlar, </a:t>
            </a:r>
            <a:r>
              <a:rPr sz="1200" dirty="0">
                <a:latin typeface="Carlito"/>
                <a:cs typeface="Carlito"/>
              </a:rPr>
              <a:t>ilgili ayı </a:t>
            </a:r>
            <a:r>
              <a:rPr sz="1200" spc="-5" dirty="0">
                <a:latin typeface="Carlito"/>
                <a:cs typeface="Carlito"/>
              </a:rPr>
              <a:t>takip eden </a:t>
            </a:r>
            <a:r>
              <a:rPr sz="1200" dirty="0">
                <a:latin typeface="Carlito"/>
                <a:cs typeface="Carlito"/>
              </a:rPr>
              <a:t>3. </a:t>
            </a:r>
            <a:r>
              <a:rPr sz="1200" spc="-5" dirty="0">
                <a:latin typeface="Carlito"/>
                <a:cs typeface="Carlito"/>
              </a:rPr>
              <a:t>ayın son  gününe kadar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İdaresi Başkanlığı </a:t>
            </a:r>
            <a:r>
              <a:rPr sz="1200" dirty="0">
                <a:latin typeface="Carlito"/>
                <a:cs typeface="Carlito"/>
              </a:rPr>
              <a:t>e-defter </a:t>
            </a:r>
            <a:r>
              <a:rPr sz="1200" spc="-5" dirty="0">
                <a:latin typeface="Carlito"/>
                <a:cs typeface="Carlito"/>
              </a:rPr>
              <a:t>uygulamasına</a:t>
            </a:r>
            <a:r>
              <a:rPr sz="1200" dirty="0">
                <a:latin typeface="Carlito"/>
                <a:cs typeface="Carlito"/>
              </a:rPr>
              <a:t> yüklenmelidir.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</a:pPr>
            <a:r>
              <a:rPr sz="1200" spc="-5" dirty="0">
                <a:latin typeface="Carlito"/>
                <a:cs typeface="Carlito"/>
              </a:rPr>
              <a:t>Berat yüklemesinin son </a:t>
            </a:r>
            <a:r>
              <a:rPr sz="1200" dirty="0">
                <a:latin typeface="Carlito"/>
                <a:cs typeface="Carlito"/>
              </a:rPr>
              <a:t>gün </a:t>
            </a:r>
            <a:r>
              <a:rPr sz="1200" spc="-5" dirty="0">
                <a:latin typeface="Carlito"/>
                <a:cs typeface="Carlito"/>
              </a:rPr>
              <a:t>yapılması </a:t>
            </a:r>
            <a:r>
              <a:rPr sz="1200" dirty="0">
                <a:latin typeface="Carlito"/>
                <a:cs typeface="Carlito"/>
              </a:rPr>
              <a:t>gibi bir </a:t>
            </a:r>
            <a:r>
              <a:rPr sz="1200" spc="-5" dirty="0">
                <a:latin typeface="Carlito"/>
                <a:cs typeface="Carlito"/>
              </a:rPr>
              <a:t>şart bulunmamaktadır. Gerekli kontrolleri  tamamlayan mükellefler </a:t>
            </a:r>
            <a:r>
              <a:rPr sz="1200" dirty="0">
                <a:latin typeface="Carlito"/>
                <a:cs typeface="Carlito"/>
              </a:rPr>
              <a:t>ilgili ayı </a:t>
            </a:r>
            <a:r>
              <a:rPr sz="1200" spc="-5" dirty="0">
                <a:latin typeface="Carlito"/>
                <a:cs typeface="Carlito"/>
              </a:rPr>
              <a:t>takip eden 3. </a:t>
            </a:r>
            <a:r>
              <a:rPr sz="1200" dirty="0">
                <a:latin typeface="Carlito"/>
                <a:cs typeface="Carlito"/>
              </a:rPr>
              <a:t>ayın </a:t>
            </a:r>
            <a:r>
              <a:rPr sz="1200" spc="-5" dirty="0">
                <a:latin typeface="Carlito"/>
                <a:cs typeface="Carlito"/>
              </a:rPr>
              <a:t>son gününü beklemeden </a:t>
            </a:r>
            <a:r>
              <a:rPr sz="1200" dirty="0">
                <a:latin typeface="Carlito"/>
                <a:cs typeface="Carlito"/>
              </a:rPr>
              <a:t>e-defter  </a:t>
            </a:r>
            <a:r>
              <a:rPr sz="1200" spc="-5" dirty="0">
                <a:latin typeface="Carlito"/>
                <a:cs typeface="Carlito"/>
              </a:rPr>
              <a:t>uygulamasına beratlarının yüklemesini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yapabilirler.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100"/>
              </a:lnSpc>
            </a:pPr>
            <a:r>
              <a:rPr sz="1200" dirty="0">
                <a:latin typeface="Carlito"/>
                <a:cs typeface="Carlito"/>
              </a:rPr>
              <a:t>Dileyen </a:t>
            </a:r>
            <a:r>
              <a:rPr sz="1200" spc="-5" dirty="0">
                <a:latin typeface="Carlito"/>
                <a:cs typeface="Carlito"/>
              </a:rPr>
              <a:t>mükellefler, her hesap dönemine ilişkin </a:t>
            </a:r>
            <a:r>
              <a:rPr sz="1200" dirty="0">
                <a:latin typeface="Carlito"/>
                <a:cs typeface="Carlito"/>
              </a:rPr>
              <a:t>ilk ayda </a:t>
            </a:r>
            <a:r>
              <a:rPr sz="1200" spc="-5" dirty="0">
                <a:latin typeface="Carlito"/>
                <a:cs typeface="Carlito"/>
              </a:rPr>
              <a:t>(hesap dönemi içinde </a:t>
            </a:r>
            <a:r>
              <a:rPr sz="1200" dirty="0">
                <a:latin typeface="Carlito"/>
                <a:cs typeface="Carlito"/>
              </a:rPr>
              <a:t>işe  </a:t>
            </a:r>
            <a:r>
              <a:rPr sz="1200" spc="-5" dirty="0">
                <a:latin typeface="Carlito"/>
                <a:cs typeface="Carlito"/>
              </a:rPr>
              <a:t>başlayanlarda </a:t>
            </a:r>
            <a:r>
              <a:rPr sz="1200" dirty="0">
                <a:latin typeface="Carlito"/>
                <a:cs typeface="Carlito"/>
              </a:rPr>
              <a:t>işe </a:t>
            </a:r>
            <a:r>
              <a:rPr sz="1200" spc="-5" dirty="0">
                <a:latin typeface="Carlito"/>
                <a:cs typeface="Carlito"/>
              </a:rPr>
              <a:t>başlanılan </a:t>
            </a:r>
            <a:r>
              <a:rPr sz="1200" dirty="0">
                <a:latin typeface="Carlito"/>
                <a:cs typeface="Carlito"/>
              </a:rPr>
              <a:t>ayda), tercihlerini </a:t>
            </a:r>
            <a:r>
              <a:rPr sz="1200" spc="-5" dirty="0">
                <a:latin typeface="Carlito"/>
                <a:cs typeface="Carlito"/>
              </a:rPr>
              <a:t>e-Defter uygulaması aracılığıyla elektronik  ortamda bildirmeleri şartıyla, </a:t>
            </a:r>
            <a:r>
              <a:rPr sz="1200" dirty="0">
                <a:latin typeface="Carlito"/>
                <a:cs typeface="Carlito"/>
              </a:rPr>
              <a:t>her bir </a:t>
            </a:r>
            <a:r>
              <a:rPr sz="1200" spc="-5" dirty="0">
                <a:latin typeface="Carlito"/>
                <a:cs typeface="Carlito"/>
              </a:rPr>
              <a:t>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döneminin aylarına ait </a:t>
            </a:r>
            <a:r>
              <a:rPr sz="1200" dirty="0">
                <a:latin typeface="Carlito"/>
                <a:cs typeface="Carlito"/>
              </a:rPr>
              <a:t>e-Defter ve </a:t>
            </a:r>
            <a:r>
              <a:rPr sz="1200" spc="-5" dirty="0">
                <a:latin typeface="Carlito"/>
                <a:cs typeface="Carlito"/>
              </a:rPr>
              <a:t>berat  dosyalarını </a:t>
            </a:r>
            <a:r>
              <a:rPr sz="1200" dirty="0">
                <a:latin typeface="Carlito"/>
                <a:cs typeface="Carlito"/>
              </a:rPr>
              <a:t>her ay </a:t>
            </a:r>
            <a:r>
              <a:rPr sz="1200" spc="-5" dirty="0">
                <a:latin typeface="Carlito"/>
                <a:cs typeface="Carlito"/>
              </a:rPr>
              <a:t>için ayrı </a:t>
            </a:r>
            <a:r>
              <a:rPr sz="1200" dirty="0">
                <a:latin typeface="Carlito"/>
                <a:cs typeface="Carlito"/>
              </a:rPr>
              <a:t>ayrı </a:t>
            </a:r>
            <a:r>
              <a:rPr sz="1200" spc="-5" dirty="0">
                <a:latin typeface="Carlito"/>
                <a:cs typeface="Carlito"/>
              </a:rPr>
              <a:t>olmak üzere, ilgili olduğu 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dönemine ilişkin geçici 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beyannamesinin verileceği </a:t>
            </a:r>
            <a:r>
              <a:rPr sz="1200" dirty="0">
                <a:latin typeface="Carlito"/>
                <a:cs typeface="Carlito"/>
              </a:rPr>
              <a:t>ayın </a:t>
            </a:r>
            <a:r>
              <a:rPr sz="1200" spc="-5" dirty="0">
                <a:latin typeface="Carlito"/>
                <a:cs typeface="Carlito"/>
              </a:rPr>
              <a:t>sonuna kadar (son dönem 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dönemine ilişkin  </a:t>
            </a:r>
            <a:r>
              <a:rPr sz="1200" dirty="0">
                <a:latin typeface="Carlito"/>
                <a:cs typeface="Carlito"/>
              </a:rPr>
              <a:t>ayların </a:t>
            </a:r>
            <a:r>
              <a:rPr sz="1200" spc="-5" dirty="0">
                <a:latin typeface="Carlito"/>
                <a:cs typeface="Carlito"/>
              </a:rPr>
              <a:t>defter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berat dosyalarının gelir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mükelleflerinde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beyannamesinin  verileceği </a:t>
            </a:r>
            <a:r>
              <a:rPr sz="1200" dirty="0">
                <a:latin typeface="Carlito"/>
                <a:cs typeface="Carlito"/>
              </a:rPr>
              <a:t>ayın </a:t>
            </a:r>
            <a:r>
              <a:rPr sz="1200" spc="-5" dirty="0">
                <a:latin typeface="Carlito"/>
                <a:cs typeface="Carlito"/>
              </a:rPr>
              <a:t>sonuna kadar, kurumlar vergisi mükelleflerinde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kurumlar </a:t>
            </a:r>
            <a:r>
              <a:rPr sz="1200" dirty="0">
                <a:latin typeface="Carlito"/>
                <a:cs typeface="Carlito"/>
              </a:rPr>
              <a:t>vergisi  </a:t>
            </a:r>
            <a:r>
              <a:rPr sz="1200" spc="-5" dirty="0">
                <a:latin typeface="Carlito"/>
                <a:cs typeface="Carlito"/>
              </a:rPr>
              <a:t>beyannamesinin verileceği </a:t>
            </a:r>
            <a:r>
              <a:rPr sz="1200" dirty="0">
                <a:latin typeface="Carlito"/>
                <a:cs typeface="Carlito"/>
              </a:rPr>
              <a:t>ayın </a:t>
            </a:r>
            <a:r>
              <a:rPr sz="1200" spc="-5" dirty="0">
                <a:latin typeface="Carlito"/>
                <a:cs typeface="Carlito"/>
              </a:rPr>
              <a:t>sonuna </a:t>
            </a:r>
            <a:r>
              <a:rPr sz="1200" spc="-10" dirty="0">
                <a:latin typeface="Carlito"/>
                <a:cs typeface="Carlito"/>
              </a:rPr>
              <a:t>kadar) </a:t>
            </a:r>
            <a:r>
              <a:rPr sz="1200" spc="-5" dirty="0">
                <a:latin typeface="Carlito"/>
                <a:cs typeface="Carlito"/>
              </a:rPr>
              <a:t>oluşturma, NES veya </a:t>
            </a:r>
            <a:r>
              <a:rPr sz="1200" dirty="0">
                <a:latin typeface="Carlito"/>
                <a:cs typeface="Carlito"/>
              </a:rPr>
              <a:t>Mali </a:t>
            </a:r>
            <a:r>
              <a:rPr sz="1200" spc="-5" dirty="0">
                <a:latin typeface="Carlito"/>
                <a:cs typeface="Carlito"/>
              </a:rPr>
              <a:t>Mühürle  imzalama/onaylama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berat dosyalarını e-Defter uygulamasına yükleyerek Başkanlıkça  </a:t>
            </a:r>
            <a:r>
              <a:rPr sz="1200" dirty="0">
                <a:latin typeface="Carlito"/>
                <a:cs typeface="Carlito"/>
              </a:rPr>
              <a:t>onaylı halini alma </a:t>
            </a:r>
            <a:r>
              <a:rPr sz="1200" spc="-5" dirty="0">
                <a:latin typeface="Carlito"/>
                <a:cs typeface="Carlito"/>
              </a:rPr>
              <a:t>imkânından </a:t>
            </a:r>
            <a:r>
              <a:rPr sz="1200" dirty="0">
                <a:latin typeface="Carlito"/>
                <a:cs typeface="Carlito"/>
              </a:rPr>
              <a:t>da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yararlanabilirler.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Tercihlerini bu bentte belirtilen </a:t>
            </a:r>
            <a:r>
              <a:rPr sz="1200" dirty="0">
                <a:latin typeface="Carlito"/>
                <a:cs typeface="Carlito"/>
              </a:rPr>
              <a:t>süre </a:t>
            </a:r>
            <a:r>
              <a:rPr sz="1200" spc="-5" dirty="0">
                <a:latin typeface="Carlito"/>
                <a:cs typeface="Carlito"/>
              </a:rPr>
              <a:t>içinde bildirmeyen mükellefler hakkında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fıkranın </a:t>
            </a:r>
            <a:r>
              <a:rPr sz="1200" dirty="0">
                <a:latin typeface="Carlito"/>
                <a:cs typeface="Carlito"/>
              </a:rPr>
              <a:t>1 ve  2 </a:t>
            </a:r>
            <a:r>
              <a:rPr sz="1200" spc="-5" dirty="0">
                <a:latin typeface="Carlito"/>
                <a:cs typeface="Carlito"/>
              </a:rPr>
              <a:t>numaralı bentlerinde belirtilen tarihler </a:t>
            </a:r>
            <a:r>
              <a:rPr sz="1200" dirty="0">
                <a:latin typeface="Carlito"/>
                <a:cs typeface="Carlito"/>
              </a:rPr>
              <a:t>esas </a:t>
            </a:r>
            <a:r>
              <a:rPr sz="1200" spc="-5" dirty="0">
                <a:latin typeface="Carlito"/>
                <a:cs typeface="Carlito"/>
              </a:rPr>
              <a:t>alınır. Ayrıca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tercih, tercih bildirim  süresi içinde yapılan değişiklikler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olmak üzere, müteakip </a:t>
            </a:r>
            <a:r>
              <a:rPr sz="1200" dirty="0">
                <a:latin typeface="Carlito"/>
                <a:cs typeface="Carlito"/>
              </a:rPr>
              <a:t>hesap </a:t>
            </a:r>
            <a:r>
              <a:rPr sz="1200" spc="-5" dirty="0">
                <a:latin typeface="Carlito"/>
                <a:cs typeface="Carlito"/>
              </a:rPr>
              <a:t>dönemlerine ait tüm  </a:t>
            </a:r>
            <a:r>
              <a:rPr sz="1200" dirty="0">
                <a:latin typeface="Carlito"/>
                <a:cs typeface="Carlito"/>
              </a:rPr>
              <a:t>aylar </a:t>
            </a:r>
            <a:r>
              <a:rPr sz="1200" spc="-5" dirty="0">
                <a:latin typeface="Carlito"/>
                <a:cs typeface="Carlito"/>
              </a:rPr>
              <a:t>için geçerlidir. Tercihini 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dönemi bazında yapan mükelleflerden, </a:t>
            </a:r>
            <a:r>
              <a:rPr sz="1200" dirty="0">
                <a:latin typeface="Carlito"/>
                <a:cs typeface="Carlito"/>
              </a:rPr>
              <a:t>defter ve  berat </a:t>
            </a:r>
            <a:r>
              <a:rPr sz="1200" spc="-5" dirty="0">
                <a:latin typeface="Carlito"/>
                <a:cs typeface="Carlito"/>
              </a:rPr>
              <a:t>dosyalarına ilişkin işlemlerini belirtilen sürede gerçekleştirmeyenler hakkında </a:t>
            </a:r>
            <a:r>
              <a:rPr sz="1200" spc="-10" dirty="0">
                <a:latin typeface="Carlito"/>
                <a:cs typeface="Carlito"/>
              </a:rPr>
              <a:t>cezai  </a:t>
            </a:r>
            <a:r>
              <a:rPr sz="1200" spc="-5" dirty="0">
                <a:latin typeface="Carlito"/>
                <a:cs typeface="Carlito"/>
              </a:rPr>
              <a:t>müeyyidelerin tayininde </a:t>
            </a:r>
            <a:r>
              <a:rPr sz="1200" dirty="0">
                <a:latin typeface="Carlito"/>
                <a:cs typeface="Carlito"/>
              </a:rPr>
              <a:t>her bir ay, ayrı ayrı </a:t>
            </a:r>
            <a:r>
              <a:rPr sz="1200" spc="-5" dirty="0">
                <a:latin typeface="Carlito"/>
                <a:cs typeface="Carlito"/>
              </a:rPr>
              <a:t>dikkate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alınır.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6755" cy="2273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10800"/>
              </a:lnSpc>
              <a:spcBef>
                <a:spcPts val="100"/>
              </a:spcBef>
            </a:pPr>
            <a:r>
              <a:rPr sz="1200" spc="-5" dirty="0">
                <a:latin typeface="Carlito"/>
                <a:cs typeface="Carlito"/>
              </a:rPr>
              <a:t>Bu fıkrada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açıklamalar çerçevesinde defter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berat dosyalarını oluşturma, NES </a:t>
            </a:r>
            <a:r>
              <a:rPr sz="1200" dirty="0">
                <a:latin typeface="Carlito"/>
                <a:cs typeface="Carlito"/>
              </a:rPr>
              <a:t>veya  Mali </a:t>
            </a:r>
            <a:r>
              <a:rPr sz="1200" spc="-5" dirty="0">
                <a:latin typeface="Carlito"/>
                <a:cs typeface="Carlito"/>
              </a:rPr>
              <a:t>Mühürle imzalama/onaylama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Başkanlık </a:t>
            </a:r>
            <a:r>
              <a:rPr sz="1200" dirty="0">
                <a:latin typeface="Carlito"/>
                <a:cs typeface="Carlito"/>
              </a:rPr>
              <a:t>onaylı </a:t>
            </a:r>
            <a:r>
              <a:rPr sz="1200" spc="-5" dirty="0">
                <a:latin typeface="Carlito"/>
                <a:cs typeface="Carlito"/>
              </a:rPr>
              <a:t>berat dosyalarını </a:t>
            </a:r>
            <a:r>
              <a:rPr sz="1200" dirty="0">
                <a:latin typeface="Carlito"/>
                <a:cs typeface="Carlito"/>
              </a:rPr>
              <a:t>alma </a:t>
            </a:r>
            <a:r>
              <a:rPr sz="1200" spc="-5" dirty="0">
                <a:latin typeface="Carlito"/>
                <a:cs typeface="Carlito"/>
              </a:rPr>
              <a:t>süreleri  aşağıdaki tabloda belirtilmektedir.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Berat yüklemesinin </a:t>
            </a:r>
            <a:r>
              <a:rPr sz="1200" spc="-10" dirty="0">
                <a:latin typeface="Carlito"/>
                <a:cs typeface="Carlito"/>
              </a:rPr>
              <a:t>son </a:t>
            </a:r>
            <a:r>
              <a:rPr sz="1200" dirty="0">
                <a:latin typeface="Carlito"/>
                <a:cs typeface="Carlito"/>
              </a:rPr>
              <a:t>günü </a:t>
            </a:r>
            <a:r>
              <a:rPr sz="1200" spc="-5" dirty="0">
                <a:latin typeface="Carlito"/>
                <a:cs typeface="Carlito"/>
              </a:rPr>
              <a:t>hafta tatiline </a:t>
            </a:r>
            <a:r>
              <a:rPr sz="1200" dirty="0">
                <a:latin typeface="Carlito"/>
                <a:cs typeface="Carlito"/>
              </a:rPr>
              <a:t>veya genel </a:t>
            </a:r>
            <a:r>
              <a:rPr sz="1200" spc="-5" dirty="0">
                <a:latin typeface="Carlito"/>
                <a:cs typeface="Carlito"/>
              </a:rPr>
              <a:t>tatile </a:t>
            </a:r>
            <a:r>
              <a:rPr sz="1200" spc="5" dirty="0">
                <a:latin typeface="Carlito"/>
                <a:cs typeface="Carlito"/>
              </a:rPr>
              <a:t>denk </a:t>
            </a:r>
            <a:r>
              <a:rPr sz="1200" spc="-5" dirty="0">
                <a:latin typeface="Carlito"/>
                <a:cs typeface="Carlito"/>
              </a:rPr>
              <a:t>gelmesi durumunda süre;  takip eden </a:t>
            </a:r>
            <a:r>
              <a:rPr sz="1200" dirty="0">
                <a:latin typeface="Carlito"/>
                <a:cs typeface="Carlito"/>
              </a:rPr>
              <a:t>ilk iş </a:t>
            </a:r>
            <a:r>
              <a:rPr sz="1200" spc="-5" dirty="0">
                <a:latin typeface="Carlito"/>
                <a:cs typeface="Carlito"/>
              </a:rPr>
              <a:t>gününe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uzayacaktır.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8255" algn="just">
              <a:lnSpc>
                <a:spcPct val="110800"/>
              </a:lnSpc>
            </a:pPr>
            <a:r>
              <a:rPr sz="1200" b="1" spc="-5" dirty="0">
                <a:latin typeface="Carlito"/>
                <a:cs typeface="Carlito"/>
              </a:rPr>
              <a:t>DEFTER </a:t>
            </a:r>
            <a:r>
              <a:rPr sz="1200" b="1" dirty="0">
                <a:latin typeface="Carlito"/>
                <a:cs typeface="Carlito"/>
              </a:rPr>
              <a:t>BEYAN </a:t>
            </a:r>
            <a:r>
              <a:rPr sz="1200" b="1" spc="-5" dirty="0">
                <a:latin typeface="Carlito"/>
                <a:cs typeface="Carlito"/>
              </a:rPr>
              <a:t>sisteminde </a:t>
            </a:r>
            <a:r>
              <a:rPr sz="1200" b="1" dirty="0">
                <a:latin typeface="Carlito"/>
                <a:cs typeface="Carlito"/>
              </a:rPr>
              <a:t>tutulan </a:t>
            </a:r>
            <a:r>
              <a:rPr sz="1200" b="1" spc="-5" dirty="0">
                <a:latin typeface="Carlito"/>
                <a:cs typeface="Carlito"/>
              </a:rPr>
              <a:t>Serbest Meslek Kazanç Defteri, İşletme Defter, Çiftçi  İşletme defteri ve Basit </a:t>
            </a:r>
            <a:r>
              <a:rPr sz="1200" b="1" dirty="0">
                <a:latin typeface="Carlito"/>
                <a:cs typeface="Carlito"/>
              </a:rPr>
              <a:t>Usul </a:t>
            </a:r>
            <a:r>
              <a:rPr sz="1200" b="1" spc="-5" dirty="0">
                <a:latin typeface="Carlito"/>
                <a:cs typeface="Carlito"/>
              </a:rPr>
              <a:t>Kayıtlar için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BERAT YÜKLEMESİ</a:t>
            </a:r>
            <a:r>
              <a:rPr sz="1200" b="1" u="sng" spc="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YAPILMAZ.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A)- Gerçek Kişiler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/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Gelir Vergisi</a:t>
            </a:r>
            <a:r>
              <a:rPr sz="1400" b="1" spc="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Mükellefleri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0884" y="3461638"/>
          <a:ext cx="5849620" cy="3317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4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5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DÖNEMİ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5822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BERAT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YÜKLEME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SON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OCAK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30/NİSAN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ŞUBAT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31/MAYIS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MART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30/HAZİRAN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NİSAN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31/TEMMUZ 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MAYIS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31/AĞUSTOS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76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HAZİRAN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30/EYLÜL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TEMMUZ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31/EKİM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AĞUSTOS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30/KASIM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EYLÜL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31/ARALIK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EKİM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31/OCAK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(Ertesi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Yıl) Gün Sonuna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KASIM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28/ŞUBAT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(Ertesi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Yıl) Gün Sonuna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ARALIK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31/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MART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(Ertesi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Yıl) Gün Sonuna</a:t>
                      </a:r>
                      <a:r>
                        <a:rPr sz="12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7168133"/>
            <a:ext cx="348297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B)-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Tüzel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Kişiler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/ Kurumlar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Vergisi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Mükellefleri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30884" y="7610601"/>
          <a:ext cx="5849620" cy="20424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4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5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DÖNEMİ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5822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BERAT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YÜKLEME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SON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OCAK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30/NİSAN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ŞUBAT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31/MAYIS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MART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30/HAZİRAN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NİSAN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31/TEMMUZ 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MAYIS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31/AĞUSTOS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76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HAZİRAN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30/EYLÜL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TEMMUZ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31/EKİM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0884" y="1009141"/>
          <a:ext cx="5849620" cy="15316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4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5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DÖNEMİ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58229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BERAT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YÜKLEME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SON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AĞUSTOS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30/KASIM	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EYLÜL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AYINA 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31/ARALIK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Sonuna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EKİM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31/OCAK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(Ertesi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Yıl) Gün Sonuna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508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KASIM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967740" algn="l"/>
                        </a:tabLst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28/ŞUBAT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(Ertesi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Yıl) Gün Sonuna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ARALIK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AYINA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AİT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BERAT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1002665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30/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NİSAN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(Ertesi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Yıl) Gün Sonuna</a:t>
                      </a:r>
                      <a:r>
                        <a:rPr sz="12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492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2927731"/>
            <a:ext cx="5635625" cy="457834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2099"/>
              </a:lnSpc>
              <a:spcBef>
                <a:spcPts val="6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C)- Geçici Vergi Dönemleri Bazında Yükleme Tercihinde Bulunulması Halinde  Uygulanacak Takvim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(GV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KV Mükellefleri</a:t>
            </a:r>
            <a:r>
              <a:rPr sz="1400" b="1" spc="-4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İçin)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30884" y="3588130"/>
          <a:ext cx="5830569" cy="1527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8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83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DÖNEMİ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BERAT YÜKLEME SON</a:t>
                      </a:r>
                      <a:r>
                        <a:rPr sz="1200" b="1" spc="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08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OCAK-ŞUBAT-MART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1186815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31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/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MAYIS	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 Sonuna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08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NİSAN-MAYIS-HAZİRAN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1209675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31</a:t>
                      </a:r>
                      <a:r>
                        <a:rPr sz="12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/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 AĞUSTOS	Gün Sonuna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08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TEMMUZ-AĞUSTOS-EYLÜL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1226185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30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/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KASIM	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Gün Sonuna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ts val="1435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EKİM-KASIM-ARALIK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558800" algn="l"/>
                          <a:tab pos="1891030" algn="l"/>
                          <a:tab pos="2447290" algn="l"/>
                        </a:tabLst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GELİR	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VEYA  </a:t>
                      </a:r>
                      <a:r>
                        <a:rPr sz="1200" b="1" spc="2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KURUMLAR	Vergisi	Beyannamelerinin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ts val="1435"/>
                        </a:lnSpc>
                        <a:spcBef>
                          <a:spcPts val="17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verileceği Ayın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Son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Gününe 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888288" y="5765672"/>
            <a:ext cx="38030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AYLIK YÜKLEME TERCİHİNDE BULUNANLAR (İKİNCİL</a:t>
            </a:r>
            <a:r>
              <a:rPr sz="1200" b="1" spc="80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KOPYA)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36980" y="7284465"/>
            <a:ext cx="3175" cy="233679"/>
          </a:xfrm>
          <a:custGeom>
            <a:avLst/>
            <a:gdLst/>
            <a:ahLst/>
            <a:cxnLst/>
            <a:rect l="l" t="t" r="r" b="b"/>
            <a:pathLst>
              <a:path w="3175" h="233679">
                <a:moveTo>
                  <a:pt x="3047" y="0"/>
                </a:moveTo>
                <a:lnTo>
                  <a:pt x="0" y="0"/>
                </a:lnTo>
                <a:lnTo>
                  <a:pt x="0" y="233171"/>
                </a:lnTo>
                <a:lnTo>
                  <a:pt x="3047" y="233171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6980" y="7691373"/>
            <a:ext cx="3175" cy="233679"/>
          </a:xfrm>
          <a:custGeom>
            <a:avLst/>
            <a:gdLst/>
            <a:ahLst/>
            <a:cxnLst/>
            <a:rect l="l" t="t" r="r" b="b"/>
            <a:pathLst>
              <a:path w="3175" h="233679">
                <a:moveTo>
                  <a:pt x="3047" y="0"/>
                </a:moveTo>
                <a:lnTo>
                  <a:pt x="0" y="0"/>
                </a:lnTo>
                <a:lnTo>
                  <a:pt x="0" y="233171"/>
                </a:lnTo>
                <a:lnTo>
                  <a:pt x="3047" y="233171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6980" y="8098281"/>
            <a:ext cx="3175" cy="231775"/>
          </a:xfrm>
          <a:custGeom>
            <a:avLst/>
            <a:gdLst/>
            <a:ahLst/>
            <a:cxnLst/>
            <a:rect l="l" t="t" r="r" b="b"/>
            <a:pathLst>
              <a:path w="3175" h="231775">
                <a:moveTo>
                  <a:pt x="3047" y="0"/>
                </a:moveTo>
                <a:lnTo>
                  <a:pt x="0" y="0"/>
                </a:lnTo>
                <a:lnTo>
                  <a:pt x="0" y="231647"/>
                </a:lnTo>
                <a:lnTo>
                  <a:pt x="3047" y="231647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6980" y="8503665"/>
            <a:ext cx="3175" cy="233679"/>
          </a:xfrm>
          <a:custGeom>
            <a:avLst/>
            <a:gdLst/>
            <a:ahLst/>
            <a:cxnLst/>
            <a:rect l="l" t="t" r="r" b="b"/>
            <a:pathLst>
              <a:path w="3175" h="233679">
                <a:moveTo>
                  <a:pt x="3047" y="0"/>
                </a:moveTo>
                <a:lnTo>
                  <a:pt x="0" y="0"/>
                </a:lnTo>
                <a:lnTo>
                  <a:pt x="0" y="233171"/>
                </a:lnTo>
                <a:lnTo>
                  <a:pt x="3047" y="233171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6980" y="8910573"/>
            <a:ext cx="3175" cy="233679"/>
          </a:xfrm>
          <a:custGeom>
            <a:avLst/>
            <a:gdLst/>
            <a:ahLst/>
            <a:cxnLst/>
            <a:rect l="l" t="t" r="r" b="b"/>
            <a:pathLst>
              <a:path w="3175" h="233679">
                <a:moveTo>
                  <a:pt x="3047" y="0"/>
                </a:moveTo>
                <a:lnTo>
                  <a:pt x="0" y="0"/>
                </a:lnTo>
                <a:lnTo>
                  <a:pt x="0" y="233171"/>
                </a:lnTo>
                <a:lnTo>
                  <a:pt x="3047" y="233171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809548" y="6190614"/>
          <a:ext cx="5748020" cy="3438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2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96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TERCİH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635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SON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GÖNDERME</a:t>
                      </a:r>
                      <a:r>
                        <a:rPr sz="11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TARİHİ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574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114300" marR="499745">
                        <a:lnSpc>
                          <a:spcPct val="1214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AYLIK</a:t>
                      </a:r>
                      <a:r>
                        <a:rPr sz="11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YÜKLEME  TERCİHİNDE  BULUNANLAR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Ocak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09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Mayıs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09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09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698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Şubat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Haziran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9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571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Mart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Temmuz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3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Nisan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09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Ağustos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09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9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571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Mayıs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Eylül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9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635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Haziran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Ekim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3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Temmuz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73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Kasım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73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36980" y="1710181"/>
            <a:ext cx="3175" cy="233679"/>
          </a:xfrm>
          <a:custGeom>
            <a:avLst/>
            <a:gdLst/>
            <a:ahLst/>
            <a:cxnLst/>
            <a:rect l="l" t="t" r="r" b="b"/>
            <a:pathLst>
              <a:path w="3175" h="233680">
                <a:moveTo>
                  <a:pt x="3047" y="0"/>
                </a:moveTo>
                <a:lnTo>
                  <a:pt x="0" y="0"/>
                </a:lnTo>
                <a:lnTo>
                  <a:pt x="0" y="233172"/>
                </a:lnTo>
                <a:lnTo>
                  <a:pt x="3047" y="233172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6980" y="2117089"/>
            <a:ext cx="3175" cy="233679"/>
          </a:xfrm>
          <a:custGeom>
            <a:avLst/>
            <a:gdLst/>
            <a:ahLst/>
            <a:cxnLst/>
            <a:rect l="l" t="t" r="r" b="b"/>
            <a:pathLst>
              <a:path w="3175" h="233680">
                <a:moveTo>
                  <a:pt x="3047" y="0"/>
                </a:moveTo>
                <a:lnTo>
                  <a:pt x="0" y="0"/>
                </a:lnTo>
                <a:lnTo>
                  <a:pt x="0" y="233172"/>
                </a:lnTo>
                <a:lnTo>
                  <a:pt x="3047" y="233172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6980" y="2523997"/>
            <a:ext cx="3175" cy="231775"/>
          </a:xfrm>
          <a:custGeom>
            <a:avLst/>
            <a:gdLst/>
            <a:ahLst/>
            <a:cxnLst/>
            <a:rect l="l" t="t" r="r" b="b"/>
            <a:pathLst>
              <a:path w="3175" h="231775">
                <a:moveTo>
                  <a:pt x="3047" y="0"/>
                </a:moveTo>
                <a:lnTo>
                  <a:pt x="0" y="0"/>
                </a:lnTo>
                <a:lnTo>
                  <a:pt x="0" y="231648"/>
                </a:lnTo>
                <a:lnTo>
                  <a:pt x="3047" y="231648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6980" y="2929458"/>
            <a:ext cx="3175" cy="233679"/>
          </a:xfrm>
          <a:custGeom>
            <a:avLst/>
            <a:gdLst/>
            <a:ahLst/>
            <a:cxnLst/>
            <a:rect l="l" t="t" r="r" b="b"/>
            <a:pathLst>
              <a:path w="3175" h="233680">
                <a:moveTo>
                  <a:pt x="3047" y="0"/>
                </a:moveTo>
                <a:lnTo>
                  <a:pt x="0" y="0"/>
                </a:lnTo>
                <a:lnTo>
                  <a:pt x="0" y="233476"/>
                </a:lnTo>
                <a:lnTo>
                  <a:pt x="3047" y="233476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6980" y="3336670"/>
            <a:ext cx="3175" cy="436245"/>
          </a:xfrm>
          <a:custGeom>
            <a:avLst/>
            <a:gdLst/>
            <a:ahLst/>
            <a:cxnLst/>
            <a:rect l="l" t="t" r="r" b="b"/>
            <a:pathLst>
              <a:path w="3175" h="436245">
                <a:moveTo>
                  <a:pt x="3047" y="0"/>
                </a:moveTo>
                <a:lnTo>
                  <a:pt x="0" y="0"/>
                </a:lnTo>
                <a:lnTo>
                  <a:pt x="0" y="435864"/>
                </a:lnTo>
                <a:lnTo>
                  <a:pt x="3047" y="435864"/>
                </a:lnTo>
                <a:lnTo>
                  <a:pt x="3047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09548" y="1023619"/>
          <a:ext cx="5748020" cy="3609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2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8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3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TERCİH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635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SON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GÖNDERME</a:t>
                      </a:r>
                      <a:r>
                        <a:rPr sz="11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TARİHİ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667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Ağustos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Aralık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2D74B5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9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762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Eylül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Ocak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2D74B5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3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Ekim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09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Şubat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509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2D74B5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2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571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Kasım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Mart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2D74B5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1630" marR="348615" indent="386715">
                        <a:lnSpc>
                          <a:spcPct val="120900"/>
                        </a:lnSpc>
                        <a:spcBef>
                          <a:spcPts val="7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Aralık  (Gerçek Kişi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Mükellefler)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920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Nisan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2023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2D74B5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495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91795" marR="400685" indent="336550">
                        <a:lnSpc>
                          <a:spcPct val="1209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Aralık  (Tüzel Kişi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Mükellefler)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Mayıs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88288" y="5052440"/>
            <a:ext cx="41363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C00000"/>
                </a:solidFill>
                <a:latin typeface="Carlito"/>
                <a:cs typeface="Carlito"/>
              </a:rPr>
              <a:t>İKINCI KOPYALARIN </a:t>
            </a:r>
            <a:r>
              <a:rPr sz="1200" b="1" dirty="0">
                <a:solidFill>
                  <a:srgbClr val="C00000"/>
                </a:solidFill>
                <a:latin typeface="Carlito"/>
                <a:cs typeface="Carlito"/>
              </a:rPr>
              <a:t>3 </a:t>
            </a:r>
            <a:r>
              <a:rPr sz="1200" b="1" spc="-5" dirty="0">
                <a:solidFill>
                  <a:srgbClr val="C00000"/>
                </a:solidFill>
                <a:latin typeface="Carlito"/>
                <a:cs typeface="Carlito"/>
              </a:rPr>
              <a:t>AYLIK YÜKLEME TERCİHİNDE</a:t>
            </a:r>
            <a:r>
              <a:rPr sz="1200" b="1" spc="6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C00000"/>
                </a:solidFill>
                <a:latin typeface="Carlito"/>
                <a:cs typeface="Carlito"/>
              </a:rPr>
              <a:t>BULUNANLAR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12596" y="6749160"/>
            <a:ext cx="3175" cy="411480"/>
          </a:xfrm>
          <a:custGeom>
            <a:avLst/>
            <a:gdLst/>
            <a:ahLst/>
            <a:cxnLst/>
            <a:rect l="l" t="t" r="r" b="b"/>
            <a:pathLst>
              <a:path w="3175" h="411479">
                <a:moveTo>
                  <a:pt x="3048" y="0"/>
                </a:moveTo>
                <a:lnTo>
                  <a:pt x="0" y="0"/>
                </a:lnTo>
                <a:lnTo>
                  <a:pt x="0" y="411480"/>
                </a:lnTo>
                <a:lnTo>
                  <a:pt x="3048" y="411480"/>
                </a:lnTo>
                <a:lnTo>
                  <a:pt x="3048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2596" y="7334757"/>
            <a:ext cx="3175" cy="410209"/>
          </a:xfrm>
          <a:custGeom>
            <a:avLst/>
            <a:gdLst/>
            <a:ahLst/>
            <a:cxnLst/>
            <a:rect l="l" t="t" r="r" b="b"/>
            <a:pathLst>
              <a:path w="3175" h="410209">
                <a:moveTo>
                  <a:pt x="3048" y="0"/>
                </a:moveTo>
                <a:lnTo>
                  <a:pt x="0" y="0"/>
                </a:lnTo>
                <a:lnTo>
                  <a:pt x="0" y="409956"/>
                </a:lnTo>
                <a:lnTo>
                  <a:pt x="3048" y="409956"/>
                </a:lnTo>
                <a:lnTo>
                  <a:pt x="3048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2596" y="7918450"/>
            <a:ext cx="3175" cy="600710"/>
          </a:xfrm>
          <a:custGeom>
            <a:avLst/>
            <a:gdLst/>
            <a:ahLst/>
            <a:cxnLst/>
            <a:rect l="l" t="t" r="r" b="b"/>
            <a:pathLst>
              <a:path w="3175" h="600709">
                <a:moveTo>
                  <a:pt x="3048" y="0"/>
                </a:moveTo>
                <a:lnTo>
                  <a:pt x="0" y="0"/>
                </a:lnTo>
                <a:lnTo>
                  <a:pt x="0" y="600455"/>
                </a:lnTo>
                <a:lnTo>
                  <a:pt x="3048" y="600455"/>
                </a:lnTo>
                <a:lnTo>
                  <a:pt x="3048" y="0"/>
                </a:lnTo>
                <a:close/>
              </a:path>
            </a:pathLst>
          </a:custGeom>
          <a:solidFill>
            <a:srgbClr val="17395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785164" y="5477382"/>
          <a:ext cx="5748020" cy="39020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4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9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96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TERCİH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R="444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DÖNEM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2D74B5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SON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GÖNDERME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TARİHİ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692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4300" marR="319405">
                        <a:lnSpc>
                          <a:spcPct val="1214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3 AYLIK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YÜKLEME  TERCİHİNDE  BULUNANLAR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508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Ocak-Şubat-Mart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2D74B5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Haziran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5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762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Nisan-Mayıs-Haziran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Eylül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6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825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Temmuz-Ağustos-Eylül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Aralık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41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32460" marR="188595" indent="-452755">
                        <a:lnSpc>
                          <a:spcPct val="1209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Ekim-Kasım-Aralık (Gerçek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Kişi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Mükellefler)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Nisan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2023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2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D74B5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49935" marR="122555" indent="-635635">
                        <a:lnSpc>
                          <a:spcPct val="1209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2022 Ekim-Kasım-Aralık (Tüzel Kişi  Mükellefler)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15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Mayıs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2023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395A"/>
                      </a:solidFill>
                      <a:prstDash val="solid"/>
                    </a:lnL>
                    <a:lnR w="3175">
                      <a:solidFill>
                        <a:srgbClr val="17395A"/>
                      </a:solidFill>
                      <a:prstDash val="solid"/>
                    </a:lnR>
                    <a:lnT w="3175">
                      <a:solidFill>
                        <a:srgbClr val="17395A"/>
                      </a:solidFill>
                      <a:prstDash val="solid"/>
                    </a:lnT>
                    <a:lnB w="3175">
                      <a:solidFill>
                        <a:srgbClr val="17395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1005585"/>
            <a:ext cx="5788660" cy="849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2E5395"/>
                </a:solidFill>
                <a:latin typeface="Carlito"/>
                <a:cs typeface="Carlito"/>
              </a:rPr>
              <a:t>BEYANNAME </a:t>
            </a:r>
            <a:r>
              <a:rPr sz="1200" b="1" spc="-5" dirty="0">
                <a:solidFill>
                  <a:srgbClr val="2E5395"/>
                </a:solidFill>
                <a:latin typeface="Carlito"/>
                <a:cs typeface="Carlito"/>
              </a:rPr>
              <a:t>ÜZERİNDEN İNDİRİLMESİ MÜMKÜN </a:t>
            </a:r>
            <a:r>
              <a:rPr sz="1200" b="1" dirty="0">
                <a:solidFill>
                  <a:srgbClr val="2E5395"/>
                </a:solidFill>
                <a:latin typeface="Carlito"/>
                <a:cs typeface="Carlito"/>
              </a:rPr>
              <a:t>OLAN ZARAR </a:t>
            </a:r>
            <a:r>
              <a:rPr sz="1200" b="1" spc="-5" dirty="0">
                <a:solidFill>
                  <a:srgbClr val="2E5395"/>
                </a:solidFill>
                <a:latin typeface="Carlito"/>
                <a:cs typeface="Carlito"/>
              </a:rPr>
              <a:t>VE DİĞER</a:t>
            </a:r>
            <a:r>
              <a:rPr sz="1200" b="1" spc="4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2E5395"/>
                </a:solidFill>
                <a:latin typeface="Carlito"/>
                <a:cs typeface="Carlito"/>
              </a:rPr>
              <a:t>İNDİRİMLER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50">
              <a:latin typeface="Carlito"/>
              <a:cs typeface="Carlito"/>
            </a:endParaRPr>
          </a:p>
          <a:p>
            <a:pPr marL="12700" marR="12700" algn="just">
              <a:lnSpc>
                <a:spcPct val="111700"/>
              </a:lnSpc>
            </a:pPr>
            <a:r>
              <a:rPr sz="1200" b="1" i="1" dirty="0">
                <a:latin typeface="Carlito"/>
                <a:cs typeface="Carlito"/>
              </a:rPr>
              <a:t>Her </a:t>
            </a:r>
            <a:r>
              <a:rPr sz="1200" b="1" i="1" spc="-5" dirty="0">
                <a:latin typeface="Carlito"/>
                <a:cs typeface="Carlito"/>
              </a:rPr>
              <a:t>yıla ilişkin tutarlar </a:t>
            </a:r>
            <a:r>
              <a:rPr sz="1200" b="1" i="1" dirty="0">
                <a:latin typeface="Carlito"/>
                <a:cs typeface="Carlito"/>
              </a:rPr>
              <a:t>ayrı ayrı </a:t>
            </a:r>
            <a:r>
              <a:rPr sz="1200" b="1" i="1" spc="-5" dirty="0">
                <a:latin typeface="Carlito"/>
                <a:cs typeface="Carlito"/>
              </a:rPr>
              <a:t>gösterilmek ve </a:t>
            </a:r>
            <a:r>
              <a:rPr sz="1200" b="1" i="1" dirty="0">
                <a:latin typeface="Carlito"/>
                <a:cs typeface="Carlito"/>
              </a:rPr>
              <a:t>beş </a:t>
            </a:r>
            <a:r>
              <a:rPr sz="1200" b="1" i="1" spc="-5" dirty="0">
                <a:latin typeface="Carlito"/>
                <a:cs typeface="Carlito"/>
              </a:rPr>
              <a:t>yıldan fazla nakledilmemek koşuluyla  geçmiş yıllar zararları (Yabancı </a:t>
            </a:r>
            <a:r>
              <a:rPr sz="1200" b="1" i="1" dirty="0">
                <a:latin typeface="Carlito"/>
                <a:cs typeface="Carlito"/>
              </a:rPr>
              <a:t>ülkede </a:t>
            </a:r>
            <a:r>
              <a:rPr sz="1200" b="1" i="1" spc="-5" dirty="0">
                <a:latin typeface="Carlito"/>
                <a:cs typeface="Carlito"/>
              </a:rPr>
              <a:t>indirilmemiş zarar </a:t>
            </a:r>
            <a:r>
              <a:rPr sz="1200" b="1" i="1" dirty="0">
                <a:latin typeface="Carlito"/>
                <a:cs typeface="Carlito"/>
              </a:rPr>
              <a:t>da</a:t>
            </a:r>
            <a:r>
              <a:rPr sz="1200" b="1" i="1" spc="-15" dirty="0">
                <a:latin typeface="Carlito"/>
                <a:cs typeface="Carlito"/>
              </a:rPr>
              <a:t> </a:t>
            </a:r>
            <a:r>
              <a:rPr sz="1200" b="1" i="1" spc="-5" dirty="0">
                <a:latin typeface="Carlito"/>
                <a:cs typeface="Carlito"/>
              </a:rPr>
              <a:t>dahil),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5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17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Yasada belirtilen kamu kuruluşlarına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vergiden muaf vakıflara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bağışların  kurum kazancının %5 ine kadar olan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kısmı,</a:t>
            </a:r>
            <a:endParaRPr sz="1200">
              <a:latin typeface="Carlito"/>
              <a:cs typeface="Carlito"/>
            </a:endParaRPr>
          </a:p>
          <a:p>
            <a:pPr marL="469265" marR="10160" indent="-228600" algn="just">
              <a:lnSpc>
                <a:spcPct val="1108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Kamu </a:t>
            </a:r>
            <a:r>
              <a:rPr sz="1200" spc="-5" dirty="0">
                <a:latin typeface="Carlito"/>
                <a:cs typeface="Carlito"/>
              </a:rPr>
              <a:t>kurum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kuruluşlarına bağışlanan okul, sağlık </a:t>
            </a:r>
            <a:r>
              <a:rPr sz="1200" dirty="0">
                <a:latin typeface="Carlito"/>
                <a:cs typeface="Carlito"/>
              </a:rPr>
              <a:t>tesisi, yüz </a:t>
            </a:r>
            <a:r>
              <a:rPr sz="1200" spc="-5" dirty="0">
                <a:latin typeface="Carlito"/>
                <a:cs typeface="Carlito"/>
              </a:rPr>
              <a:t>yatak (kalkınmada  öncelikli yörelerde elli yatak) kapasitesinden </a:t>
            </a:r>
            <a:r>
              <a:rPr sz="1200" spc="-10" dirty="0">
                <a:latin typeface="Carlito"/>
                <a:cs typeface="Carlito"/>
              </a:rPr>
              <a:t>az </a:t>
            </a:r>
            <a:r>
              <a:rPr sz="1200" spc="-5" dirty="0">
                <a:latin typeface="Carlito"/>
                <a:cs typeface="Carlito"/>
              </a:rPr>
              <a:t>olmamak üzere öğrenci </a:t>
            </a:r>
            <a:r>
              <a:rPr sz="1200" dirty="0">
                <a:latin typeface="Carlito"/>
                <a:cs typeface="Carlito"/>
              </a:rPr>
              <a:t>yurdu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ile</a:t>
            </a:r>
            <a:endParaRPr sz="1200">
              <a:latin typeface="Carlito"/>
              <a:cs typeface="Carlito"/>
            </a:endParaRPr>
          </a:p>
          <a:p>
            <a:pPr marL="469265" marR="6985" algn="just">
              <a:lnSpc>
                <a:spcPct val="1112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çocuk </a:t>
            </a:r>
            <a:r>
              <a:rPr sz="1200" dirty="0">
                <a:latin typeface="Carlito"/>
                <a:cs typeface="Carlito"/>
              </a:rPr>
              <a:t>yuvası, yetiştirme yurdu, </a:t>
            </a:r>
            <a:r>
              <a:rPr sz="1200" spc="-5" dirty="0">
                <a:latin typeface="Carlito"/>
                <a:cs typeface="Carlito"/>
              </a:rPr>
              <a:t>huzurevi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bakım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rehabilitasyon merkezi inşası  dolayısıyla yapılan harcamalar </a:t>
            </a:r>
            <a:r>
              <a:rPr sz="1200" dirty="0">
                <a:latin typeface="Carlito"/>
                <a:cs typeface="Carlito"/>
              </a:rPr>
              <a:t>veya bu </a:t>
            </a:r>
            <a:r>
              <a:rPr sz="1200" spc="-5" dirty="0">
                <a:latin typeface="Carlito"/>
                <a:cs typeface="Carlito"/>
              </a:rPr>
              <a:t>tesislerin inşası için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kuruluşlara </a:t>
            </a:r>
            <a:r>
              <a:rPr sz="1200" dirty="0">
                <a:latin typeface="Carlito"/>
                <a:cs typeface="Carlito"/>
              </a:rPr>
              <a:t>yapılan her  </a:t>
            </a:r>
            <a:r>
              <a:rPr sz="1200" spc="-5" dirty="0">
                <a:latin typeface="Carlito"/>
                <a:cs typeface="Carlito"/>
              </a:rPr>
              <a:t>türlü </a:t>
            </a:r>
            <a:r>
              <a:rPr sz="1200" dirty="0">
                <a:latin typeface="Carlito"/>
                <a:cs typeface="Carlito"/>
              </a:rPr>
              <a:t>bağış ve </a:t>
            </a:r>
            <a:r>
              <a:rPr sz="1200" spc="-5" dirty="0">
                <a:latin typeface="Carlito"/>
                <a:cs typeface="Carlito"/>
              </a:rPr>
              <a:t>yardımlar </a:t>
            </a:r>
            <a:r>
              <a:rPr sz="1200" dirty="0">
                <a:latin typeface="Carlito"/>
                <a:cs typeface="Carlito"/>
              </a:rPr>
              <a:t>ile mevcut </a:t>
            </a:r>
            <a:r>
              <a:rPr sz="1200" spc="-5" dirty="0">
                <a:latin typeface="Carlito"/>
                <a:cs typeface="Carlito"/>
              </a:rPr>
              <a:t>tesislerin faaliyetlerini devam ettirebilmeleri için  </a:t>
            </a:r>
            <a:r>
              <a:rPr sz="1200" dirty="0">
                <a:latin typeface="Carlito"/>
                <a:cs typeface="Carlito"/>
              </a:rPr>
              <a:t>yapılan her </a:t>
            </a:r>
            <a:r>
              <a:rPr sz="1200" spc="-5" dirty="0">
                <a:latin typeface="Carlito"/>
                <a:cs typeface="Carlito"/>
              </a:rPr>
              <a:t>türlü nakdî </a:t>
            </a:r>
            <a:r>
              <a:rPr sz="1200" dirty="0">
                <a:latin typeface="Carlito"/>
                <a:cs typeface="Carlito"/>
              </a:rPr>
              <a:t>ve aynî bağış ve </a:t>
            </a:r>
            <a:r>
              <a:rPr sz="1200" spc="-5" dirty="0">
                <a:latin typeface="Carlito"/>
                <a:cs typeface="Carlito"/>
              </a:rPr>
              <a:t>yardımların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%100’ü,</a:t>
            </a:r>
            <a:endParaRPr sz="1200">
              <a:latin typeface="Carlito"/>
              <a:cs typeface="Carlito"/>
            </a:endParaRPr>
          </a:p>
          <a:p>
            <a:pPr marL="469265" marR="10160" indent="-228600" algn="just">
              <a:lnSpc>
                <a:spcPct val="1108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Kamu </a:t>
            </a:r>
            <a:r>
              <a:rPr sz="1200" spc="-5" dirty="0">
                <a:latin typeface="Carlito"/>
                <a:cs typeface="Carlito"/>
              </a:rPr>
              <a:t>kuruluşlarına, köylere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kamu yararına çalışan derneklere, vergi muafiyeti  tanınan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vakıflara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bilimsel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araştırma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faaliyetinde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bulunan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kurum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kuruluşlar</a:t>
            </a:r>
            <a:endParaRPr sz="1200">
              <a:latin typeface="Carlito"/>
              <a:cs typeface="Carlito"/>
            </a:endParaRPr>
          </a:p>
          <a:p>
            <a:pPr marL="469265" marR="6985" algn="just">
              <a:lnSpc>
                <a:spcPct val="110800"/>
              </a:lnSpc>
              <a:spcBef>
                <a:spcPts val="15"/>
              </a:spcBef>
            </a:pPr>
            <a:r>
              <a:rPr sz="1200" spc="-5" dirty="0">
                <a:latin typeface="Carlito"/>
                <a:cs typeface="Carlito"/>
              </a:rPr>
              <a:t>tarafından yapılan </a:t>
            </a:r>
            <a:r>
              <a:rPr sz="1200" dirty="0">
                <a:latin typeface="Carlito"/>
                <a:cs typeface="Carlito"/>
              </a:rPr>
              <a:t>ya da </a:t>
            </a:r>
            <a:r>
              <a:rPr sz="1200" spc="-5" dirty="0">
                <a:latin typeface="Carlito"/>
                <a:cs typeface="Carlito"/>
              </a:rPr>
              <a:t>Kültür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10" dirty="0">
                <a:latin typeface="Carlito"/>
                <a:cs typeface="Carlito"/>
              </a:rPr>
              <a:t>Turizm </a:t>
            </a:r>
            <a:r>
              <a:rPr sz="1200" spc="-5" dirty="0">
                <a:latin typeface="Carlito"/>
                <a:cs typeface="Carlito"/>
              </a:rPr>
              <a:t>Bakanlığınca </a:t>
            </a:r>
            <a:r>
              <a:rPr sz="1200" dirty="0">
                <a:latin typeface="Carlito"/>
                <a:cs typeface="Carlito"/>
              </a:rPr>
              <a:t>desteklenen veya  </a:t>
            </a:r>
            <a:r>
              <a:rPr sz="1200" spc="-5" dirty="0">
                <a:latin typeface="Carlito"/>
                <a:cs typeface="Carlito"/>
              </a:rPr>
              <a:t>desteklenmesi </a:t>
            </a:r>
            <a:r>
              <a:rPr sz="1200" dirty="0">
                <a:latin typeface="Carlito"/>
                <a:cs typeface="Carlito"/>
              </a:rPr>
              <a:t>uygun </a:t>
            </a:r>
            <a:r>
              <a:rPr sz="1200" spc="-5" dirty="0">
                <a:latin typeface="Carlito"/>
                <a:cs typeface="Carlito"/>
              </a:rPr>
              <a:t>görülen; </a:t>
            </a:r>
            <a:r>
              <a:rPr sz="1200" spc="-10" dirty="0">
                <a:latin typeface="Carlito"/>
                <a:cs typeface="Carlito"/>
              </a:rPr>
              <a:t>kültürü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sanatı geliştirmek amacıyla </a:t>
            </a:r>
            <a:r>
              <a:rPr sz="1200" dirty="0">
                <a:latin typeface="Carlito"/>
                <a:cs typeface="Carlito"/>
              </a:rPr>
              <a:t>yapılan  harcamalara </a:t>
            </a:r>
            <a:r>
              <a:rPr sz="1200" spc="-5" dirty="0">
                <a:latin typeface="Carlito"/>
                <a:cs typeface="Carlito"/>
              </a:rPr>
              <a:t>katılmaktan kaynaklanan çeşitli giderlerin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%100’ü,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5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Amatör spor dallarına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sponsorluk harcamalarının %100’ü,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Profesyonel spor dallarına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harcamaların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%50’si,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5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Symbol"/>
              <a:buChar char=""/>
            </a:pP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BİNEK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OTOMOBİLERDE GİDERLERİN</a:t>
            </a:r>
            <a:r>
              <a:rPr sz="1400" b="1" spc="-3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KISITLANMASI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01400"/>
              </a:lnSpc>
              <a:spcBef>
                <a:spcPts val="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Ticari Kazanç ve Serbest meslek kazanç sahipleri </a:t>
            </a:r>
            <a:r>
              <a:rPr sz="1400" b="1" u="sng" spc="-5" dirty="0">
                <a:solidFill>
                  <a:srgbClr val="C45811"/>
                </a:solidFill>
                <a:uFill>
                  <a:solidFill>
                    <a:srgbClr val="C45811"/>
                  </a:solidFill>
                </a:uFill>
                <a:latin typeface="Carlito"/>
                <a:cs typeface="Carlito"/>
              </a:rPr>
              <a:t>Binek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Otomobillerin  Giderlerine ve Amortisman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ayrılmasın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da kısıtlama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5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7194 </a:t>
            </a:r>
            <a:r>
              <a:rPr sz="1200" spc="-5" dirty="0">
                <a:latin typeface="Carlito"/>
                <a:cs typeface="Carlito"/>
              </a:rPr>
              <a:t>Sayılı Kanun'un 13 üncü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14 üncü maddeleriyle, </a:t>
            </a:r>
            <a:r>
              <a:rPr sz="1200" b="1" spc="-5" dirty="0">
                <a:latin typeface="Carlito"/>
                <a:cs typeface="Carlito"/>
              </a:rPr>
              <a:t>Gelir Vergisi Kanununun </a:t>
            </a:r>
            <a:r>
              <a:rPr sz="1200" b="1" dirty="0">
                <a:latin typeface="Carlito"/>
                <a:cs typeface="Carlito"/>
              </a:rPr>
              <a:t>40 </a:t>
            </a:r>
            <a:r>
              <a:rPr sz="1200" b="1" spc="-5" dirty="0">
                <a:latin typeface="Carlito"/>
                <a:cs typeface="Carlito"/>
              </a:rPr>
              <a:t>ıncı ve  </a:t>
            </a:r>
            <a:r>
              <a:rPr sz="1200" b="1" dirty="0">
                <a:latin typeface="Carlito"/>
                <a:cs typeface="Carlito"/>
              </a:rPr>
              <a:t>68 </a:t>
            </a:r>
            <a:r>
              <a:rPr sz="1200" b="1" spc="-5" dirty="0">
                <a:latin typeface="Carlito"/>
                <a:cs typeface="Carlito"/>
              </a:rPr>
              <a:t>inci </a:t>
            </a:r>
            <a:r>
              <a:rPr sz="1200" spc="-5" dirty="0">
                <a:latin typeface="Carlito"/>
                <a:cs typeface="Carlito"/>
              </a:rPr>
              <a:t>maddelerinde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değişiklikler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işletmelerin </a:t>
            </a:r>
            <a:r>
              <a:rPr sz="1200" b="1" spc="-5" dirty="0">
                <a:latin typeface="Carlito"/>
                <a:cs typeface="Carlito"/>
              </a:rPr>
              <a:t>kiraladıkları </a:t>
            </a:r>
            <a:r>
              <a:rPr sz="1200" b="1" spc="-10" dirty="0">
                <a:latin typeface="Carlito"/>
                <a:cs typeface="Carlito"/>
              </a:rPr>
              <a:t>veya </a:t>
            </a:r>
            <a:r>
              <a:rPr sz="1200" b="1" dirty="0">
                <a:latin typeface="Carlito"/>
                <a:cs typeface="Carlito"/>
              </a:rPr>
              <a:t>iktisap </a:t>
            </a:r>
            <a:r>
              <a:rPr sz="1200" b="1" spc="-5" dirty="0">
                <a:latin typeface="Carlito"/>
                <a:cs typeface="Carlito"/>
              </a:rPr>
              <a:t>ettikleri  binek otomobillerin giderlerinin vergi matrahının tespitinde indiriminde kısıtlama  yapılacaktır.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Yapılan düzenlemeye</a:t>
            </a:r>
            <a:r>
              <a:rPr sz="1200" b="1" spc="-1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göre;</a:t>
            </a:r>
            <a:endParaRPr sz="12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000"/>
              </a:lnSpc>
              <a:spcBef>
                <a:spcPts val="10"/>
              </a:spcBef>
              <a:buFont typeface="Symbol"/>
              <a:buChar char=""/>
              <a:tabLst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Faaliyetleri kısmen veya tamamen binek otomobillerinin kiralanması </a:t>
            </a:r>
            <a:r>
              <a:rPr sz="1200" dirty="0">
                <a:latin typeface="Carlito"/>
                <a:cs typeface="Carlito"/>
              </a:rPr>
              <a:t>veya çeşitli  </a:t>
            </a:r>
            <a:r>
              <a:rPr sz="1200" spc="-5" dirty="0">
                <a:latin typeface="Carlito"/>
                <a:cs typeface="Carlito"/>
              </a:rPr>
              <a:t>şekillerde işletilmesi olanların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amaçla kullandıkları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olmak üzere, kiralama  </a:t>
            </a:r>
            <a:r>
              <a:rPr sz="1200" dirty="0">
                <a:latin typeface="Carlito"/>
                <a:cs typeface="Carlito"/>
              </a:rPr>
              <a:t>yoluyla </a:t>
            </a:r>
            <a:r>
              <a:rPr sz="1200" spc="-5" dirty="0">
                <a:latin typeface="Carlito"/>
                <a:cs typeface="Carlito"/>
              </a:rPr>
              <a:t>edinilen binek otomobillerinin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birine ilişkin </a:t>
            </a:r>
            <a:r>
              <a:rPr sz="1200" b="1" spc="-5" dirty="0">
                <a:latin typeface="Carlito"/>
                <a:cs typeface="Carlito"/>
              </a:rPr>
              <a:t>aylık kira (2022 yılı için)  </a:t>
            </a:r>
            <a:r>
              <a:rPr sz="1200" b="1" dirty="0">
                <a:latin typeface="Carlito"/>
                <a:cs typeface="Carlito"/>
              </a:rPr>
              <a:t>8.000.- Türk </a:t>
            </a:r>
            <a:r>
              <a:rPr sz="1200" b="1" spc="-5" dirty="0">
                <a:latin typeface="Carlito"/>
                <a:cs typeface="Carlito"/>
              </a:rPr>
              <a:t>lirasına kadarlık kısmı ile binek otomobillerinin iktisabına ilişkin </a:t>
            </a:r>
            <a:r>
              <a:rPr sz="1200" b="1" dirty="0">
                <a:latin typeface="Carlito"/>
                <a:cs typeface="Carlito"/>
              </a:rPr>
              <a:t>özel  tüketim </a:t>
            </a:r>
            <a:r>
              <a:rPr sz="1200" b="1" spc="-5" dirty="0">
                <a:latin typeface="Carlito"/>
                <a:cs typeface="Carlito"/>
              </a:rPr>
              <a:t>vergisi ve katma değer vergisi toplamının 2022 yılı </a:t>
            </a:r>
            <a:r>
              <a:rPr sz="1200" b="1" dirty="0">
                <a:latin typeface="Carlito"/>
                <a:cs typeface="Carlito"/>
              </a:rPr>
              <a:t>için 200.000.- Türk  </a:t>
            </a:r>
            <a:r>
              <a:rPr sz="1200" b="1" spc="-5" dirty="0">
                <a:latin typeface="Carlito"/>
                <a:cs typeface="Carlito"/>
              </a:rPr>
              <a:t>kadarlık kısmı gider olarak</a:t>
            </a:r>
            <a:r>
              <a:rPr sz="1200" b="1" spc="2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yazılacaktır.</a:t>
            </a:r>
            <a:endParaRPr sz="12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1000"/>
              </a:lnSpc>
              <a:spcBef>
                <a:spcPts val="10"/>
              </a:spcBef>
              <a:buFont typeface="Symbol"/>
              <a:buChar char=""/>
              <a:tabLst>
                <a:tab pos="469900" algn="l"/>
              </a:tabLst>
            </a:pPr>
            <a:r>
              <a:rPr sz="1200" b="1" spc="-5" dirty="0">
                <a:latin typeface="Carlito"/>
                <a:cs typeface="Carlito"/>
              </a:rPr>
              <a:t>Binek </a:t>
            </a:r>
            <a:r>
              <a:rPr sz="1200" spc="-5" dirty="0">
                <a:latin typeface="Carlito"/>
                <a:cs typeface="Carlito"/>
              </a:rPr>
              <a:t>otomobillere ilişkin </a:t>
            </a:r>
            <a:r>
              <a:rPr sz="1200" b="1" spc="-5" dirty="0">
                <a:latin typeface="Carlito"/>
                <a:cs typeface="Carlito"/>
              </a:rPr>
              <a:t>giderlerin </a:t>
            </a:r>
            <a:r>
              <a:rPr sz="1200" dirty="0">
                <a:latin typeface="Carlito"/>
                <a:cs typeface="Carlito"/>
              </a:rPr>
              <a:t>en fazla </a:t>
            </a:r>
            <a:r>
              <a:rPr sz="1200" b="1" spc="-5" dirty="0">
                <a:latin typeface="Carlito"/>
                <a:cs typeface="Carlito"/>
              </a:rPr>
              <a:t>%70’i </a:t>
            </a:r>
            <a:r>
              <a:rPr sz="1200" spc="-5" dirty="0">
                <a:latin typeface="Carlito"/>
                <a:cs typeface="Carlito"/>
              </a:rPr>
              <a:t>giderleştirilecek, kalan </a:t>
            </a:r>
            <a:r>
              <a:rPr sz="1200" b="1" dirty="0">
                <a:latin typeface="Carlito"/>
                <a:cs typeface="Carlito"/>
              </a:rPr>
              <a:t>%30 u  KKEG</a:t>
            </a:r>
            <a:r>
              <a:rPr sz="1200" b="1" spc="-5" dirty="0">
                <a:latin typeface="Carlito"/>
                <a:cs typeface="Carlito"/>
              </a:rPr>
              <a:t> olacaktır.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025" cy="3707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Binek Otolarda Amortisman Kısıtlaması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700"/>
              </a:lnSpc>
            </a:pP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10" dirty="0">
                <a:latin typeface="Carlito"/>
                <a:cs typeface="Carlito"/>
              </a:rPr>
              <a:t>Yılı </a:t>
            </a:r>
            <a:r>
              <a:rPr sz="1200" b="1" spc="-5" dirty="0">
                <a:latin typeface="Carlito"/>
                <a:cs typeface="Carlito"/>
              </a:rPr>
              <a:t>için; binek </a:t>
            </a:r>
            <a:r>
              <a:rPr sz="1200" spc="-5" dirty="0">
                <a:latin typeface="Carlito"/>
                <a:cs typeface="Carlito"/>
              </a:rPr>
              <a:t>otomobillerin </a:t>
            </a:r>
            <a:r>
              <a:rPr sz="1200" b="1" dirty="0">
                <a:latin typeface="Carlito"/>
                <a:cs typeface="Carlito"/>
              </a:rPr>
              <a:t>ilk </a:t>
            </a:r>
            <a:r>
              <a:rPr sz="1200" b="1" spc="-5" dirty="0">
                <a:latin typeface="Carlito"/>
                <a:cs typeface="Carlito"/>
              </a:rPr>
              <a:t>alım</a:t>
            </a:r>
            <a:r>
              <a:rPr sz="1200" spc="-5" dirty="0">
                <a:latin typeface="Carlito"/>
                <a:cs typeface="Carlito"/>
              </a:rPr>
              <a:t>ına ilişkin </a:t>
            </a:r>
            <a:r>
              <a:rPr sz="1200" b="1" dirty="0">
                <a:latin typeface="Carlito"/>
                <a:cs typeface="Carlito"/>
              </a:rPr>
              <a:t>ÖTV </a:t>
            </a:r>
            <a:r>
              <a:rPr sz="1200" b="1" spc="-5" dirty="0">
                <a:latin typeface="Carlito"/>
                <a:cs typeface="Carlito"/>
              </a:rPr>
              <a:t>ve KDV toplamı</a:t>
            </a:r>
            <a:r>
              <a:rPr sz="1200" spc="-5" dirty="0">
                <a:latin typeface="Carlito"/>
                <a:cs typeface="Carlito"/>
              </a:rPr>
              <a:t>nın en fazla </a:t>
            </a:r>
            <a:r>
              <a:rPr sz="1200" b="1" dirty="0">
                <a:latin typeface="Carlito"/>
                <a:cs typeface="Carlito"/>
              </a:rPr>
              <a:t>230.000  TL</a:t>
            </a:r>
            <a:r>
              <a:rPr sz="1200" dirty="0">
                <a:latin typeface="Carlito"/>
                <a:cs typeface="Carlito"/>
              </a:rPr>
              <a:t>’ye </a:t>
            </a:r>
            <a:r>
              <a:rPr sz="1200" spc="-5" dirty="0">
                <a:latin typeface="Carlito"/>
                <a:cs typeface="Carlito"/>
              </a:rPr>
              <a:t>kadarlık kısmı </a:t>
            </a:r>
            <a:r>
              <a:rPr sz="1200" b="1" spc="-5" dirty="0">
                <a:latin typeface="Carlito"/>
                <a:cs typeface="Carlito"/>
              </a:rPr>
              <a:t>giderleştirilecek</a:t>
            </a:r>
            <a:r>
              <a:rPr sz="1200" b="1" spc="-5" dirty="0">
                <a:solidFill>
                  <a:srgbClr val="000080"/>
                </a:solidFill>
                <a:latin typeface="Carlito"/>
                <a:cs typeface="Carlito"/>
              </a:rPr>
              <a:t>. </a:t>
            </a:r>
            <a:r>
              <a:rPr sz="1200" spc="-5" dirty="0">
                <a:latin typeface="Carlito"/>
                <a:cs typeface="Carlito"/>
              </a:rPr>
              <a:t>Bu tutarı </a:t>
            </a:r>
            <a:r>
              <a:rPr sz="1200" b="1" spc="-10" dirty="0">
                <a:latin typeface="Carlito"/>
                <a:cs typeface="Carlito"/>
              </a:rPr>
              <a:t>aşan </a:t>
            </a:r>
            <a:r>
              <a:rPr sz="1200" b="1" dirty="0">
                <a:latin typeface="Carlito"/>
                <a:cs typeface="Carlito"/>
              </a:rPr>
              <a:t>kısım KKEG </a:t>
            </a:r>
            <a:r>
              <a:rPr sz="1200" spc="-5" dirty="0">
                <a:latin typeface="Carlito"/>
                <a:cs typeface="Carlito"/>
              </a:rPr>
              <a:t>olarak dikkate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alınacaktır.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5080" indent="34925" algn="just">
              <a:lnSpc>
                <a:spcPct val="111200"/>
              </a:lnSpc>
            </a:pPr>
            <a:r>
              <a:rPr sz="1200" b="1" dirty="0">
                <a:latin typeface="Carlito"/>
                <a:cs typeface="Carlito"/>
              </a:rPr>
              <a:t>ÖTV </a:t>
            </a:r>
            <a:r>
              <a:rPr sz="1200" b="1" spc="-5" dirty="0">
                <a:latin typeface="Carlito"/>
                <a:cs typeface="Carlito"/>
              </a:rPr>
              <a:t>ve KDV hariç </a:t>
            </a:r>
            <a:r>
              <a:rPr sz="1200" dirty="0">
                <a:latin typeface="Carlito"/>
                <a:cs typeface="Carlito"/>
              </a:rPr>
              <a:t>ilk </a:t>
            </a:r>
            <a:r>
              <a:rPr sz="1200" spc="-5" dirty="0">
                <a:latin typeface="Carlito"/>
                <a:cs typeface="Carlito"/>
              </a:rPr>
              <a:t>satın </a:t>
            </a:r>
            <a:r>
              <a:rPr sz="1200" dirty="0">
                <a:latin typeface="Carlito"/>
                <a:cs typeface="Carlito"/>
              </a:rPr>
              <a:t>alma </a:t>
            </a:r>
            <a:r>
              <a:rPr sz="1200" spc="-5" dirty="0">
                <a:latin typeface="Carlito"/>
                <a:cs typeface="Carlito"/>
              </a:rPr>
              <a:t>bedeli </a:t>
            </a:r>
            <a:r>
              <a:rPr sz="1200" b="1" spc="-5" dirty="0">
                <a:latin typeface="Carlito"/>
                <a:cs typeface="Carlito"/>
              </a:rPr>
              <a:t>2022 yılı için 230.000 </a:t>
            </a:r>
            <a:r>
              <a:rPr sz="1200" b="1" dirty="0">
                <a:latin typeface="Carlito"/>
                <a:cs typeface="Carlito"/>
              </a:rPr>
              <a:t>TL</a:t>
            </a:r>
            <a:r>
              <a:rPr sz="1200" dirty="0">
                <a:latin typeface="Carlito"/>
                <a:cs typeface="Carlito"/>
              </a:rPr>
              <a:t>’yi, </a:t>
            </a:r>
            <a:r>
              <a:rPr sz="1200" b="1" dirty="0">
                <a:latin typeface="Carlito"/>
                <a:cs typeface="Carlito"/>
              </a:rPr>
              <a:t>ÖTV </a:t>
            </a:r>
            <a:r>
              <a:rPr sz="1200" b="1" spc="-5" dirty="0">
                <a:latin typeface="Carlito"/>
                <a:cs typeface="Carlito"/>
              </a:rPr>
              <a:t>ve KDV’nin  maliyet </a:t>
            </a:r>
            <a:r>
              <a:rPr sz="1200" dirty="0">
                <a:latin typeface="Carlito"/>
                <a:cs typeface="Carlito"/>
              </a:rPr>
              <a:t>bedeline </a:t>
            </a:r>
            <a:r>
              <a:rPr sz="1200" b="1" spc="-5" dirty="0">
                <a:latin typeface="Carlito"/>
                <a:cs typeface="Carlito"/>
              </a:rPr>
              <a:t>eklendiği veya ikinci el olarak </a:t>
            </a:r>
            <a:r>
              <a:rPr sz="1200" dirty="0">
                <a:latin typeface="Carlito"/>
                <a:cs typeface="Carlito"/>
              </a:rPr>
              <a:t>alındığı </a:t>
            </a:r>
            <a:r>
              <a:rPr sz="1200" spc="-5" dirty="0">
                <a:latin typeface="Carlito"/>
                <a:cs typeface="Carlito"/>
              </a:rPr>
              <a:t>hallerde, </a:t>
            </a:r>
            <a:r>
              <a:rPr sz="1200" b="1" spc="-5" dirty="0">
                <a:latin typeface="Carlito"/>
                <a:cs typeface="Carlito"/>
              </a:rPr>
              <a:t>amortismana </a:t>
            </a:r>
            <a:r>
              <a:rPr sz="1200" b="1" dirty="0">
                <a:latin typeface="Carlito"/>
                <a:cs typeface="Carlito"/>
              </a:rPr>
              <a:t>tabi </a:t>
            </a:r>
            <a:r>
              <a:rPr sz="1200" b="1" spc="-5" dirty="0">
                <a:latin typeface="Carlito"/>
                <a:cs typeface="Carlito"/>
              </a:rPr>
              <a:t>tutarı  </a:t>
            </a: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5" dirty="0">
                <a:latin typeface="Carlito"/>
                <a:cs typeface="Carlito"/>
              </a:rPr>
              <a:t>yılı için 430.000 TL’yi aşan binek </a:t>
            </a:r>
            <a:r>
              <a:rPr sz="1200" spc="-5" dirty="0">
                <a:latin typeface="Carlito"/>
                <a:cs typeface="Carlito"/>
              </a:rPr>
              <a:t>otomobillerinin her birine ilişkin ayrılan amortismanın  </a:t>
            </a:r>
            <a:r>
              <a:rPr sz="1200" dirty="0">
                <a:latin typeface="Carlito"/>
                <a:cs typeface="Carlito"/>
              </a:rPr>
              <a:t>en </a:t>
            </a:r>
            <a:r>
              <a:rPr sz="1200" spc="-5" dirty="0">
                <a:latin typeface="Carlito"/>
                <a:cs typeface="Carlito"/>
              </a:rPr>
              <a:t>fazla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tutarlara isabet eden </a:t>
            </a:r>
            <a:r>
              <a:rPr sz="1200" b="1" dirty="0">
                <a:latin typeface="Carlito"/>
                <a:cs typeface="Carlito"/>
              </a:rPr>
              <a:t>kısmı</a:t>
            </a:r>
            <a:r>
              <a:rPr sz="1200" dirty="0">
                <a:latin typeface="Carlito"/>
                <a:cs typeface="Carlito"/>
              </a:rPr>
              <a:t>, </a:t>
            </a:r>
            <a:r>
              <a:rPr sz="1200" spc="-5" dirty="0">
                <a:latin typeface="Carlito"/>
                <a:cs typeface="Carlito"/>
              </a:rPr>
              <a:t>ticari ve mesleki kazancın tespitinde </a:t>
            </a:r>
            <a:r>
              <a:rPr sz="1200" dirty="0">
                <a:latin typeface="Carlito"/>
                <a:cs typeface="Carlito"/>
              </a:rPr>
              <a:t>gider </a:t>
            </a:r>
            <a:r>
              <a:rPr sz="1200" spc="-5" dirty="0">
                <a:latin typeface="Carlito"/>
                <a:cs typeface="Carlito"/>
              </a:rPr>
              <a:t>olarak  dikkate alınabilecektir. Bu tutarları </a:t>
            </a:r>
            <a:r>
              <a:rPr sz="1200" b="1" spc="-5" dirty="0">
                <a:latin typeface="Carlito"/>
                <a:cs typeface="Carlito"/>
              </a:rPr>
              <a:t>aşan kısımlar</a:t>
            </a:r>
            <a:r>
              <a:rPr sz="1200" spc="-5" dirty="0">
                <a:latin typeface="Carlito"/>
                <a:cs typeface="Carlito"/>
              </a:rPr>
              <a:t>ın </a:t>
            </a:r>
            <a:r>
              <a:rPr sz="1200" b="1" spc="-5" dirty="0">
                <a:latin typeface="Carlito"/>
                <a:cs typeface="Carlito"/>
              </a:rPr>
              <a:t>KKEG </a:t>
            </a:r>
            <a:r>
              <a:rPr sz="1200" spc="-5" dirty="0">
                <a:latin typeface="Carlito"/>
                <a:cs typeface="Carlito"/>
              </a:rPr>
              <a:t>olarak dikkate alınması  gerekecektir.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Ayrıca yukarıda yer </a:t>
            </a:r>
            <a:r>
              <a:rPr sz="1200" b="1" spc="-10" dirty="0">
                <a:latin typeface="Carlito"/>
                <a:cs typeface="Carlito"/>
              </a:rPr>
              <a:t>verilen </a:t>
            </a:r>
            <a:r>
              <a:rPr sz="1200" b="1" spc="-5" dirty="0">
                <a:latin typeface="Carlito"/>
                <a:cs typeface="Carlito"/>
              </a:rPr>
              <a:t>kısıtlamaların, serbest meslek erbabına ait binek otomobillerin  giderlerine </a:t>
            </a:r>
            <a:r>
              <a:rPr sz="1200" b="1" dirty="0">
                <a:latin typeface="Carlito"/>
                <a:cs typeface="Carlito"/>
              </a:rPr>
              <a:t>de </a:t>
            </a:r>
            <a:r>
              <a:rPr sz="1200" b="1" spc="-5" dirty="0">
                <a:latin typeface="Carlito"/>
                <a:cs typeface="Carlito"/>
              </a:rPr>
              <a:t>uygulanması amacıyla Gelir Vergisi </a:t>
            </a:r>
            <a:r>
              <a:rPr sz="1200" b="1" dirty="0">
                <a:latin typeface="Carlito"/>
                <a:cs typeface="Carlito"/>
              </a:rPr>
              <a:t>Kanunu'nun 68 </a:t>
            </a:r>
            <a:r>
              <a:rPr sz="1200" b="1" spc="-5" dirty="0">
                <a:latin typeface="Carlito"/>
                <a:cs typeface="Carlito"/>
              </a:rPr>
              <a:t>inci maddesinde </a:t>
            </a:r>
            <a:r>
              <a:rPr sz="1200" b="1" dirty="0">
                <a:latin typeface="Carlito"/>
                <a:cs typeface="Carlito"/>
              </a:rPr>
              <a:t>de  </a:t>
            </a:r>
            <a:r>
              <a:rPr sz="1200" b="1" spc="-5" dirty="0">
                <a:latin typeface="Carlito"/>
                <a:cs typeface="Carlito"/>
              </a:rPr>
              <a:t>benzer değişiklikler yapılmıştır. Yapılan değişiklik Serbest meslek erbaplarının mesleki  giderleri bölümünde ayrıca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açıklanmıştır.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DAMGA VERGİSİ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TUTARLARI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94308" y="4897246"/>
          <a:ext cx="5961379" cy="48395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6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Bazı Damga Vergisi Oranları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ve</a:t>
                      </a:r>
                      <a:r>
                        <a:rPr sz="11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Tutarları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marR="208279" algn="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r/</a:t>
                      </a:r>
                      <a:r>
                        <a:rPr sz="11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" marR="329565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Ücretlerde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Maaş,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Huzur hakkı, Harcırah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diğer ödemeler (Avans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olarak yapılan  ödemeler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dahil)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32410" algn="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7,59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Resmi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Dairelere Verilen Makbuz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İbra</a:t>
                      </a:r>
                      <a:r>
                        <a:rPr sz="11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Senetleri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177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b="1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9,48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Mukavelename (Sözleşmeler), Taahhütnameler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Temliknameler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(Belli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Parayı</a:t>
                      </a:r>
                      <a:r>
                        <a:rPr sz="11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İhtiva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7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Edenler)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231775" algn="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b="1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9,48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228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Kira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Mukavelenameleri (Sözleşmeleri) (Mukavele süresine göre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kira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bedeli</a:t>
                      </a:r>
                      <a:r>
                        <a:rPr sz="11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3045" algn="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1,89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Kefalet, Teminat ve Rehin Senetleri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(Belli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Parayı İhtiva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Edenler)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177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9,48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609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Tahkimname ve Sulhnameler (Belli Parayı İhtiva</a:t>
                      </a:r>
                      <a:r>
                        <a:rPr sz="11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Edenler)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1775" algn="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b="1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9,48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Fesihnameler (Belli parayı ihtiva eden bir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kağıda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taalluk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edenler</a:t>
                      </a:r>
                      <a:r>
                        <a:rPr sz="11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dahil)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304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1,89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227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Yıllık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Gelir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Vergisi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Beyannamesi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60985" algn="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132,30</a:t>
                      </a:r>
                      <a:r>
                        <a:rPr sz="1100" b="1" spc="-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Kurumlar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Vergisi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Beyannamesi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574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176,70</a:t>
                      </a:r>
                      <a:r>
                        <a:rPr sz="1100" b="1" spc="-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228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Muhtasar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Beyanname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87,30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Katma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Değer Vergisi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Beyannameleri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87,30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227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Vergi Beyannameleri (Damga vergisi beyannameleri</a:t>
                      </a:r>
                      <a:r>
                        <a:rPr sz="11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hariç)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87,30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2005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Belediye 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İl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Özel İdarelerine Verilen</a:t>
                      </a:r>
                      <a:r>
                        <a:rPr sz="11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Beyannameler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64,80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Sosyal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Güvenlik Kurumlarına Verilen Sigorta Prim</a:t>
                      </a:r>
                      <a:r>
                        <a:rPr sz="11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Bildirgeleri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64,80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1188465"/>
            <a:ext cx="5787390" cy="771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rlito"/>
                <a:cs typeface="Carlito"/>
              </a:rPr>
              <a:t>SUNUŞ</a:t>
            </a:r>
            <a:endParaRPr sz="1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800" dirty="0">
              <a:latin typeface="Carlito"/>
              <a:cs typeface="Carlito"/>
            </a:endParaRPr>
          </a:p>
          <a:p>
            <a:pPr marL="12700" marR="5080" algn="just">
              <a:lnSpc>
                <a:spcPct val="101899"/>
              </a:lnSpc>
              <a:spcBef>
                <a:spcPts val="1480"/>
              </a:spcBef>
            </a:pP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Dünyamızın gördüğü önemli felaketlerden birisi olan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COVID-19, yaşam 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biçimimizi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ve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alışkanlıklarımızı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büyük bir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değişime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uğrattı. Bu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süreçte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teknolojik 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gelişmelerin sunmuş olduğu imkanların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etkinliği ve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bunların hayatımızdaki  önemi her geçen gün</a:t>
            </a:r>
            <a:r>
              <a:rPr sz="1400" spc="-10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arttı.</a:t>
            </a:r>
            <a:endParaRPr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 dirty="0">
              <a:latin typeface="Carlito"/>
              <a:cs typeface="Carlito"/>
            </a:endParaRPr>
          </a:p>
          <a:p>
            <a:pPr marL="12700" marR="10160" algn="just">
              <a:lnSpc>
                <a:spcPct val="101800"/>
              </a:lnSpc>
            </a:pP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Teknolojiye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ayak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uydurmanın yanı sıra teknolojinin sunmuş olduğu imkanları  yönlendirmemiz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ve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maksimum faydayı sağlamamız önem taşıyor.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Bu değişim </a:t>
            </a:r>
            <a:r>
              <a:rPr sz="1400" spc="-10" dirty="0">
                <a:solidFill>
                  <a:srgbClr val="404040"/>
                </a:solidFill>
                <a:latin typeface="Carlito"/>
                <a:cs typeface="Carlito"/>
              </a:rPr>
              <a:t>ve 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dönüşüm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süreci kaçınılmaz olarak yaşamımızın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ayrılmaz bir parçası haline</a:t>
            </a:r>
            <a:r>
              <a:rPr sz="1400" spc="-40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geldi.</a:t>
            </a:r>
            <a:endParaRPr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 dirty="0">
              <a:latin typeface="Carlito"/>
              <a:cs typeface="Carlito"/>
            </a:endParaRPr>
          </a:p>
          <a:p>
            <a:pPr marL="12700" marR="6350" algn="just">
              <a:lnSpc>
                <a:spcPct val="101699"/>
              </a:lnSpc>
            </a:pP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Mali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müşavirler sundukları hizmetlerden dolayı, teknolojik dönüşüme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en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yatkın 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ve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bunu mesleki uygulamalarında başarıyla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hayata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geçiren mesleklerin başında  geliyor. Dijital dönüşüm süreci başta vergi uygulamaları olmak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üzere,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sosyal 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güvenlik ve </a:t>
            </a:r>
            <a:r>
              <a:rPr sz="1400" spc="-10" dirty="0">
                <a:solidFill>
                  <a:srgbClr val="404040"/>
                </a:solidFill>
                <a:latin typeface="Carlito"/>
                <a:cs typeface="Carlito"/>
              </a:rPr>
              <a:t>iş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hukukunda etkin bir şekilde uygulama alanı buldu. Doğal olarak 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mali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müşavirlik mesleğinin sunmuş olduğu hizmetlerde bu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dijital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dönüşüm  sürecinin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etki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alanında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yer</a:t>
            </a:r>
            <a:r>
              <a:rPr sz="1400" spc="-20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alıyor.</a:t>
            </a:r>
            <a:endParaRPr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 dirty="0">
              <a:latin typeface="Carlito"/>
              <a:cs typeface="Carlito"/>
            </a:endParaRPr>
          </a:p>
          <a:p>
            <a:pPr marL="12700" marR="5080" algn="just">
              <a:lnSpc>
                <a:spcPct val="101800"/>
              </a:lnSpc>
            </a:pP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Dijital uygulamalarla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birlikte vergi,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sosyal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güvenlik ve iş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hukuku alanında sizlere  uygulamada yardımcı olması amacıyla “</a:t>
            </a:r>
            <a:r>
              <a:rPr sz="1400" b="1" spc="-5" dirty="0">
                <a:solidFill>
                  <a:srgbClr val="404040"/>
                </a:solidFill>
                <a:latin typeface="Carlito"/>
                <a:cs typeface="Carlito"/>
              </a:rPr>
              <a:t>2022 </a:t>
            </a:r>
            <a:r>
              <a:rPr sz="1400" b="1" dirty="0">
                <a:solidFill>
                  <a:srgbClr val="404040"/>
                </a:solidFill>
                <a:latin typeface="Carlito"/>
                <a:cs typeface="Carlito"/>
              </a:rPr>
              <a:t>Yılı </a:t>
            </a:r>
            <a:r>
              <a:rPr sz="1400" b="1" spc="-5" dirty="0">
                <a:solidFill>
                  <a:srgbClr val="404040"/>
                </a:solidFill>
                <a:latin typeface="Carlito"/>
                <a:cs typeface="Carlito"/>
              </a:rPr>
              <a:t>Müşterilerimizin </a:t>
            </a:r>
            <a:r>
              <a:rPr sz="1400" b="1" dirty="0">
                <a:solidFill>
                  <a:srgbClr val="404040"/>
                </a:solidFill>
                <a:latin typeface="Carlito"/>
                <a:cs typeface="Carlito"/>
              </a:rPr>
              <a:t>El Rehberi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” 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isimli çalışmayı hazırlayarak,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istifadenize</a:t>
            </a:r>
            <a:r>
              <a:rPr sz="1400" spc="-15" dirty="0">
                <a:solidFill>
                  <a:srgbClr val="404040"/>
                </a:solidFill>
                <a:latin typeface="Carlito"/>
                <a:cs typeface="Carlito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sunduk.</a:t>
            </a:r>
            <a:endParaRPr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 dirty="0">
              <a:latin typeface="Carlito"/>
              <a:cs typeface="Carlito"/>
            </a:endParaRPr>
          </a:p>
          <a:p>
            <a:pPr marL="12700" marR="6985" algn="just">
              <a:lnSpc>
                <a:spcPct val="101699"/>
              </a:lnSpc>
            </a:pP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Rehberde,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hayatımıza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yeni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giren uygulamaların yanı sıra mevcut  yükümlülüklerimize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ve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uygulamada ihtiyaç duyacağımız bilgilere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yer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verdik. 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Günümüzün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en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değerli varlığı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haline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gelen bilgiye kolay ulaşmanızı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sağlamayı  amaçladık.</a:t>
            </a:r>
            <a:endParaRPr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 dirty="0">
              <a:latin typeface="Carlito"/>
              <a:cs typeface="Carlito"/>
            </a:endParaRPr>
          </a:p>
          <a:p>
            <a:pPr marL="12700" marR="6985" algn="just">
              <a:lnSpc>
                <a:spcPct val="101400"/>
              </a:lnSpc>
            </a:pP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“</a:t>
            </a:r>
            <a:r>
              <a:rPr sz="1400" b="1" spc="-5" dirty="0">
                <a:solidFill>
                  <a:srgbClr val="404040"/>
                </a:solidFill>
                <a:latin typeface="Carlito"/>
                <a:cs typeface="Carlito"/>
              </a:rPr>
              <a:t>2022 </a:t>
            </a:r>
            <a:r>
              <a:rPr sz="1400" b="1" dirty="0">
                <a:solidFill>
                  <a:srgbClr val="404040"/>
                </a:solidFill>
                <a:latin typeface="Carlito"/>
                <a:cs typeface="Carlito"/>
              </a:rPr>
              <a:t>Yılı </a:t>
            </a:r>
            <a:r>
              <a:rPr sz="1400" b="1" spc="-5" dirty="0">
                <a:solidFill>
                  <a:srgbClr val="404040"/>
                </a:solidFill>
                <a:latin typeface="Carlito"/>
                <a:cs typeface="Carlito"/>
              </a:rPr>
              <a:t>Müşterilerimizin </a:t>
            </a:r>
            <a:r>
              <a:rPr sz="1400" b="1" dirty="0">
                <a:solidFill>
                  <a:srgbClr val="404040"/>
                </a:solidFill>
                <a:latin typeface="Carlito"/>
                <a:cs typeface="Carlito"/>
              </a:rPr>
              <a:t>El </a:t>
            </a:r>
            <a:r>
              <a:rPr sz="1400" b="1" spc="-5" dirty="0">
                <a:solidFill>
                  <a:srgbClr val="404040"/>
                </a:solidFill>
                <a:latin typeface="Carlito"/>
                <a:cs typeface="Carlito"/>
              </a:rPr>
              <a:t>Rehberi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”nin çalışmalarınızda sizlere katkı  sağlaması </a:t>
            </a:r>
            <a:r>
              <a:rPr sz="1400" dirty="0">
                <a:solidFill>
                  <a:srgbClr val="404040"/>
                </a:solidFill>
                <a:latin typeface="Carlito"/>
                <a:cs typeface="Carlito"/>
              </a:rPr>
              <a:t>ve 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faydalı olmasını dilerim.</a:t>
            </a:r>
            <a:endParaRPr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spc="-5" dirty="0" err="1">
                <a:solidFill>
                  <a:srgbClr val="404040"/>
                </a:solidFill>
                <a:latin typeface="Carlito"/>
                <a:cs typeface="Carlito"/>
              </a:rPr>
              <a:t>Saygıları</a:t>
            </a:r>
            <a:r>
              <a:rPr lang="tr-TR" sz="1400" spc="-5" dirty="0" err="1">
                <a:solidFill>
                  <a:srgbClr val="404040"/>
                </a:solidFill>
                <a:latin typeface="Carlito"/>
                <a:cs typeface="Carlito"/>
              </a:rPr>
              <a:t>mızla</a:t>
            </a:r>
            <a:r>
              <a:rPr sz="1400" spc="-5" dirty="0">
                <a:solidFill>
                  <a:srgbClr val="404040"/>
                </a:solidFill>
                <a:latin typeface="Carlito"/>
                <a:cs typeface="Carlito"/>
              </a:rPr>
              <a:t>,</a:t>
            </a:r>
            <a:endParaRPr sz="1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 dirty="0">
              <a:latin typeface="Carlito"/>
              <a:cs typeface="Carlito"/>
            </a:endParaRPr>
          </a:p>
          <a:p>
            <a:pPr marL="413384">
              <a:lnSpc>
                <a:spcPct val="100000"/>
              </a:lnSpc>
            </a:pPr>
            <a:endParaRPr sz="14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19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94308" y="1009141"/>
          <a:ext cx="5961379" cy="18928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6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096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Bazı Damga Vergisi Oranları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ve</a:t>
                      </a:r>
                      <a:r>
                        <a:rPr sz="11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Tutarları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Tutar/Oran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227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Birleştirilmiş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Muhtasar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Beyanname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&amp;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Aylık Sigorta Prim</a:t>
                      </a:r>
                      <a:r>
                        <a:rPr sz="11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Bildirgesi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103,50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Gümrük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İdarelerine Verilen Beyannameler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176,70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228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Bilanço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102,00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Gelir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Tablosu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48,70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51"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İşletme Hesabı Özeti/Serbest Meslek</a:t>
                      </a:r>
                      <a:r>
                        <a:rPr sz="11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Özeti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48,70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E4E4FF"/>
                      </a:solidFill>
                      <a:prstDash val="solid"/>
                    </a:lnL>
                    <a:lnR w="12700">
                      <a:solidFill>
                        <a:srgbClr val="E4E4FF"/>
                      </a:solidFill>
                      <a:prstDash val="solid"/>
                    </a:lnR>
                    <a:lnT w="12700">
                      <a:solidFill>
                        <a:srgbClr val="E4E4FF"/>
                      </a:solidFill>
                      <a:prstDash val="solid"/>
                    </a:lnT>
                    <a:lnB w="12700">
                      <a:solidFill>
                        <a:srgbClr val="E4E4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3093846"/>
            <a:ext cx="5786755" cy="6404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3845" marR="5080" indent="-181610" algn="just">
              <a:lnSpc>
                <a:spcPct val="111200"/>
              </a:lnSpc>
              <a:spcBef>
                <a:spcPts val="95"/>
              </a:spcBef>
              <a:buSzPct val="83333"/>
              <a:buFont typeface="Symbol"/>
              <a:buChar char=""/>
              <a:tabLst>
                <a:tab pos="284480" algn="l"/>
              </a:tabLst>
            </a:pP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5" dirty="0">
                <a:latin typeface="Carlito"/>
                <a:cs typeface="Carlito"/>
              </a:rPr>
              <a:t>yılında uygulanacak, yukarıdaki miktar </a:t>
            </a:r>
            <a:r>
              <a:rPr sz="1200" b="1" spc="-10" dirty="0">
                <a:latin typeface="Carlito"/>
                <a:cs typeface="Carlito"/>
              </a:rPr>
              <a:t>ve </a:t>
            </a:r>
            <a:r>
              <a:rPr sz="1200" b="1" spc="-5" dirty="0">
                <a:latin typeface="Carlito"/>
                <a:cs typeface="Carlito"/>
              </a:rPr>
              <a:t>nispetler 21.12.2021 </a:t>
            </a:r>
            <a:r>
              <a:rPr sz="1200" b="1" dirty="0">
                <a:latin typeface="Carlito"/>
                <a:cs typeface="Carlito"/>
              </a:rPr>
              <a:t>tarih </a:t>
            </a:r>
            <a:r>
              <a:rPr sz="1200" b="1" spc="-5" dirty="0">
                <a:latin typeface="Carlito"/>
                <a:cs typeface="Carlito"/>
              </a:rPr>
              <a:t>ve </a:t>
            </a:r>
            <a:r>
              <a:rPr sz="1200" b="1" spc="-10" dirty="0">
                <a:latin typeface="Carlito"/>
                <a:cs typeface="Carlito"/>
              </a:rPr>
              <a:t>31696  </a:t>
            </a:r>
            <a:r>
              <a:rPr sz="1200" b="1" spc="-5" dirty="0">
                <a:latin typeface="Carlito"/>
                <a:cs typeface="Carlito"/>
              </a:rPr>
              <a:t>Sayılı Resmi Gazetede yayımlanan </a:t>
            </a:r>
            <a:r>
              <a:rPr sz="1200" b="1" dirty="0">
                <a:latin typeface="Carlito"/>
                <a:cs typeface="Carlito"/>
              </a:rPr>
              <a:t>66 seri </a:t>
            </a:r>
            <a:r>
              <a:rPr sz="1200" b="1" spc="-5" dirty="0">
                <a:latin typeface="Carlito"/>
                <a:cs typeface="Carlito"/>
              </a:rPr>
              <a:t>numaralı Damga Vergisi Genel </a:t>
            </a:r>
            <a:r>
              <a:rPr sz="1200" b="1" dirty="0">
                <a:latin typeface="Carlito"/>
                <a:cs typeface="Carlito"/>
              </a:rPr>
              <a:t>Tebliği’nden  </a:t>
            </a:r>
            <a:r>
              <a:rPr sz="1200" b="1" spc="-5" dirty="0">
                <a:latin typeface="Carlito"/>
                <a:cs typeface="Carlito"/>
              </a:rPr>
              <a:t>alınmıştır.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283845" marR="5080" indent="-181610" algn="just">
              <a:lnSpc>
                <a:spcPct val="111200"/>
              </a:lnSpc>
              <a:buSzPct val="83333"/>
              <a:buFont typeface="Symbol"/>
              <a:buChar char=""/>
              <a:tabLst>
                <a:tab pos="319405" algn="l"/>
              </a:tabLst>
            </a:pPr>
            <a:r>
              <a:rPr dirty="0"/>
              <a:t>	</a:t>
            </a:r>
            <a:r>
              <a:rPr sz="1200" b="1" dirty="0">
                <a:latin typeface="Carlito"/>
                <a:cs typeface="Carlito"/>
              </a:rPr>
              <a:t>488 </a:t>
            </a:r>
            <a:r>
              <a:rPr sz="1200" b="1" spc="-5" dirty="0">
                <a:latin typeface="Carlito"/>
                <a:cs typeface="Carlito"/>
              </a:rPr>
              <a:t>sayılı Kanunun </a:t>
            </a:r>
            <a:r>
              <a:rPr sz="1200" b="1" dirty="0">
                <a:latin typeface="Carlito"/>
                <a:cs typeface="Carlito"/>
              </a:rPr>
              <a:t>14 </a:t>
            </a:r>
            <a:r>
              <a:rPr sz="1200" b="1" spc="-5" dirty="0">
                <a:latin typeface="Carlito"/>
                <a:cs typeface="Carlito"/>
              </a:rPr>
              <a:t>üncü maddesinin birinci fıkrasında yer </a:t>
            </a:r>
            <a:r>
              <a:rPr sz="1200" b="1" spc="-10" dirty="0">
                <a:latin typeface="Carlito"/>
                <a:cs typeface="Carlito"/>
              </a:rPr>
              <a:t>alan </a:t>
            </a:r>
            <a:r>
              <a:rPr sz="1200" b="1" spc="-5" dirty="0">
                <a:latin typeface="Carlito"/>
                <a:cs typeface="Carlito"/>
              </a:rPr>
              <a:t>her bir kağıttan  alınacak damga vergisine ilişkin üst sınır yeniden değerleme oranında artırılmış ve  </a:t>
            </a:r>
            <a:r>
              <a:rPr sz="1200" b="1" dirty="0">
                <a:latin typeface="Carlito"/>
                <a:cs typeface="Carlito"/>
              </a:rPr>
              <a:t>1/1/2022 </a:t>
            </a:r>
            <a:r>
              <a:rPr sz="1200" b="1" spc="-5" dirty="0">
                <a:latin typeface="Carlito"/>
                <a:cs typeface="Carlito"/>
              </a:rPr>
              <a:t>tarihinden itibaren 4.814.234,00 Türk Lirası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olmuştur.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283845" marR="5715" indent="-181610">
              <a:lnSpc>
                <a:spcPct val="110800"/>
              </a:lnSpc>
              <a:buSzPct val="83333"/>
              <a:buFont typeface="Symbol"/>
              <a:buChar char=""/>
              <a:tabLst>
                <a:tab pos="284480" algn="l"/>
              </a:tabLst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Gerçek kişilere</a:t>
            </a:r>
            <a:r>
              <a:rPr sz="1200" b="1" spc="-5" dirty="0"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mesken olarak kiraya verilen</a:t>
            </a:r>
            <a:r>
              <a:rPr sz="1200" b="1" spc="-5" dirty="0">
                <a:latin typeface="Carlito"/>
                <a:cs typeface="Carlito"/>
              </a:rPr>
              <a:t> gayrimenkuller için düzenlenen </a:t>
            </a:r>
            <a:r>
              <a:rPr sz="1200" b="1" dirty="0">
                <a:latin typeface="Carlito"/>
                <a:cs typeface="Carlito"/>
              </a:rPr>
              <a:t>kira  </a:t>
            </a:r>
            <a:r>
              <a:rPr sz="1200" b="1" spc="-5" dirty="0">
                <a:latin typeface="Carlito"/>
                <a:cs typeface="Carlito"/>
              </a:rPr>
              <a:t>sözleşmelerinin;</a:t>
            </a:r>
            <a:r>
              <a:rPr sz="1200" b="1" spc="95" dirty="0"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sadece</a:t>
            </a:r>
            <a:r>
              <a:rPr sz="1200" b="1" u="sng" spc="10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kiraya</a:t>
            </a:r>
            <a:r>
              <a:rPr sz="1200" b="1" u="sng" spc="8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veren</a:t>
            </a:r>
            <a:r>
              <a:rPr sz="1200" b="1" u="sng" spc="10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ve</a:t>
            </a:r>
            <a:r>
              <a:rPr sz="1200" b="1" u="sng" spc="8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kiralayan</a:t>
            </a:r>
            <a:r>
              <a:rPr sz="1200" b="1" u="sng" spc="10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kişilerin</a:t>
            </a:r>
            <a:r>
              <a:rPr sz="1200" b="1" u="sng" spc="10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imzasını</a:t>
            </a:r>
            <a:r>
              <a:rPr sz="1200" b="1" u="sng" spc="8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içermesi,</a:t>
            </a:r>
            <a:r>
              <a:rPr sz="1200" b="1" u="sng" spc="10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depozito</a:t>
            </a:r>
            <a:endParaRPr sz="1200">
              <a:latin typeface="Carlito"/>
              <a:cs typeface="Carlito"/>
            </a:endParaRPr>
          </a:p>
          <a:p>
            <a:pPr marL="283845" marR="5715">
              <a:lnSpc>
                <a:spcPts val="1610"/>
              </a:lnSpc>
              <a:spcBef>
                <a:spcPts val="70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tutarı, kefalet şerhi içermemesi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halinde</a:t>
            </a:r>
            <a:r>
              <a:rPr sz="1200" b="1" dirty="0">
                <a:latin typeface="Carlito"/>
                <a:cs typeface="Carlito"/>
              </a:rPr>
              <a:t>, </a:t>
            </a:r>
            <a:r>
              <a:rPr sz="1200" b="1" spc="-5" dirty="0">
                <a:latin typeface="Carlito"/>
                <a:cs typeface="Carlito"/>
              </a:rPr>
              <a:t>Kira sözleşmeleri Damga Vergisinden  istisnadır. Depozito ve kefil olması halinde istisna uygulanmaz. Damga</a:t>
            </a:r>
            <a:r>
              <a:rPr sz="1200" b="1" spc="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Vergisi</a:t>
            </a:r>
            <a:endParaRPr sz="1200">
              <a:latin typeface="Carlito"/>
              <a:cs typeface="Carlito"/>
            </a:endParaRPr>
          </a:p>
          <a:p>
            <a:pPr marL="283845">
              <a:lnSpc>
                <a:spcPct val="100000"/>
              </a:lnSpc>
              <a:spcBef>
                <a:spcPts val="70"/>
              </a:spcBef>
            </a:pPr>
            <a:r>
              <a:rPr sz="1200" b="1" spc="-5" dirty="0">
                <a:latin typeface="Carlito"/>
                <a:cs typeface="Carlito"/>
              </a:rPr>
              <a:t>hesaplanır.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DEĞER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ARTIŞI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KAZANÇLARININ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HESAPLANMASI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Carlito"/>
              <a:cs typeface="Carlito"/>
            </a:endParaRPr>
          </a:p>
          <a:p>
            <a:pPr marL="12700" marR="8255">
              <a:lnSpc>
                <a:spcPct val="117500"/>
              </a:lnSpc>
            </a:pPr>
            <a:r>
              <a:rPr sz="1200" spc="-5" dirty="0">
                <a:latin typeface="Carlito"/>
                <a:cs typeface="Carlito"/>
              </a:rPr>
              <a:t>Aşağıda </a:t>
            </a:r>
            <a:r>
              <a:rPr sz="1200" dirty="0">
                <a:latin typeface="Carlito"/>
                <a:cs typeface="Carlito"/>
              </a:rPr>
              <a:t>yazılı mal ve </a:t>
            </a:r>
            <a:r>
              <a:rPr sz="1200" spc="-5" dirty="0">
                <a:latin typeface="Carlito"/>
                <a:cs typeface="Carlito"/>
              </a:rPr>
              <a:t>hakların elden çıkarılmasından doğan kazançlar değer artışı  </a:t>
            </a:r>
            <a:r>
              <a:rPr sz="1200" dirty="0">
                <a:latin typeface="Carlito"/>
                <a:cs typeface="Carlito"/>
              </a:rPr>
              <a:t>kazançlarıdır.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>
              <a:latin typeface="Carlito"/>
              <a:cs typeface="Carlito"/>
            </a:endParaRPr>
          </a:p>
          <a:p>
            <a:pPr marL="12700" marR="5715">
              <a:lnSpc>
                <a:spcPct val="110800"/>
              </a:lnSpc>
              <a:spcBef>
                <a:spcPts val="5"/>
              </a:spcBef>
              <a:buAutoNum type="arabicPlain"/>
              <a:tabLst>
                <a:tab pos="185420" algn="l"/>
              </a:tabLst>
            </a:pPr>
            <a:r>
              <a:rPr sz="1200" spc="-5" dirty="0">
                <a:latin typeface="Carlito"/>
                <a:cs typeface="Carlito"/>
              </a:rPr>
              <a:t>İvazsız (bedelsiz) olarak iktisap edilenler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tam mükellef kurumlara ait olan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iki yıldan  </a:t>
            </a:r>
            <a:r>
              <a:rPr sz="1200" dirty="0">
                <a:latin typeface="Carlito"/>
                <a:cs typeface="Carlito"/>
              </a:rPr>
              <a:t>fazla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süreyle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elde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tutulan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hisse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senetleri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hariç,</a:t>
            </a:r>
            <a:r>
              <a:rPr sz="1200" u="sng" spc="12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menkul</a:t>
            </a:r>
            <a:r>
              <a:rPr sz="1200" b="1" u="sng" spc="114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kıymetlerin</a:t>
            </a:r>
            <a:r>
              <a:rPr sz="1200" b="1" u="sng" spc="114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ve</a:t>
            </a:r>
            <a:r>
              <a:rPr sz="1200" b="1" u="sng" spc="1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diğer</a:t>
            </a:r>
            <a:r>
              <a:rPr sz="1200" b="1" u="sng" spc="114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sermaye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piyasası araçlarının elden çıkarılmasından sağlanan</a:t>
            </a:r>
            <a:r>
              <a:rPr sz="1200" b="1" u="sng" spc="7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kazançlar,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98120" indent="-186055">
              <a:lnSpc>
                <a:spcPct val="100000"/>
              </a:lnSpc>
              <a:buAutoNum type="arabicPlain" startAt="2"/>
              <a:tabLst>
                <a:tab pos="198755" algn="l"/>
              </a:tabLst>
            </a:pPr>
            <a:r>
              <a:rPr sz="1200" spc="-5" dirty="0">
                <a:latin typeface="Carlito"/>
                <a:cs typeface="Carlito"/>
              </a:rPr>
              <a:t>(GVK 70/1-5) </a:t>
            </a:r>
            <a:r>
              <a:rPr sz="1200" dirty="0">
                <a:latin typeface="Carlito"/>
                <a:cs typeface="Carlito"/>
              </a:rPr>
              <a:t>Arama, işletme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imtiyaz hakları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ruhsatları, marka, ticaret unvanı</a:t>
            </a:r>
            <a:r>
              <a:rPr sz="1200" spc="-10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imtiyaz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haklarının elden çıkarılmasından doğan</a:t>
            </a:r>
            <a:r>
              <a:rPr sz="1200" b="1" u="sng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kazançlar,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90500" indent="-178435">
              <a:lnSpc>
                <a:spcPct val="100000"/>
              </a:lnSpc>
              <a:buAutoNum type="arabicPlain" startAt="3"/>
              <a:tabLst>
                <a:tab pos="191135" algn="l"/>
              </a:tabLst>
            </a:pPr>
            <a:r>
              <a:rPr sz="1200" spc="-5" dirty="0">
                <a:latin typeface="Carlito"/>
                <a:cs typeface="Carlito"/>
              </a:rPr>
              <a:t>Telif</a:t>
            </a:r>
            <a:r>
              <a:rPr sz="1200" spc="1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haklarının</a:t>
            </a:r>
            <a:r>
              <a:rPr sz="1200" spc="1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ihtira</a:t>
            </a:r>
            <a:r>
              <a:rPr sz="1200" spc="1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beratlarının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müellifleri,</a:t>
            </a:r>
            <a:r>
              <a:rPr sz="1200" spc="1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mucitleri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bunların</a:t>
            </a:r>
            <a:r>
              <a:rPr sz="1200" b="1" u="sng" spc="1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kanuni</a:t>
            </a:r>
            <a:r>
              <a:rPr sz="1200" b="1" u="sng" spc="16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mirasçıları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dışında kalan kimseler tarafından elden çıkarılmasından doğan</a:t>
            </a:r>
            <a:r>
              <a:rPr sz="1200" b="1" u="sng" spc="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kazançlar,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37160" indent="-125095">
              <a:lnSpc>
                <a:spcPct val="100000"/>
              </a:lnSpc>
              <a:spcBef>
                <a:spcPts val="5"/>
              </a:spcBef>
              <a:buFont typeface="Carlito"/>
              <a:buAutoNum type="arabicPlain" startAt="4"/>
              <a:tabLst>
                <a:tab pos="137795" algn="l"/>
              </a:tabLst>
            </a:pP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Ortaklık haklarının</a:t>
            </a:r>
            <a:r>
              <a:rPr sz="1200" b="1" spc="-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veya hisselerinin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elden çıkarılmasından doğan</a:t>
            </a:r>
            <a:r>
              <a:rPr sz="1200" b="1" u="sng" spc="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kazançlar,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6934834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72720" indent="-160020">
              <a:lnSpc>
                <a:spcPct val="100000"/>
              </a:lnSpc>
              <a:spcBef>
                <a:spcPts val="254"/>
              </a:spcBef>
              <a:buAutoNum type="arabicPlain" startAt="5"/>
              <a:tabLst>
                <a:tab pos="172720" algn="l"/>
              </a:tabLst>
            </a:pPr>
            <a:r>
              <a:rPr sz="1200" spc="-5" dirty="0">
                <a:latin typeface="Carlito"/>
                <a:cs typeface="Carlito"/>
              </a:rPr>
              <a:t>Faaliyeti durdurulan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bir işletmenin</a:t>
            </a:r>
            <a:r>
              <a:rPr sz="1200" b="1" spc="-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kısmen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tamamen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elden çıkarılmasından</a:t>
            </a:r>
            <a:r>
              <a:rPr sz="1200" b="1" u="sng" spc="16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sağlanan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kazançlar,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72720" indent="-160020">
              <a:lnSpc>
                <a:spcPct val="100000"/>
              </a:lnSpc>
              <a:buAutoNum type="arabicPlain" startAt="6"/>
              <a:tabLst>
                <a:tab pos="172720" algn="l"/>
              </a:tabLst>
            </a:pPr>
            <a:r>
              <a:rPr sz="1200" spc="-5" dirty="0">
                <a:latin typeface="Carlito"/>
                <a:cs typeface="Carlito"/>
              </a:rPr>
              <a:t>İktisap şekli </a:t>
            </a:r>
            <a:r>
              <a:rPr sz="1200" dirty="0">
                <a:latin typeface="Carlito"/>
                <a:cs typeface="Carlito"/>
              </a:rPr>
              <a:t>ne </a:t>
            </a:r>
            <a:r>
              <a:rPr sz="1200" spc="-5" dirty="0">
                <a:latin typeface="Carlito"/>
                <a:cs typeface="Carlito"/>
              </a:rPr>
              <a:t>olursa olsun (ivazsız olarak iktisap edilenler (miras) </a:t>
            </a:r>
            <a:r>
              <a:rPr sz="1200" dirty="0">
                <a:latin typeface="Carlito"/>
                <a:cs typeface="Carlito"/>
              </a:rPr>
              <a:t>hariç )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gayrimenkullerin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iktisap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tarihinden itibaren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5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yıl içerisinde elden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çıkarılmasından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doğan</a:t>
            </a:r>
            <a:r>
              <a:rPr sz="1200" b="1" u="sng" spc="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kazançlar,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200"/>
              </a:lnSpc>
            </a:pP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Taksi, dolmuş, minibüs ve umum </a:t>
            </a:r>
            <a:r>
              <a:rPr sz="1200" b="1" spc="-5" dirty="0">
                <a:latin typeface="Carlito"/>
                <a:cs typeface="Carlito"/>
              </a:rPr>
              <a:t>servis araçlarına ait ticari plakaların elden  çıkarılmasından doğan kazançların tamamı </a:t>
            </a:r>
            <a:r>
              <a:rPr sz="1200" b="1" dirty="0">
                <a:latin typeface="Carlito"/>
                <a:cs typeface="Carlito"/>
              </a:rPr>
              <a:t>ile bir </a:t>
            </a:r>
            <a:r>
              <a:rPr sz="1200" b="1" spc="-5" dirty="0">
                <a:latin typeface="Carlito"/>
                <a:cs typeface="Carlito"/>
              </a:rPr>
              <a:t>takvim yılında elde edilen değer artışı  kazancının, menkul kıymet ve diğer sermaye piyasası </a:t>
            </a:r>
            <a:r>
              <a:rPr sz="1200" b="1" dirty="0">
                <a:latin typeface="Carlito"/>
                <a:cs typeface="Carlito"/>
              </a:rPr>
              <a:t>araçlarının </a:t>
            </a:r>
            <a:r>
              <a:rPr sz="1200" b="1" spc="-10" dirty="0">
                <a:latin typeface="Carlito"/>
                <a:cs typeface="Carlito"/>
              </a:rPr>
              <a:t>elden </a:t>
            </a:r>
            <a:r>
              <a:rPr sz="1200" b="1" spc="-5" dirty="0">
                <a:latin typeface="Carlito"/>
                <a:cs typeface="Carlito"/>
              </a:rPr>
              <a:t>çıkarılmasından  sağlananlar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hariç,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Carlito"/>
                <a:cs typeface="Carlito"/>
              </a:rPr>
              <a:t>Bir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takvim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yılında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elde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edilen</a:t>
            </a:r>
            <a:r>
              <a:rPr sz="1200" b="1" u="sng" spc="3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değer</a:t>
            </a:r>
            <a:r>
              <a:rPr sz="1200" b="1" u="sng" spc="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artış</a:t>
            </a:r>
            <a:r>
              <a:rPr sz="1200" b="1" u="sng" spc="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kazancının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2021</a:t>
            </a:r>
            <a:r>
              <a:rPr sz="1200" b="1" spc="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yılı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için</a:t>
            </a:r>
            <a:r>
              <a:rPr sz="1200" b="1" spc="5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19.000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TL’sı</a:t>
            </a:r>
            <a:r>
              <a:rPr sz="1200" b="1" u="sng" spc="9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2022</a:t>
            </a:r>
            <a:r>
              <a:rPr sz="1200" u="sng" spc="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yılı</a:t>
            </a:r>
            <a:r>
              <a:rPr sz="1200" u="sng" spc="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için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25.000 TL’sı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gelir vergisinden istisna olup aşan kısmı vergiye</a:t>
            </a:r>
            <a:r>
              <a:rPr sz="1200" b="1" spc="5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tabidir.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Borsa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İstanbul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da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İşlem Görmeyen </a:t>
            </a:r>
            <a:r>
              <a:rPr sz="1200" b="1" dirty="0">
                <a:latin typeface="Carlito"/>
                <a:cs typeface="Carlito"/>
              </a:rPr>
              <a:t>A.Ş </a:t>
            </a:r>
            <a:r>
              <a:rPr sz="1200" b="1" spc="-5" dirty="0">
                <a:latin typeface="Carlito"/>
                <a:cs typeface="Carlito"/>
              </a:rPr>
              <a:t>Hisselerinin </a:t>
            </a:r>
            <a:r>
              <a:rPr sz="1200" b="1" dirty="0">
                <a:latin typeface="Carlito"/>
                <a:cs typeface="Carlito"/>
              </a:rPr>
              <a:t>Elden </a:t>
            </a:r>
            <a:r>
              <a:rPr sz="1200" b="1" spc="-5" dirty="0">
                <a:latin typeface="Carlito"/>
                <a:cs typeface="Carlito"/>
              </a:rPr>
              <a:t>Çıkarılması </a:t>
            </a:r>
            <a:r>
              <a:rPr sz="1200" b="1" spc="-10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Doğan</a:t>
            </a:r>
            <a:r>
              <a:rPr sz="1200" b="1" spc="20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Kazançlar;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b="1" dirty="0">
                <a:latin typeface="Carlito"/>
                <a:cs typeface="Carlito"/>
              </a:rPr>
              <a:t>b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u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hisseler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2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Yıldan fazla tutulup elden çıkarılıyorsa kazanç hiçbir vergiye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tabi</a:t>
            </a:r>
            <a:r>
              <a:rPr sz="1200" b="1" u="sng" spc="9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değildir.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Bu</a:t>
            </a:r>
            <a:r>
              <a:rPr sz="1200" b="1" u="sng" spc="9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hisse</a:t>
            </a:r>
            <a:r>
              <a:rPr sz="1200" b="1" u="sng" spc="9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senetleri</a:t>
            </a:r>
            <a:r>
              <a:rPr sz="1200" b="1" u="sng" spc="8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ile</a:t>
            </a:r>
            <a:r>
              <a:rPr sz="1200" b="1" u="sng" spc="17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2</a:t>
            </a:r>
            <a:r>
              <a:rPr sz="1200" b="1" u="sng" spc="8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yıldan</a:t>
            </a:r>
            <a:r>
              <a:rPr sz="1200" b="1" u="sng" spc="9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önce</a:t>
            </a:r>
            <a:r>
              <a:rPr sz="1200" b="1" u="sng" spc="9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satılması</a:t>
            </a:r>
            <a:r>
              <a:rPr sz="1200" b="1" u="sng" spc="12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kazanç</a:t>
            </a:r>
            <a:r>
              <a:rPr sz="1200" b="1" spc="10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elde</a:t>
            </a:r>
            <a:r>
              <a:rPr sz="1200" b="1" spc="8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edilmesi</a:t>
            </a:r>
            <a:r>
              <a:rPr sz="1200" b="1" spc="9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halinde,</a:t>
            </a:r>
            <a:r>
              <a:rPr sz="1200" b="1" spc="19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yukarıdaki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istisna</a:t>
            </a:r>
            <a:r>
              <a:rPr sz="1200" b="1" spc="-5" dirty="0">
                <a:latin typeface="Carlito"/>
                <a:cs typeface="Carlito"/>
              </a:rPr>
              <a:t> uygulanacak, aşan kısım </a:t>
            </a:r>
            <a:r>
              <a:rPr sz="1200" b="1" dirty="0">
                <a:latin typeface="Carlito"/>
                <a:cs typeface="Carlito"/>
              </a:rPr>
              <a:t>ise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vergilendirilecektir.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8890" algn="just">
              <a:lnSpc>
                <a:spcPct val="1108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GVK''nın </a:t>
            </a:r>
            <a:r>
              <a:rPr sz="1200" spc="-5" dirty="0">
                <a:latin typeface="Carlito"/>
                <a:cs typeface="Carlito"/>
              </a:rPr>
              <a:t>mükerrer </a:t>
            </a:r>
            <a:r>
              <a:rPr sz="1200" dirty="0">
                <a:latin typeface="Carlito"/>
                <a:cs typeface="Carlito"/>
              </a:rPr>
              <a:t>80. </a:t>
            </a:r>
            <a:r>
              <a:rPr sz="1200" spc="-5" dirty="0">
                <a:latin typeface="Carlito"/>
                <a:cs typeface="Carlito"/>
              </a:rPr>
              <a:t>maddesinin 4.fıkrasına </a:t>
            </a:r>
            <a:r>
              <a:rPr sz="1200" dirty="0">
                <a:latin typeface="Carlito"/>
                <a:cs typeface="Carlito"/>
              </a:rPr>
              <a:t>göre, </a:t>
            </a:r>
            <a:r>
              <a:rPr sz="1200" spc="-5" dirty="0">
                <a:latin typeface="Carlito"/>
                <a:cs typeface="Carlito"/>
              </a:rPr>
              <a:t>Ortaklık haklarının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hisselerinin  </a:t>
            </a:r>
            <a:r>
              <a:rPr sz="1200" dirty="0">
                <a:latin typeface="Carlito"/>
                <a:cs typeface="Carlito"/>
              </a:rPr>
              <a:t>elden </a:t>
            </a:r>
            <a:r>
              <a:rPr sz="1200" spc="-5" dirty="0">
                <a:latin typeface="Carlito"/>
                <a:cs typeface="Carlito"/>
              </a:rPr>
              <a:t>çıkarılmasından doğan kazançlar </a:t>
            </a:r>
            <a:r>
              <a:rPr sz="1200" b="1" spc="-5" dirty="0">
                <a:latin typeface="Carlito"/>
                <a:cs typeface="Carlito"/>
              </a:rPr>
              <a:t>değer artışı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kazancıdır.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</a:pPr>
            <a:r>
              <a:rPr sz="1200" b="1" spc="-5" dirty="0">
                <a:latin typeface="Carlito"/>
                <a:cs typeface="Carlito"/>
              </a:rPr>
              <a:t>Limited şirketlerde, hisse devri </a:t>
            </a:r>
            <a:r>
              <a:rPr sz="1200" dirty="0">
                <a:latin typeface="Carlito"/>
                <a:cs typeface="Carlito"/>
              </a:rPr>
              <a:t>için, </a:t>
            </a:r>
            <a:r>
              <a:rPr sz="1200" spc="-5" dirty="0">
                <a:latin typeface="Carlito"/>
                <a:cs typeface="Carlito"/>
              </a:rPr>
              <a:t>şirket hissesi </a:t>
            </a:r>
            <a:r>
              <a:rPr sz="1200" dirty="0">
                <a:latin typeface="Carlito"/>
                <a:cs typeface="Carlito"/>
              </a:rPr>
              <a:t>ne zaman </a:t>
            </a:r>
            <a:r>
              <a:rPr sz="1200" spc="-5" dirty="0">
                <a:latin typeface="Carlito"/>
                <a:cs typeface="Carlito"/>
              </a:rPr>
              <a:t>satılırsa satılsın, bundan  doğan </a:t>
            </a:r>
            <a:r>
              <a:rPr sz="1200" dirty="0">
                <a:latin typeface="Carlito"/>
                <a:cs typeface="Carlito"/>
              </a:rPr>
              <a:t>kazanç </a:t>
            </a:r>
            <a:r>
              <a:rPr sz="1200" b="1" spc="-5" dirty="0">
                <a:latin typeface="Carlito"/>
                <a:cs typeface="Carlito"/>
              </a:rPr>
              <a:t>“değer </a:t>
            </a:r>
            <a:r>
              <a:rPr sz="1200" b="1" dirty="0">
                <a:latin typeface="Carlito"/>
                <a:cs typeface="Carlito"/>
              </a:rPr>
              <a:t>artış </a:t>
            </a:r>
            <a:r>
              <a:rPr sz="1200" b="1" spc="-5" dirty="0">
                <a:latin typeface="Carlito"/>
                <a:cs typeface="Carlito"/>
              </a:rPr>
              <a:t>kazancı</a:t>
            </a:r>
            <a:r>
              <a:rPr sz="1200" spc="-5" dirty="0">
                <a:latin typeface="Carlito"/>
                <a:cs typeface="Carlito"/>
              </a:rPr>
              <a:t>” olarak </a:t>
            </a:r>
            <a:r>
              <a:rPr sz="1200" dirty="0">
                <a:latin typeface="Carlito"/>
                <a:cs typeface="Carlito"/>
              </a:rPr>
              <a:t>gelir vergisine tabi </a:t>
            </a:r>
            <a:r>
              <a:rPr sz="1200" spc="-5" dirty="0">
                <a:latin typeface="Carlito"/>
                <a:cs typeface="Carlito"/>
              </a:rPr>
              <a:t>tutulacaktır.  </a:t>
            </a:r>
            <a:r>
              <a:rPr sz="1200" dirty="0">
                <a:latin typeface="Carlito"/>
                <a:cs typeface="Carlito"/>
              </a:rPr>
              <a:t>Kazancın </a:t>
            </a:r>
            <a:r>
              <a:rPr sz="1200" spc="-5" dirty="0">
                <a:latin typeface="Carlito"/>
                <a:cs typeface="Carlito"/>
              </a:rPr>
              <a:t>hesaplanmasında, hissenin iktisap (edinme) </a:t>
            </a:r>
            <a:r>
              <a:rPr sz="1200" dirty="0">
                <a:latin typeface="Carlito"/>
                <a:cs typeface="Carlito"/>
              </a:rPr>
              <a:t>bedeline </a:t>
            </a:r>
            <a:r>
              <a:rPr sz="1200" spc="-5" dirty="0">
                <a:latin typeface="Carlito"/>
                <a:cs typeface="Carlito"/>
              </a:rPr>
              <a:t>endeksleme yapılacak </a:t>
            </a:r>
            <a:r>
              <a:rPr sz="1200" dirty="0">
                <a:latin typeface="Carlito"/>
                <a:cs typeface="Carlito"/>
              </a:rPr>
              <a:t>ve  istisna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uygulanacaktır.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400"/>
              </a:lnSpc>
            </a:pPr>
            <a:r>
              <a:rPr sz="1200" b="1" spc="-5" dirty="0">
                <a:latin typeface="Carlito"/>
                <a:cs typeface="Carlito"/>
              </a:rPr>
              <a:t>Değer </a:t>
            </a:r>
            <a:r>
              <a:rPr sz="1200" b="1" dirty="0">
                <a:latin typeface="Carlito"/>
                <a:cs typeface="Carlito"/>
              </a:rPr>
              <a:t>artışı </a:t>
            </a:r>
            <a:r>
              <a:rPr sz="1200" b="1" spc="-5" dirty="0">
                <a:latin typeface="Carlito"/>
                <a:cs typeface="Carlito"/>
              </a:rPr>
              <a:t>kazancının hesaplanmasında aşağıdaki formül kullanılarak, değer </a:t>
            </a:r>
            <a:r>
              <a:rPr sz="1200" b="1" dirty="0">
                <a:latin typeface="Carlito"/>
                <a:cs typeface="Carlito"/>
              </a:rPr>
              <a:t>artışına </a:t>
            </a:r>
            <a:r>
              <a:rPr sz="1200" b="1" spc="-5" dirty="0">
                <a:latin typeface="Carlito"/>
                <a:cs typeface="Carlito"/>
              </a:rPr>
              <a:t>konu  </a:t>
            </a:r>
            <a:r>
              <a:rPr sz="1200" b="1" dirty="0">
                <a:latin typeface="Carlito"/>
                <a:cs typeface="Carlito"/>
              </a:rPr>
              <a:t>olan </a:t>
            </a:r>
            <a:r>
              <a:rPr sz="1200" b="1" spc="-5" dirty="0">
                <a:latin typeface="Carlito"/>
                <a:cs typeface="Carlito"/>
              </a:rPr>
              <a:t>Menkul Kıymet veya </a:t>
            </a:r>
            <a:r>
              <a:rPr sz="1200" b="1" dirty="0">
                <a:latin typeface="Carlito"/>
                <a:cs typeface="Carlito"/>
              </a:rPr>
              <a:t>Gayrimenkulün </a:t>
            </a:r>
            <a:r>
              <a:rPr sz="1200" b="1" spc="-5" dirty="0">
                <a:latin typeface="Carlito"/>
                <a:cs typeface="Carlito"/>
              </a:rPr>
              <a:t>alış bedelinin yükseltilmesi sağlanır. </a:t>
            </a:r>
            <a:r>
              <a:rPr sz="1200" b="1" dirty="0">
                <a:latin typeface="Carlito"/>
                <a:cs typeface="Carlito"/>
              </a:rPr>
              <a:t>(GVK  </a:t>
            </a:r>
            <a:r>
              <a:rPr sz="1200" b="1" spc="-5" dirty="0">
                <a:latin typeface="Carlito"/>
                <a:cs typeface="Carlito"/>
              </a:rPr>
              <a:t>Mük.Md.81)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endekslemenin yapılabilmesi </a:t>
            </a:r>
            <a:r>
              <a:rPr sz="1200" b="1" dirty="0">
                <a:latin typeface="Carlito"/>
                <a:cs typeface="Carlito"/>
              </a:rPr>
              <a:t>için </a:t>
            </a:r>
            <a:r>
              <a:rPr sz="1200" b="1" spc="-5" dirty="0">
                <a:latin typeface="Carlito"/>
                <a:cs typeface="Carlito"/>
              </a:rPr>
              <a:t>artış oranının %10 veya üzerinde olması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şarttır.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025" cy="6151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DEĞERLİ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KONUT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VERGİSİ</a:t>
            </a:r>
            <a:r>
              <a:rPr sz="1400" b="1" spc="-2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(DKV)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Türkiye sınırları içinde bulunan ve bina </a:t>
            </a:r>
            <a:r>
              <a:rPr sz="1200" b="1" spc="-10" dirty="0">
                <a:solidFill>
                  <a:srgbClr val="2C2C2C"/>
                </a:solidFill>
                <a:latin typeface="Carlito"/>
                <a:cs typeface="Carlito"/>
              </a:rPr>
              <a:t>vergi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değeri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Emlak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Vergisi Kanunu’nun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42. 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maddesinde yer alan tutarı aşan mesken nitelikli taşınmazlar değerli konut vergisinin  konusunu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teşkil</a:t>
            </a:r>
            <a:r>
              <a:rPr sz="1200" b="1" spc="-10" dirty="0">
                <a:solidFill>
                  <a:srgbClr val="2C2C2C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etmektedir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8100"/>
              </a:lnSpc>
              <a:spcBef>
                <a:spcPts val="5"/>
              </a:spcBef>
            </a:pP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2021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yılında Türkiye sınırları içinde bulunan mesken nitelikli taşınmazlardan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Emlak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Vergisi  Kanunu'nun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29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uncu maddesine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göre </a:t>
            </a:r>
            <a:r>
              <a:rPr sz="1200" b="1" spc="-10" dirty="0">
                <a:solidFill>
                  <a:srgbClr val="2C2C2C"/>
                </a:solidFill>
                <a:latin typeface="Carlito"/>
                <a:cs typeface="Carlito"/>
              </a:rPr>
              <a:t>belirlenen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bina vergi değeri 2021 yılında 5.227.000 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Türk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lirasının üzerinde olanların 2022 yılında değerli konut vergisi beyannamesi vermesi  gerekiyor.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Carlito"/>
              <a:cs typeface="Carlito"/>
            </a:endParaRPr>
          </a:p>
          <a:p>
            <a:pPr marL="12700" marR="6350" algn="just">
              <a:lnSpc>
                <a:spcPct val="118300"/>
              </a:lnSpc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Verginin matrahı beyanda bulunulacak değerli konut vergisi konusuna giren mesken  niteliğindeki taşınmazın 2022 yılı bina vergi değerinin 6.173.000 TL’sinin üzerindeki  kısmıdır.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b="1" spc="-5" dirty="0">
                <a:latin typeface="Carlito"/>
                <a:cs typeface="Carlito"/>
              </a:rPr>
              <a:t>yılı için DEĞERLİ KONUT VERGİSİ Beyannamesi </a:t>
            </a:r>
            <a:r>
              <a:rPr sz="1200" b="1" dirty="0">
                <a:latin typeface="Carlito"/>
                <a:cs typeface="Carlito"/>
              </a:rPr>
              <a:t>20 </a:t>
            </a:r>
            <a:r>
              <a:rPr sz="1200" b="1" spc="-5" dirty="0">
                <a:latin typeface="Carlito"/>
                <a:cs typeface="Carlito"/>
              </a:rPr>
              <a:t>/Şubat /2022 tarihine kadar GİB </a:t>
            </a:r>
            <a:r>
              <a:rPr sz="1200" b="1" dirty="0">
                <a:latin typeface="Carlito"/>
                <a:cs typeface="Carlito"/>
              </a:rPr>
              <a:t>e  </a:t>
            </a:r>
            <a:r>
              <a:rPr sz="1200" b="1" spc="-5" dirty="0">
                <a:latin typeface="Carlito"/>
                <a:cs typeface="Carlito"/>
              </a:rPr>
              <a:t>beyan sistemindeki bdp programından beyanname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Beyanname; </a:t>
            </a:r>
            <a:r>
              <a:rPr sz="1200" spc="-5" dirty="0">
                <a:latin typeface="Carlito"/>
                <a:cs typeface="Carlito"/>
              </a:rPr>
              <a:t>taşınmazın bulunduğu </a:t>
            </a:r>
            <a:r>
              <a:rPr sz="1200" dirty="0">
                <a:latin typeface="Carlito"/>
                <a:cs typeface="Carlito"/>
              </a:rPr>
              <a:t>yerdeki </a:t>
            </a:r>
            <a:r>
              <a:rPr sz="1200" spc="-5" dirty="0">
                <a:latin typeface="Carlito"/>
                <a:cs typeface="Carlito"/>
              </a:rPr>
              <a:t>yetkili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dairesine verilecektir</a:t>
            </a:r>
            <a:r>
              <a:rPr sz="1200" b="1" spc="-5" dirty="0">
                <a:latin typeface="Carlito"/>
                <a:cs typeface="Carlito"/>
              </a:rPr>
              <a:t>. (Beyanname  Belediye emlak vergi dairesine </a:t>
            </a:r>
            <a:r>
              <a:rPr sz="1200" b="1" dirty="0">
                <a:latin typeface="Carlito"/>
                <a:cs typeface="Carlito"/>
              </a:rPr>
              <a:t>değil, </a:t>
            </a:r>
            <a:r>
              <a:rPr sz="1200" b="1" spc="-5" dirty="0">
                <a:latin typeface="Carlito"/>
                <a:cs typeface="Carlito"/>
              </a:rPr>
              <a:t>değil Gelir İdaresi Başkanlığı Bağlı Vergi Dairesine  verilecektir.) Tahakkuk eden vergi, ilk taksiti Şubat ayının ikinci taksiti </a:t>
            </a:r>
            <a:r>
              <a:rPr sz="1200" b="1" dirty="0">
                <a:latin typeface="Carlito"/>
                <a:cs typeface="Carlito"/>
              </a:rPr>
              <a:t>de </a:t>
            </a:r>
            <a:r>
              <a:rPr sz="1200" b="1" spc="-5" dirty="0">
                <a:latin typeface="Carlito"/>
                <a:cs typeface="Carlito"/>
              </a:rPr>
              <a:t>Ağustos ayının  </a:t>
            </a:r>
            <a:r>
              <a:rPr sz="1200" b="1" dirty="0">
                <a:latin typeface="Carlito"/>
                <a:cs typeface="Carlito"/>
              </a:rPr>
              <a:t>sonuna </a:t>
            </a:r>
            <a:r>
              <a:rPr sz="1200" b="1" spc="-5" dirty="0">
                <a:latin typeface="Carlito"/>
                <a:cs typeface="Carlito"/>
              </a:rPr>
              <a:t>kadar iki taksit halinde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ödenecektir.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0800"/>
              </a:lnSpc>
            </a:pPr>
            <a:r>
              <a:rPr sz="1200" b="1" spc="-5" dirty="0">
                <a:latin typeface="Carlito"/>
                <a:cs typeface="Carlito"/>
              </a:rPr>
              <a:t>Aynı beyannamede beyan edilen taşınmazların farklı vergi dairelerinin yetki alanında  bulunması durumunda beyanname, mükellefçe </a:t>
            </a:r>
            <a:r>
              <a:rPr sz="1200" b="1" spc="15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taşınmazların bulunduğu yer yetkili  vergi dairelerinden herhangi birine</a:t>
            </a:r>
            <a:r>
              <a:rPr sz="1200" b="1" spc="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verilebilecektir.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55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DKV uygulamasında kullanılacak vergi</a:t>
            </a:r>
            <a:r>
              <a:rPr sz="1200" b="1" spc="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tarifesi: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29360" y="7340853"/>
          <a:ext cx="5850889" cy="15255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0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184"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TAŞINMAZIN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DEĞERI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tc>
                  <a:txBody>
                    <a:bodyPr/>
                    <a:lstStyle/>
                    <a:p>
                      <a:pPr marL="31369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ORAN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869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 marL="67945" marR="59055">
                        <a:lnSpc>
                          <a:spcPts val="16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6.173.000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ile 9.260.000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arasında olanlar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(bu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tutar dahil) 6.173.000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TL’yi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aşan kısmı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için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268605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67945" marR="60325">
                        <a:lnSpc>
                          <a:spcPts val="16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12.347.000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TL’ye kadar olanlar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(bu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tutar dahil) </a:t>
                      </a:r>
                      <a:r>
                        <a:rPr sz="1100" b="1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9.260.000 TL’si </a:t>
                      </a:r>
                      <a:r>
                        <a:rPr sz="1100" b="1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9.261 TL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  için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268605" algn="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6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33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100" b="1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12.347.000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TL’ 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fazla olanlar </a:t>
                      </a:r>
                      <a:r>
                        <a:rPr sz="1100" b="1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12.347.000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TL’si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27.783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r>
                        <a:rPr sz="1100" b="1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3679" algn="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Binde</a:t>
                      </a:r>
                      <a:r>
                        <a:rPr sz="1100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10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85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116888" y="9050019"/>
            <a:ext cx="5560060" cy="637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marR="5080" indent="-228600" algn="just">
              <a:lnSpc>
                <a:spcPct val="111300"/>
              </a:lnSpc>
              <a:spcBef>
                <a:spcPts val="105"/>
              </a:spcBef>
              <a:buFont typeface="Symbol"/>
              <a:buChar char=""/>
              <a:tabLst>
                <a:tab pos="241300" algn="l"/>
              </a:tabLst>
            </a:pPr>
            <a:r>
              <a:rPr sz="1200" dirty="0">
                <a:latin typeface="Carlito"/>
                <a:cs typeface="Carlito"/>
              </a:rPr>
              <a:t>Geliri </a:t>
            </a:r>
            <a:r>
              <a:rPr sz="1200" spc="-5" dirty="0">
                <a:latin typeface="Carlito"/>
                <a:cs typeface="Carlito"/>
              </a:rPr>
              <a:t>olup olmadığına </a:t>
            </a:r>
            <a:r>
              <a:rPr sz="1200" dirty="0">
                <a:latin typeface="Carlito"/>
                <a:cs typeface="Carlito"/>
              </a:rPr>
              <a:t>ya da </a:t>
            </a:r>
            <a:r>
              <a:rPr sz="1200" spc="-5" dirty="0">
                <a:latin typeface="Carlito"/>
                <a:cs typeface="Carlito"/>
              </a:rPr>
              <a:t>emekli olup </a:t>
            </a:r>
            <a:r>
              <a:rPr sz="1200" dirty="0">
                <a:latin typeface="Carlito"/>
                <a:cs typeface="Carlito"/>
              </a:rPr>
              <a:t>olmadığına </a:t>
            </a:r>
            <a:r>
              <a:rPr sz="1200" spc="-5" dirty="0">
                <a:latin typeface="Carlito"/>
                <a:cs typeface="Carlito"/>
              </a:rPr>
              <a:t>bakılmaksızın Türkiye sınırları  </a:t>
            </a:r>
            <a:r>
              <a:rPr sz="1200" dirty="0">
                <a:latin typeface="Carlito"/>
                <a:cs typeface="Carlito"/>
              </a:rPr>
              <a:t>içinde </a:t>
            </a:r>
            <a:r>
              <a:rPr sz="1200" b="1" dirty="0">
                <a:latin typeface="Carlito"/>
                <a:cs typeface="Carlito"/>
              </a:rPr>
              <a:t>tek </a:t>
            </a:r>
            <a:r>
              <a:rPr sz="1200" b="1" spc="-5" dirty="0">
                <a:latin typeface="Carlito"/>
                <a:cs typeface="Carlito"/>
              </a:rPr>
              <a:t>konutu olanlar, </a:t>
            </a:r>
            <a:r>
              <a:rPr sz="1200" spc="-5" dirty="0">
                <a:latin typeface="Carlito"/>
                <a:cs typeface="Carlito"/>
              </a:rPr>
              <a:t>bu konutun değeri ne olursa olsun </a:t>
            </a:r>
            <a:r>
              <a:rPr sz="1200" b="1" spc="-5" dirty="0">
                <a:latin typeface="Carlito"/>
                <a:cs typeface="Carlito"/>
              </a:rPr>
              <a:t>değerli konut vergisi  ödemeyeceklerdir.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858710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254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Birden fazla meskeni olup bunlardan birisinin vergi değeri itibariyle</a:t>
            </a:r>
            <a:r>
              <a:rPr sz="1200" b="1" spc="55" dirty="0">
                <a:solidFill>
                  <a:srgbClr val="2C2C2C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verginin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konusuna girmesi</a:t>
            </a:r>
            <a:r>
              <a:rPr sz="1200" b="1" spc="-10" dirty="0">
                <a:solidFill>
                  <a:srgbClr val="2C2C2C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halinde;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000"/>
              </a:lnSpc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Türkiye sınırları içinde değerli konut vergisi konusuna giren mesken nitelikli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tek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taşınmazı  olanların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bu taşınmazı ile bu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verginin konusuna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giren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birden fazla mesken nitelikli  taşınmazı bulunanların bunlardan en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düşük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değerli mesken nitelikli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tek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taşınmazı </a:t>
            </a:r>
            <a:r>
              <a:rPr sz="1200" b="1" spc="10" dirty="0">
                <a:solidFill>
                  <a:srgbClr val="2C2C2C"/>
                </a:solidFill>
                <a:latin typeface="Carlito"/>
                <a:cs typeface="Carlito"/>
              </a:rPr>
              <a:t>için 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değerli konut vergisi muafiyeti uygulanacak olup muafiyet,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bu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kişilerin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tek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meskene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hisse  ile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sahip olmaları halinde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hisselerine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ait kısım </a:t>
            </a:r>
            <a:r>
              <a:rPr sz="1200" b="1" spc="-10" dirty="0">
                <a:solidFill>
                  <a:srgbClr val="2C2C2C"/>
                </a:solidFill>
                <a:latin typeface="Carlito"/>
                <a:cs typeface="Carlito"/>
              </a:rPr>
              <a:t>için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de</a:t>
            </a:r>
            <a:r>
              <a:rPr sz="1200" b="1" spc="10" dirty="0">
                <a:solidFill>
                  <a:srgbClr val="2C2C2C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uygulanacaktır.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0900"/>
              </a:lnSpc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Örneğin; Kişinin üzerine kayıtlı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3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mesken bulunduğu,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bu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meskenlerden bir tanesinin </a:t>
            </a:r>
            <a:r>
              <a:rPr sz="1200" b="1" spc="5" dirty="0">
                <a:solidFill>
                  <a:srgbClr val="2C2C2C"/>
                </a:solidFill>
                <a:latin typeface="Carlito"/>
                <a:cs typeface="Carlito"/>
              </a:rPr>
              <a:t>değerli 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konut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vergisinin konusuna girmesi halinde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söz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konusu meskenin değerli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konut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vergisinden  muaf tutulması</a:t>
            </a:r>
            <a:r>
              <a:rPr sz="1200" b="1" spc="10" dirty="0">
                <a:solidFill>
                  <a:srgbClr val="2C2C2C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469265" marR="11430" indent="-228600">
              <a:lnSpc>
                <a:spcPct val="1108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Tapu kayıtlarında mesken olarak gözüken taşınmaz fiilen işyeri olarak kullanılıyorsa  değerli konut vergisi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uygulaması;</a:t>
            </a:r>
            <a:endParaRPr sz="1200">
              <a:latin typeface="Carlito"/>
              <a:cs typeface="Carlito"/>
            </a:endParaRPr>
          </a:p>
          <a:p>
            <a:pPr marL="12700" marR="6350">
              <a:lnSpc>
                <a:spcPct val="110800"/>
              </a:lnSpc>
              <a:spcBef>
                <a:spcPts val="15"/>
              </a:spcBef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Değerli konut vergisi uygulamasında binaların mesken niteliğini haiz olup olmadığı  hususunun değerlendirilmesinde,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taşınmazın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kayıtlardaki niteliğinin yanında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 fiilen</a:t>
            </a:r>
            <a:r>
              <a:rPr sz="1200" b="1" u="sng" spc="110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kullanım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u="sng" spc="-300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durumuna </a:t>
            </a:r>
            <a:r>
              <a:rPr sz="1200" b="1" u="sng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da</a:t>
            </a:r>
            <a:r>
              <a:rPr sz="1200" b="1" u="sng" spc="-10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bakılmaktadır. 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Tapu kayıtlarında mesken niteliğini haiz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binaların</a:t>
            </a:r>
            <a:r>
              <a:rPr sz="1200" b="1" u="sng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 , 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fiilen işyeri şeklinde kullanılması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 ve 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buna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ilişkin olarak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da ilgili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idareden işyeri açma ve çalışma ruhsatı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alınarak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faaliyette  bulunulması, söz konusu binalara ilişkin emlak vergisi ve çevre temizlik vergisi </a:t>
            </a:r>
            <a:r>
              <a:rPr sz="1200" b="1" spc="-10" dirty="0">
                <a:solidFill>
                  <a:srgbClr val="2C2C2C"/>
                </a:solidFill>
                <a:latin typeface="Carlito"/>
                <a:cs typeface="Carlito"/>
              </a:rPr>
              <a:t>gibi 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bildirimlerin işyeri olarak verilmiş olması durumunda, </a:t>
            </a:r>
            <a:r>
              <a:rPr sz="1200" b="1" dirty="0">
                <a:solidFill>
                  <a:srgbClr val="2C2C2C"/>
                </a:solidFill>
                <a:latin typeface="Carlito"/>
                <a:cs typeface="Carlito"/>
              </a:rPr>
              <a:t>bu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binalar değerli konut vergisi  uygulaması bakımından işyeri olarak değerlendirilecek olup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 değerli </a:t>
            </a:r>
            <a:r>
              <a:rPr sz="1200" b="1" u="sng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konut 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vergisinin </a:t>
            </a:r>
            <a:r>
              <a:rPr sz="1200" b="1" spc="-5" dirty="0">
                <a:solidFill>
                  <a:srgbClr val="2C2C2C"/>
                </a:solidFill>
                <a:latin typeface="Carlito"/>
                <a:cs typeface="Carlito"/>
              </a:rPr>
              <a:t> 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konusuna</a:t>
            </a:r>
            <a:r>
              <a:rPr sz="1200" b="1" u="sng" spc="-10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solidFill>
                  <a:srgbClr val="2C2C2C"/>
                </a:solidFill>
                <a:uFill>
                  <a:solidFill>
                    <a:srgbClr val="2C2C2C"/>
                  </a:solidFill>
                </a:uFill>
                <a:latin typeface="Carlito"/>
                <a:cs typeface="Carlito"/>
              </a:rPr>
              <a:t>girmeyecektir.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DEMİRBAŞLARDA GİDER YAZMA SINIRI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7620">
              <a:lnSpc>
                <a:spcPct val="111900"/>
              </a:lnSpc>
              <a:spcBef>
                <a:spcPts val="5"/>
              </a:spcBef>
            </a:pP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5" dirty="0">
                <a:latin typeface="Carlito"/>
                <a:cs typeface="Carlito"/>
              </a:rPr>
              <a:t>Yılı </a:t>
            </a:r>
            <a:r>
              <a:rPr sz="1200" spc="-5" dirty="0">
                <a:latin typeface="Carlito"/>
                <a:cs typeface="Carlito"/>
              </a:rPr>
              <a:t>için </a:t>
            </a:r>
            <a:r>
              <a:rPr sz="1200" dirty="0">
                <a:latin typeface="Carlito"/>
                <a:cs typeface="Carlito"/>
              </a:rPr>
              <a:t>KDV </a:t>
            </a:r>
            <a:r>
              <a:rPr sz="1200" spc="-10" dirty="0">
                <a:latin typeface="Carlito"/>
                <a:cs typeface="Carlito"/>
              </a:rPr>
              <a:t>hariç </a:t>
            </a:r>
            <a:r>
              <a:rPr sz="1200" b="1" spc="-5" dirty="0">
                <a:latin typeface="Carlito"/>
                <a:cs typeface="Carlito"/>
              </a:rPr>
              <a:t>Tutarı 2.000 TL'n</a:t>
            </a:r>
            <a:r>
              <a:rPr sz="1200" spc="-5" dirty="0">
                <a:latin typeface="Carlito"/>
                <a:cs typeface="Carlito"/>
              </a:rPr>
              <a:t>in altında kalan demirbaşların </a:t>
            </a:r>
            <a:r>
              <a:rPr sz="1200" dirty="0">
                <a:latin typeface="Carlito"/>
                <a:cs typeface="Carlito"/>
              </a:rPr>
              <a:t>tamamı </a:t>
            </a:r>
            <a:r>
              <a:rPr sz="1200" spc="-5" dirty="0">
                <a:latin typeface="Carlito"/>
                <a:cs typeface="Carlito"/>
              </a:rPr>
              <a:t>gider  </a:t>
            </a:r>
            <a:r>
              <a:rPr sz="1200" dirty="0">
                <a:latin typeface="Carlito"/>
                <a:cs typeface="Carlito"/>
              </a:rPr>
              <a:t>yazılabilecektir.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rlito"/>
                <a:cs typeface="Carlito"/>
              </a:rPr>
              <a:t>Demirbaş hangi ayda alınırsa alınsın amortisman ayrılabilir. Geçici Vergi Dönemlerinde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üç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spc="-5" dirty="0">
                <a:latin typeface="Carlito"/>
                <a:cs typeface="Carlito"/>
              </a:rPr>
              <a:t>aylık Amortisman gideri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hesaplanır.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e-ARŞİV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FATURA KESME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SINIRI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(5.000/30.000</a:t>
            </a:r>
            <a:r>
              <a:rPr sz="1400" b="1" spc="-4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TL)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5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e-Arşiv  </a:t>
            </a:r>
            <a:r>
              <a:rPr sz="1200" spc="-5" dirty="0">
                <a:latin typeface="Carlito"/>
                <a:cs typeface="Carlito"/>
              </a:rPr>
              <a:t>Fatura  uygulamasına   dahil   olmayan   mükelleflerce,  1/1/2020  tarihinden </a:t>
            </a:r>
            <a:r>
              <a:rPr sz="1200" spc="1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itibaren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düzenlenecek</a:t>
            </a:r>
            <a:r>
              <a:rPr sz="1200" spc="1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faturaların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vergiler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dâhil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toplam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tutarı</a:t>
            </a:r>
            <a:r>
              <a:rPr sz="1200" spc="1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mükelleflerine</a:t>
            </a:r>
            <a:r>
              <a:rPr sz="1200" spc="1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yapılan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satışlarda</a:t>
            </a:r>
            <a:endParaRPr sz="1200">
              <a:latin typeface="Carlito"/>
              <a:cs typeface="Carlito"/>
            </a:endParaRPr>
          </a:p>
          <a:p>
            <a:pPr marL="12700" marR="6350" algn="just">
              <a:lnSpc>
                <a:spcPct val="110900"/>
              </a:lnSpc>
              <a:spcBef>
                <a:spcPts val="15"/>
              </a:spcBef>
            </a:pPr>
            <a:r>
              <a:rPr sz="1200" dirty="0">
                <a:latin typeface="Carlito"/>
                <a:cs typeface="Carlito"/>
              </a:rPr>
              <a:t>5.000 </a:t>
            </a:r>
            <a:r>
              <a:rPr sz="1200" spc="-5" dirty="0">
                <a:latin typeface="Carlito"/>
                <a:cs typeface="Carlito"/>
              </a:rPr>
              <a:t>TL’yi,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mükellefi olmayanlara yapılan satışlarda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30.000 </a:t>
            </a:r>
            <a:r>
              <a:rPr sz="1200" dirty="0">
                <a:latin typeface="Carlito"/>
                <a:cs typeface="Carlito"/>
              </a:rPr>
              <a:t>TL’yi aşması </a:t>
            </a:r>
            <a:r>
              <a:rPr sz="1200" spc="-5" dirty="0">
                <a:latin typeface="Carlito"/>
                <a:cs typeface="Carlito"/>
              </a:rPr>
              <a:t>halinde 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İdaresi Başkanlığının ücretsiz olarak mükelleflere </a:t>
            </a:r>
            <a:r>
              <a:rPr sz="1200" dirty="0">
                <a:latin typeface="Carlito"/>
                <a:cs typeface="Carlito"/>
              </a:rPr>
              <a:t>açtığı </a:t>
            </a:r>
            <a:r>
              <a:rPr sz="1200" spc="-5" dirty="0">
                <a:latin typeface="Carlito"/>
                <a:cs typeface="Carlito"/>
              </a:rPr>
              <a:t>fatura düzenleme portali  </a:t>
            </a:r>
            <a:r>
              <a:rPr sz="1200" dirty="0">
                <a:latin typeface="Carlito"/>
                <a:cs typeface="Carlito"/>
              </a:rPr>
              <a:t>aracılığı </a:t>
            </a:r>
            <a:r>
              <a:rPr sz="1200" spc="-5" dirty="0">
                <a:latin typeface="Carlito"/>
                <a:cs typeface="Carlito"/>
              </a:rPr>
              <a:t>ile düzenlenmesi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zorunludur.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660" cy="842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10800"/>
              </a:lnSpc>
              <a:spcBef>
                <a:spcPts val="100"/>
              </a:spcBef>
            </a:pPr>
            <a:r>
              <a:rPr sz="1200" spc="-5" dirty="0">
                <a:latin typeface="Carlito"/>
                <a:cs typeface="Carlito"/>
              </a:rPr>
              <a:t>e-Belge düzenleme portalı için </a:t>
            </a:r>
            <a:r>
              <a:rPr sz="1200" dirty="0">
                <a:latin typeface="Carlito"/>
                <a:cs typeface="Carlito"/>
              </a:rPr>
              <a:t>mali </a:t>
            </a:r>
            <a:r>
              <a:rPr sz="1200" spc="-5" dirty="0">
                <a:latin typeface="Carlito"/>
                <a:cs typeface="Carlito"/>
              </a:rPr>
              <a:t>mühür veya elektronik </a:t>
            </a:r>
            <a:r>
              <a:rPr sz="1200" dirty="0">
                <a:latin typeface="Carlito"/>
                <a:cs typeface="Carlito"/>
              </a:rPr>
              <a:t>imza </a:t>
            </a:r>
            <a:r>
              <a:rPr sz="1200" spc="-5" dirty="0">
                <a:latin typeface="Carlito"/>
                <a:cs typeface="Carlito"/>
              </a:rPr>
              <a:t>kullanım zorunluluğu  olmadan, İnteraktif Vergi Dairesi (ivd.gib.gov.tr) kullanıcı kodu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şifresi kullanılarak  </a:t>
            </a:r>
            <a:r>
              <a:rPr sz="1200" dirty="0">
                <a:latin typeface="Carlito"/>
                <a:cs typeface="Carlito"/>
              </a:rPr>
              <a:t>girilebilecektir.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  <a:spcBef>
                <a:spcPts val="5"/>
              </a:spcBef>
            </a:pPr>
            <a:r>
              <a:rPr sz="1200" spc="-5" dirty="0">
                <a:solidFill>
                  <a:srgbClr val="1D2029"/>
                </a:solidFill>
                <a:latin typeface="Carlito"/>
                <a:cs typeface="Carlito"/>
              </a:rPr>
              <a:t>İnteraktif </a:t>
            </a:r>
            <a:r>
              <a:rPr sz="1200" dirty="0">
                <a:solidFill>
                  <a:srgbClr val="1D2029"/>
                </a:solidFill>
                <a:latin typeface="Carlito"/>
                <a:cs typeface="Carlito"/>
              </a:rPr>
              <a:t>vergi </a:t>
            </a:r>
            <a:r>
              <a:rPr sz="1200" spc="-5" dirty="0">
                <a:solidFill>
                  <a:srgbClr val="1D2029"/>
                </a:solidFill>
                <a:latin typeface="Carlito"/>
                <a:cs typeface="Carlito"/>
              </a:rPr>
              <a:t>dairesi şifresi </a:t>
            </a:r>
            <a:r>
              <a:rPr sz="1200" dirty="0">
                <a:solidFill>
                  <a:srgbClr val="1D2029"/>
                </a:solidFill>
                <a:latin typeface="Carlito"/>
                <a:cs typeface="Carlito"/>
              </a:rPr>
              <a:t>ile </a:t>
            </a:r>
            <a:r>
              <a:rPr sz="1200" spc="-5" dirty="0">
                <a:solidFill>
                  <a:srgbClr val="1D2029"/>
                </a:solidFill>
                <a:latin typeface="Carlito"/>
                <a:cs typeface="Carlito"/>
              </a:rPr>
              <a:t>girilen GİB portalından fatura kesilmektedir. İnteraktif vergi  dairesindeki bilgileri güncel olmalı </a:t>
            </a:r>
            <a:r>
              <a:rPr sz="1200" dirty="0">
                <a:solidFill>
                  <a:srgbClr val="1D2029"/>
                </a:solidFill>
                <a:latin typeface="Carlito"/>
                <a:cs typeface="Carlito"/>
              </a:rPr>
              <a:t>Fatura </a:t>
            </a:r>
            <a:r>
              <a:rPr sz="1200" spc="-5" dirty="0">
                <a:solidFill>
                  <a:srgbClr val="1D2029"/>
                </a:solidFill>
                <a:latin typeface="Carlito"/>
                <a:cs typeface="Carlito"/>
              </a:rPr>
              <a:t>kesilmesi esnasında İnteraktif </a:t>
            </a:r>
            <a:r>
              <a:rPr sz="1200" dirty="0">
                <a:solidFill>
                  <a:srgbClr val="1D2029"/>
                </a:solidFill>
                <a:latin typeface="Carlito"/>
                <a:cs typeface="Carlito"/>
              </a:rPr>
              <a:t>Vergi </a:t>
            </a:r>
            <a:r>
              <a:rPr sz="1200" spc="-5" dirty="0">
                <a:solidFill>
                  <a:srgbClr val="1D2029"/>
                </a:solidFill>
                <a:latin typeface="Carlito"/>
                <a:cs typeface="Carlito"/>
              </a:rPr>
              <a:t>dairesi  sisteminde </a:t>
            </a:r>
            <a:r>
              <a:rPr sz="1200" dirty="0">
                <a:solidFill>
                  <a:srgbClr val="1D2029"/>
                </a:solidFill>
                <a:latin typeface="Carlito"/>
                <a:cs typeface="Carlito"/>
              </a:rPr>
              <a:t>yer alan </a:t>
            </a:r>
            <a:r>
              <a:rPr sz="1200" spc="-5" dirty="0">
                <a:solidFill>
                  <a:srgbClr val="1D2029"/>
                </a:solidFill>
                <a:latin typeface="Carlito"/>
                <a:cs typeface="Carlito"/>
              </a:rPr>
              <a:t>cep numarasına onay kodu</a:t>
            </a:r>
            <a:r>
              <a:rPr sz="1200" spc="15" dirty="0">
                <a:solidFill>
                  <a:srgbClr val="1D2029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1D2029"/>
                </a:solidFill>
                <a:latin typeface="Carlito"/>
                <a:cs typeface="Carlito"/>
              </a:rPr>
              <a:t>gelmektedir.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57480" indent="-145415" algn="just">
              <a:lnSpc>
                <a:spcPct val="100000"/>
              </a:lnSpc>
              <a:spcBef>
                <a:spcPts val="5"/>
              </a:spcBef>
              <a:buClr>
                <a:srgbClr val="2E5395"/>
              </a:buClr>
              <a:buSzPct val="92857"/>
              <a:buFont typeface="Carlito"/>
              <a:buAutoNum type="alphaLcPeriod" startAt="5"/>
              <a:tabLst>
                <a:tab pos="158115" algn="l"/>
              </a:tabLst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BEYANNAME VERİLMEMESİ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HALİNDE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UYGULANACAK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CEZALAR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2E5395"/>
              </a:buClr>
              <a:buFont typeface="Carlito"/>
              <a:buAutoNum type="alphaLcPeriod" startAt="5"/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Mükelleflerin, kanuni süresinden sonra </a:t>
            </a:r>
            <a:r>
              <a:rPr sz="1200" dirty="0">
                <a:latin typeface="Carlito"/>
                <a:cs typeface="Carlito"/>
              </a:rPr>
              <a:t>ancak vergi </a:t>
            </a:r>
            <a:r>
              <a:rPr sz="1200" spc="-5" dirty="0">
                <a:latin typeface="Carlito"/>
                <a:cs typeface="Carlito"/>
              </a:rPr>
              <a:t>incelemesine başlanılmasından </a:t>
            </a:r>
            <a:r>
              <a:rPr sz="1200" dirty="0">
                <a:latin typeface="Carlito"/>
                <a:cs typeface="Carlito"/>
              </a:rPr>
              <a:t>veya  </a:t>
            </a:r>
            <a:r>
              <a:rPr sz="1200" spc="-5" dirty="0">
                <a:latin typeface="Carlito"/>
                <a:cs typeface="Carlito"/>
              </a:rPr>
              <a:t>takdir komisyonuna </a:t>
            </a:r>
            <a:r>
              <a:rPr sz="1200" spc="-10" dirty="0">
                <a:latin typeface="Carlito"/>
                <a:cs typeface="Carlito"/>
              </a:rPr>
              <a:t>sevk </a:t>
            </a:r>
            <a:r>
              <a:rPr sz="1200" spc="-5" dirty="0">
                <a:latin typeface="Carlito"/>
                <a:cs typeface="Carlito"/>
              </a:rPr>
              <a:t>edilmesinden önce beyannamelerini vermeleri halinde adlarına  </a:t>
            </a:r>
            <a:r>
              <a:rPr sz="1200" b="1" spc="-5" dirty="0">
                <a:latin typeface="Carlito"/>
                <a:cs typeface="Carlito"/>
              </a:rPr>
              <a:t>birinci derece iki kat usulsüzlük cezası </a:t>
            </a:r>
            <a:r>
              <a:rPr sz="1200" spc="-5" dirty="0">
                <a:latin typeface="Carlito"/>
                <a:cs typeface="Carlito"/>
              </a:rPr>
              <a:t>ile zamanında tahakkuk etmeyen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için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ziyaı  </a:t>
            </a:r>
            <a:r>
              <a:rPr sz="1200" dirty="0">
                <a:latin typeface="Carlito"/>
                <a:cs typeface="Carlito"/>
              </a:rPr>
              <a:t>cezasının </a:t>
            </a:r>
            <a:r>
              <a:rPr sz="1200" spc="-5" dirty="0">
                <a:latin typeface="Carlito"/>
                <a:cs typeface="Carlito"/>
              </a:rPr>
              <a:t>yüzde ellisi kıyaslanarak miktar itibariyle fazla olanı kesilecek; beyannamelerin  </a:t>
            </a:r>
            <a:r>
              <a:rPr sz="1200" dirty="0">
                <a:latin typeface="Carlito"/>
                <a:cs typeface="Carlito"/>
              </a:rPr>
              <a:t>pişmanlık </a:t>
            </a:r>
            <a:r>
              <a:rPr sz="1200" spc="-5" dirty="0">
                <a:latin typeface="Carlito"/>
                <a:cs typeface="Carlito"/>
              </a:rPr>
              <a:t>talebiyle verilmesi durumunda ise </a:t>
            </a:r>
            <a:r>
              <a:rPr sz="1200" b="1" spc="-5" dirty="0">
                <a:latin typeface="Carlito"/>
                <a:cs typeface="Carlito"/>
              </a:rPr>
              <a:t>birinci derece bir kat </a:t>
            </a:r>
            <a:r>
              <a:rPr sz="1200" b="1" dirty="0">
                <a:latin typeface="Carlito"/>
                <a:cs typeface="Carlito"/>
              </a:rPr>
              <a:t>usulsüzlük </a:t>
            </a:r>
            <a:r>
              <a:rPr sz="1200" b="1" spc="-10" dirty="0">
                <a:latin typeface="Carlito"/>
                <a:cs typeface="Carlito"/>
              </a:rPr>
              <a:t>cezası  </a:t>
            </a:r>
            <a:r>
              <a:rPr sz="1200" spc="-5" dirty="0">
                <a:latin typeface="Carlito"/>
                <a:cs typeface="Carlito"/>
              </a:rPr>
              <a:t>kesilecektir.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Ayrıca mükelleflerin elektronik ortamda göndermek zorunda oldukları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beyannamelerini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65"/>
              </a:spcBef>
            </a:pPr>
            <a:r>
              <a:rPr sz="1200" spc="-5" dirty="0">
                <a:latin typeface="Carlito"/>
                <a:cs typeface="Carlito"/>
              </a:rPr>
              <a:t>kanuni süreler içerisinde göndermemeleri halinde </a:t>
            </a:r>
            <a:r>
              <a:rPr sz="1200" b="1" dirty="0">
                <a:latin typeface="Carlito"/>
                <a:cs typeface="Carlito"/>
              </a:rPr>
              <a:t>özel </a:t>
            </a:r>
            <a:r>
              <a:rPr sz="1200" b="1" spc="-5" dirty="0">
                <a:latin typeface="Carlito"/>
                <a:cs typeface="Carlito"/>
              </a:rPr>
              <a:t>usulsüzlük cezası </a:t>
            </a:r>
            <a:r>
              <a:rPr sz="1200" spc="-5" dirty="0">
                <a:latin typeface="Carlito"/>
                <a:cs typeface="Carlito"/>
              </a:rPr>
              <a:t>kesilir. Buna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göre;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469265" marR="6350" lvl="1" indent="-228600" algn="just">
              <a:lnSpc>
                <a:spcPct val="1117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Kesilmesi gereken özel usulsüzlük cezası, beyannamenin kanuni süresinin sonundan  </a:t>
            </a:r>
            <a:r>
              <a:rPr sz="1200" dirty="0">
                <a:latin typeface="Carlito"/>
                <a:cs typeface="Carlito"/>
              </a:rPr>
              <a:t>başlayarak </a:t>
            </a:r>
            <a:r>
              <a:rPr sz="1200" spc="-5" dirty="0">
                <a:latin typeface="Carlito"/>
                <a:cs typeface="Carlito"/>
              </a:rPr>
              <a:t>elektronik ortamda </a:t>
            </a:r>
            <a:r>
              <a:rPr sz="1200" b="1" spc="-5" dirty="0">
                <a:latin typeface="Carlito"/>
                <a:cs typeface="Carlito"/>
              </a:rPr>
              <a:t>30 gün </a:t>
            </a:r>
            <a:r>
              <a:rPr sz="1200" spc="-5" dirty="0">
                <a:latin typeface="Carlito"/>
                <a:cs typeface="Carlito"/>
              </a:rPr>
              <a:t>içinde verilmesi halinde </a:t>
            </a:r>
            <a:r>
              <a:rPr sz="1200" b="1" spc="-5" dirty="0">
                <a:latin typeface="Carlito"/>
                <a:cs typeface="Carlito"/>
              </a:rPr>
              <a:t>1/10</a:t>
            </a:r>
            <a:r>
              <a:rPr sz="1200" b="1" spc="6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oranında,</a:t>
            </a:r>
            <a:endParaRPr sz="1200">
              <a:latin typeface="Carlito"/>
              <a:cs typeface="Carlito"/>
            </a:endParaRPr>
          </a:p>
          <a:p>
            <a:pPr marL="469265" marR="5080" lvl="1" indent="-228600" algn="just">
              <a:lnSpc>
                <a:spcPct val="1108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Bu sürenin dolmasını takip eden </a:t>
            </a:r>
            <a:r>
              <a:rPr sz="1200" b="1" dirty="0">
                <a:latin typeface="Carlito"/>
                <a:cs typeface="Carlito"/>
              </a:rPr>
              <a:t>30 </a:t>
            </a:r>
            <a:r>
              <a:rPr sz="1200" b="1" spc="-5" dirty="0">
                <a:latin typeface="Carlito"/>
                <a:cs typeface="Carlito"/>
              </a:rPr>
              <a:t>gün </a:t>
            </a:r>
            <a:r>
              <a:rPr sz="1200" spc="-5" dirty="0">
                <a:latin typeface="Carlito"/>
                <a:cs typeface="Carlito"/>
              </a:rPr>
              <a:t>içinde verilmesi halinde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b="1" spc="-5" dirty="0">
                <a:latin typeface="Carlito"/>
                <a:cs typeface="Carlito"/>
              </a:rPr>
              <a:t>1/5 oranında  uygulanır.</a:t>
            </a:r>
            <a:endParaRPr sz="1200">
              <a:latin typeface="Carlito"/>
              <a:cs typeface="Carlito"/>
            </a:endParaRPr>
          </a:p>
          <a:p>
            <a:pPr marL="469265" marR="5715" lvl="1" indent="-228600" algn="just">
              <a:lnSpc>
                <a:spcPct val="111000"/>
              </a:lnSpc>
              <a:spcBef>
                <a:spcPts val="10"/>
              </a:spcBef>
              <a:buFont typeface="Symbol"/>
              <a:buChar char="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VUK 376 </a:t>
            </a:r>
            <a:r>
              <a:rPr sz="1200" spc="-5" dirty="0">
                <a:latin typeface="Carlito"/>
                <a:cs typeface="Carlito"/>
              </a:rPr>
              <a:t>maddesi gereğince kesilen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cezalar talep </a:t>
            </a:r>
            <a:r>
              <a:rPr sz="1200" dirty="0">
                <a:latin typeface="Carlito"/>
                <a:cs typeface="Carlito"/>
              </a:rPr>
              <a:t>edilmesi </a:t>
            </a:r>
            <a:r>
              <a:rPr sz="1200" spc="-5" dirty="0">
                <a:latin typeface="Carlito"/>
                <a:cs typeface="Carlito"/>
              </a:rPr>
              <a:t>halinde yarısını  ihbarnamelerin tebliğ tarihinden itibaren </a:t>
            </a:r>
            <a:r>
              <a:rPr sz="1200" dirty="0">
                <a:latin typeface="Carlito"/>
                <a:cs typeface="Carlito"/>
              </a:rPr>
              <a:t>otuz gün </a:t>
            </a:r>
            <a:r>
              <a:rPr sz="1200" spc="-5" dirty="0">
                <a:latin typeface="Carlito"/>
                <a:cs typeface="Carlito"/>
              </a:rPr>
              <a:t>içinde </a:t>
            </a:r>
            <a:r>
              <a:rPr sz="1200" dirty="0">
                <a:latin typeface="Carlito"/>
                <a:cs typeface="Carlito"/>
              </a:rPr>
              <a:t>ilgili vergi </a:t>
            </a:r>
            <a:r>
              <a:rPr sz="1200" spc="-5" dirty="0">
                <a:latin typeface="Carlito"/>
                <a:cs typeface="Carlito"/>
              </a:rPr>
              <a:t>dairesine  </a:t>
            </a:r>
            <a:r>
              <a:rPr sz="1200" dirty="0">
                <a:latin typeface="Carlito"/>
                <a:cs typeface="Carlito"/>
              </a:rPr>
              <a:t>başvurarak </a:t>
            </a:r>
            <a:r>
              <a:rPr sz="1200" spc="-5" dirty="0">
                <a:latin typeface="Carlito"/>
                <a:cs typeface="Carlito"/>
              </a:rPr>
              <a:t>vadesinde veya 6183 sayılı Kanunda belirtilen türden teminat göstererek  vadenin bitmesinden itibaren </a:t>
            </a:r>
            <a:r>
              <a:rPr sz="1200" dirty="0">
                <a:latin typeface="Carlito"/>
                <a:cs typeface="Carlito"/>
              </a:rPr>
              <a:t>üç ay içinde </a:t>
            </a:r>
            <a:r>
              <a:rPr sz="1200" spc="-5" dirty="0">
                <a:latin typeface="Carlito"/>
                <a:cs typeface="Carlito"/>
              </a:rPr>
              <a:t>ödeyeceğini bildirirse kesilen cezanın </a:t>
            </a:r>
            <a:r>
              <a:rPr sz="1200" dirty="0">
                <a:latin typeface="Carlito"/>
                <a:cs typeface="Carlito"/>
              </a:rPr>
              <a:t>½  </a:t>
            </a:r>
            <a:r>
              <a:rPr sz="1200" spc="-5" dirty="0">
                <a:latin typeface="Carlito"/>
                <a:cs typeface="Carlito"/>
              </a:rPr>
              <a:t>oranında indirim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EK MALİ TABLOLARI DÜZENLEME ZORUNLULUĞU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100"/>
              </a:lnSpc>
            </a:pPr>
            <a:r>
              <a:rPr sz="1200" spc="-5" dirty="0">
                <a:latin typeface="Carlito"/>
                <a:cs typeface="Carlito"/>
              </a:rPr>
              <a:t>28/04/1998 </a:t>
            </a:r>
            <a:r>
              <a:rPr sz="1200" dirty="0">
                <a:latin typeface="Carlito"/>
                <a:cs typeface="Carlito"/>
              </a:rPr>
              <a:t>tarihli ve </a:t>
            </a:r>
            <a:r>
              <a:rPr sz="1200" spc="-5" dirty="0">
                <a:latin typeface="Carlito"/>
                <a:cs typeface="Carlito"/>
              </a:rPr>
              <a:t>23326 </a:t>
            </a:r>
            <a:r>
              <a:rPr sz="1200" dirty="0">
                <a:latin typeface="Carlito"/>
                <a:cs typeface="Carlito"/>
              </a:rPr>
              <a:t>sayılı Resmi </a:t>
            </a:r>
            <a:r>
              <a:rPr sz="1200" spc="-5" dirty="0">
                <a:latin typeface="Carlito"/>
                <a:cs typeface="Carlito"/>
              </a:rPr>
              <a:t>Gazetede yayımlanan </a:t>
            </a:r>
            <a:r>
              <a:rPr sz="1200" dirty="0">
                <a:latin typeface="Carlito"/>
                <a:cs typeface="Carlito"/>
              </a:rPr>
              <a:t>8 </a:t>
            </a:r>
            <a:r>
              <a:rPr sz="1200" spc="-5" dirty="0">
                <a:latin typeface="Carlito"/>
                <a:cs typeface="Carlito"/>
              </a:rPr>
              <a:t>Sıra MSUGT’de, </a:t>
            </a:r>
            <a:r>
              <a:rPr sz="1200" dirty="0">
                <a:latin typeface="Carlito"/>
                <a:cs typeface="Carlito"/>
              </a:rPr>
              <a:t>ek mali  </a:t>
            </a:r>
            <a:r>
              <a:rPr sz="1200" spc="-5" dirty="0">
                <a:latin typeface="Carlito"/>
                <a:cs typeface="Carlito"/>
              </a:rPr>
              <a:t>tabloları düzenlemek zorunda olan </a:t>
            </a:r>
            <a:r>
              <a:rPr sz="1200" b="1" spc="-5" dirty="0">
                <a:latin typeface="Carlito"/>
                <a:cs typeface="Carlito"/>
              </a:rPr>
              <a:t>mükelleflerin 1998 yılından itibaren verecekleri Yıllık  Gelir veya Kurumlar vergisi beyannamelerine ek mali tablolardan sadece “Kâr Dağıtım  Tablosu”nu eklemelerinin yeterli bulunduğu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belirtilmiştir.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8000"/>
              </a:lnSpc>
              <a:spcBef>
                <a:spcPts val="5"/>
              </a:spcBef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spc="-5" dirty="0">
                <a:latin typeface="Carlito"/>
                <a:cs typeface="Carlito"/>
              </a:rPr>
              <a:t>Yılında Aktif toplamı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Net Satışlar toplamı aşağıdaki tutarları aşan mükellefler 2022  </a:t>
            </a:r>
            <a:r>
              <a:rPr sz="1200" dirty="0">
                <a:latin typeface="Carlito"/>
                <a:cs typeface="Carlito"/>
              </a:rPr>
              <a:t>yılında </a:t>
            </a:r>
            <a:r>
              <a:rPr sz="1200" spc="-5" dirty="0">
                <a:latin typeface="Carlito"/>
                <a:cs typeface="Carlito"/>
              </a:rPr>
              <a:t>verecekleri yıllık </a:t>
            </a:r>
            <a:r>
              <a:rPr sz="1200" dirty="0">
                <a:latin typeface="Carlito"/>
                <a:cs typeface="Carlito"/>
              </a:rPr>
              <a:t>gelir veya </a:t>
            </a:r>
            <a:r>
              <a:rPr sz="1200" spc="-5" dirty="0">
                <a:latin typeface="Carlito"/>
                <a:cs typeface="Carlito"/>
              </a:rPr>
              <a:t>kurumlar vergisi beyannamelerine temel </a:t>
            </a:r>
            <a:r>
              <a:rPr sz="1200" dirty="0">
                <a:latin typeface="Carlito"/>
                <a:cs typeface="Carlito"/>
              </a:rPr>
              <a:t>mali </a:t>
            </a:r>
            <a:r>
              <a:rPr sz="1200" spc="-5" dirty="0">
                <a:latin typeface="Carlito"/>
                <a:cs typeface="Carlito"/>
              </a:rPr>
              <a:t>tabloların  </a:t>
            </a:r>
            <a:r>
              <a:rPr sz="1200" dirty="0">
                <a:latin typeface="Carlito"/>
                <a:cs typeface="Carlito"/>
              </a:rPr>
              <a:t>yanı </a:t>
            </a:r>
            <a:r>
              <a:rPr sz="1200" spc="-5" dirty="0">
                <a:latin typeface="Carlito"/>
                <a:cs typeface="Carlito"/>
              </a:rPr>
              <a:t>sıra </a:t>
            </a:r>
            <a:r>
              <a:rPr sz="1200" dirty="0">
                <a:latin typeface="Carlito"/>
                <a:cs typeface="Carlito"/>
              </a:rPr>
              <a:t>ek mali </a:t>
            </a:r>
            <a:r>
              <a:rPr sz="1200" spc="-5" dirty="0">
                <a:latin typeface="Carlito"/>
                <a:cs typeface="Carlito"/>
              </a:rPr>
              <a:t>tabloları </a:t>
            </a:r>
            <a:r>
              <a:rPr sz="1200" dirty="0">
                <a:latin typeface="Carlito"/>
                <a:cs typeface="Carlito"/>
              </a:rPr>
              <a:t>da eklemeleri gerekmektedir. </a:t>
            </a:r>
            <a:r>
              <a:rPr sz="1200" b="1" spc="-5" dirty="0">
                <a:latin typeface="Carlito"/>
                <a:cs typeface="Carlito"/>
              </a:rPr>
              <a:t>(Sadece Kar Dağıtım</a:t>
            </a:r>
            <a:r>
              <a:rPr sz="1200" b="1" spc="-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Tablosu</a:t>
            </a:r>
            <a:r>
              <a:rPr sz="1200" spc="-5" dirty="0">
                <a:latin typeface="Carlito"/>
                <a:cs typeface="Carlito"/>
              </a:rPr>
              <a:t>)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13180" y="1226311"/>
          <a:ext cx="5734685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6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278"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2021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Yılı Aktif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Toplamı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76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BCD5ED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37.701.000,-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76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BCD5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802"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2021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Yılı Net Satışlar Toplamı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BCD5ED"/>
                    </a:solidFil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83.782.000,-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BCD5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2471673"/>
            <a:ext cx="3575050" cy="186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ENGELLİLERDE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VERGİ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İNDİRİMİ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Çalışma gücünün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asgari;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Yüzde </a:t>
            </a:r>
            <a:r>
              <a:rPr sz="1200" dirty="0">
                <a:latin typeface="Carlito"/>
                <a:cs typeface="Carlito"/>
              </a:rPr>
              <a:t>80'ni </a:t>
            </a:r>
            <a:r>
              <a:rPr sz="1200" spc="-5" dirty="0">
                <a:latin typeface="Carlito"/>
                <a:cs typeface="Carlito"/>
              </a:rPr>
              <a:t>kaybedenler </a:t>
            </a:r>
            <a:r>
              <a:rPr sz="1200" dirty="0">
                <a:latin typeface="Carlito"/>
                <a:cs typeface="Carlito"/>
              </a:rPr>
              <a:t>birinci derece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engelli,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Yüzde </a:t>
            </a:r>
            <a:r>
              <a:rPr sz="1200" dirty="0">
                <a:latin typeface="Carlito"/>
                <a:cs typeface="Carlito"/>
              </a:rPr>
              <a:t>60'nı </a:t>
            </a:r>
            <a:r>
              <a:rPr sz="1200" spc="-5" dirty="0">
                <a:latin typeface="Carlito"/>
                <a:cs typeface="Carlito"/>
              </a:rPr>
              <a:t>kaybedenler ikinci </a:t>
            </a:r>
            <a:r>
              <a:rPr sz="1200" dirty="0">
                <a:latin typeface="Carlito"/>
                <a:cs typeface="Carlito"/>
              </a:rPr>
              <a:t>derece</a:t>
            </a:r>
            <a:r>
              <a:rPr sz="1200" spc="-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engelli</a:t>
            </a:r>
            <a:endParaRPr sz="1200">
              <a:latin typeface="Carlito"/>
              <a:cs typeface="Carlito"/>
            </a:endParaRPr>
          </a:p>
          <a:p>
            <a:pPr marL="461645" marR="5080" indent="-220979">
              <a:lnSpc>
                <a:spcPct val="110800"/>
              </a:lnSpc>
              <a:spcBef>
                <a:spcPts val="10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Yüzde </a:t>
            </a:r>
            <a:r>
              <a:rPr sz="1200" dirty="0">
                <a:latin typeface="Carlito"/>
                <a:cs typeface="Carlito"/>
              </a:rPr>
              <a:t>40'nı </a:t>
            </a:r>
            <a:r>
              <a:rPr sz="1200" spc="-5" dirty="0">
                <a:latin typeface="Carlito"/>
                <a:cs typeface="Carlito"/>
              </a:rPr>
              <a:t>kaybedenler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üçüncü </a:t>
            </a:r>
            <a:r>
              <a:rPr sz="1200" dirty="0">
                <a:latin typeface="Carlito"/>
                <a:cs typeface="Carlito"/>
              </a:rPr>
              <a:t>derece </a:t>
            </a:r>
            <a:r>
              <a:rPr sz="1200" spc="-5" dirty="0">
                <a:latin typeface="Carlito"/>
                <a:cs typeface="Carlito"/>
              </a:rPr>
              <a:t>engelli  olarak tanımlanmaktadır.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5" dirty="0">
                <a:latin typeface="Carlito"/>
                <a:cs typeface="Carlito"/>
              </a:rPr>
              <a:t>yılı için engelli indirimi aylık</a:t>
            </a:r>
            <a:r>
              <a:rPr sz="1200" b="1" spc="2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olarak;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3180" y="4553584"/>
          <a:ext cx="4114165" cy="9603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7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7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801"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1.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Derece engelli</a:t>
                      </a:r>
                      <a:r>
                        <a:rPr sz="12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için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7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6788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2.000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76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294"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2.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Derece engelli</a:t>
                      </a:r>
                      <a:r>
                        <a:rPr sz="12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için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1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6788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1.170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13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278"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3.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Derece engelli</a:t>
                      </a:r>
                      <a:r>
                        <a:rPr sz="12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için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1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500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413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888288" y="5915025"/>
            <a:ext cx="5789295" cy="374777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54"/>
              </a:spcBef>
            </a:pPr>
            <a:r>
              <a:rPr sz="1200" spc="-5" dirty="0">
                <a:latin typeface="Carlito"/>
                <a:cs typeface="Carlito"/>
              </a:rPr>
              <a:t>Ücretlilerin, engellilik derecelerine göre belirlenen tutarları </a:t>
            </a:r>
            <a:r>
              <a:rPr sz="1200" dirty="0">
                <a:latin typeface="Carlito"/>
                <a:cs typeface="Carlito"/>
              </a:rPr>
              <a:t>aylık </a:t>
            </a:r>
            <a:r>
              <a:rPr sz="1200" spc="-5" dirty="0">
                <a:latin typeface="Carlito"/>
                <a:cs typeface="Carlito"/>
              </a:rPr>
              <a:t>olarak Gelir</a:t>
            </a:r>
            <a:r>
              <a:rPr sz="1200" spc="1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Vergisi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matrahından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indireceklerdir.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9525" algn="just">
              <a:lnSpc>
                <a:spcPct val="110800"/>
              </a:lnSpc>
            </a:pPr>
            <a:r>
              <a:rPr sz="1200" dirty="0">
                <a:latin typeface="Carlito"/>
                <a:cs typeface="Carlito"/>
              </a:rPr>
              <a:t>Hizmet </a:t>
            </a:r>
            <a:r>
              <a:rPr sz="1200" spc="-5" dirty="0">
                <a:latin typeface="Carlito"/>
                <a:cs typeface="Carlito"/>
              </a:rPr>
              <a:t>erbabının bakmakla </a:t>
            </a:r>
            <a:r>
              <a:rPr sz="1200" dirty="0">
                <a:latin typeface="Carlito"/>
                <a:cs typeface="Carlito"/>
              </a:rPr>
              <a:t>yükümlü </a:t>
            </a:r>
            <a:r>
              <a:rPr sz="1200" spc="-5" dirty="0">
                <a:latin typeface="Carlito"/>
                <a:cs typeface="Carlito"/>
              </a:rPr>
              <a:t>olduğu engelli kişiler, </a:t>
            </a:r>
            <a:r>
              <a:rPr sz="1200" dirty="0">
                <a:latin typeface="Carlito"/>
                <a:cs typeface="Carlito"/>
              </a:rPr>
              <a:t>Engelli </a:t>
            </a: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erbabı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serbest meslek erbabının bakmakla yükümlü olduğu engelli kişiler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Basit usulde vergilenen  </a:t>
            </a:r>
            <a:r>
              <a:rPr sz="1200" dirty="0">
                <a:latin typeface="Carlito"/>
                <a:cs typeface="Carlito"/>
              </a:rPr>
              <a:t>esnaf ve </a:t>
            </a:r>
            <a:r>
              <a:rPr sz="1200" spc="-5" dirty="0">
                <a:latin typeface="Carlito"/>
                <a:cs typeface="Carlito"/>
              </a:rPr>
              <a:t>sanatkar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indirimden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yararlanır.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erbabı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Basit usulde vergilendirilen mükellefler, Gelir </a:t>
            </a:r>
            <a:r>
              <a:rPr sz="1200" dirty="0">
                <a:latin typeface="Carlito"/>
                <a:cs typeface="Carlito"/>
              </a:rPr>
              <a:t>vergisi matrahına  esas </a:t>
            </a:r>
            <a:r>
              <a:rPr sz="1200" spc="-5" dirty="0">
                <a:latin typeface="Carlito"/>
                <a:cs typeface="Carlito"/>
              </a:rPr>
              <a:t>kazançlarına, </a:t>
            </a:r>
            <a:r>
              <a:rPr sz="1200" dirty="0">
                <a:latin typeface="Carlito"/>
                <a:cs typeface="Carlito"/>
              </a:rPr>
              <a:t>GVK 31 inci </a:t>
            </a:r>
            <a:r>
              <a:rPr sz="1200" spc="-5" dirty="0">
                <a:latin typeface="Carlito"/>
                <a:cs typeface="Carlito"/>
              </a:rPr>
              <a:t>maddesinin </a:t>
            </a:r>
            <a:r>
              <a:rPr sz="1200" dirty="0">
                <a:latin typeface="Carlito"/>
                <a:cs typeface="Carlito"/>
              </a:rPr>
              <a:t>2 </a:t>
            </a:r>
            <a:r>
              <a:rPr sz="1200" spc="-5" dirty="0">
                <a:latin typeface="Carlito"/>
                <a:cs typeface="Carlito"/>
              </a:rPr>
              <a:t>numaralı bendinde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</a:t>
            </a:r>
            <a:r>
              <a:rPr sz="1200" dirty="0">
                <a:latin typeface="Carlito"/>
                <a:cs typeface="Carlito"/>
              </a:rPr>
              <a:t>esaslara </a:t>
            </a:r>
            <a:r>
              <a:rPr sz="1200" spc="-10" dirty="0">
                <a:latin typeface="Carlito"/>
                <a:cs typeface="Carlito"/>
              </a:rPr>
              <a:t>göre  </a:t>
            </a:r>
            <a:r>
              <a:rPr sz="1200" spc="-5" dirty="0">
                <a:latin typeface="Carlito"/>
                <a:cs typeface="Carlito"/>
              </a:rPr>
              <a:t>hesaplanan yıllık indirim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uygulanır.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FATURA ALMAMANIN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CEZASI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8100"/>
              </a:lnSpc>
            </a:pPr>
            <a:r>
              <a:rPr sz="1200" dirty="0">
                <a:latin typeface="Carlito"/>
                <a:cs typeface="Carlito"/>
              </a:rPr>
              <a:t>Alınmayan her bir belge </a:t>
            </a:r>
            <a:r>
              <a:rPr sz="1200" spc="-5" dirty="0">
                <a:latin typeface="Carlito"/>
                <a:cs typeface="Carlito"/>
              </a:rPr>
              <a:t>için </a:t>
            </a:r>
            <a:r>
              <a:rPr sz="1200" b="1" dirty="0">
                <a:latin typeface="Carlito"/>
                <a:cs typeface="Carlito"/>
              </a:rPr>
              <a:t>(2022) </a:t>
            </a:r>
            <a:r>
              <a:rPr sz="1200" b="1" spc="-5" dirty="0">
                <a:latin typeface="Carlito"/>
                <a:cs typeface="Carlito"/>
              </a:rPr>
              <a:t>500 TL'</a:t>
            </a:r>
            <a:r>
              <a:rPr sz="1200" spc="-5" dirty="0">
                <a:latin typeface="Carlito"/>
                <a:cs typeface="Carlito"/>
              </a:rPr>
              <a:t>den aşağı olmamak üzere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belgelere yazılması  gereken meblağ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meblağ </a:t>
            </a:r>
            <a:r>
              <a:rPr sz="1200" dirty="0">
                <a:latin typeface="Carlito"/>
                <a:cs typeface="Carlito"/>
              </a:rPr>
              <a:t>farkının </a:t>
            </a:r>
            <a:r>
              <a:rPr sz="1200" spc="-5" dirty="0">
                <a:latin typeface="Carlito"/>
                <a:cs typeface="Carlito"/>
              </a:rPr>
              <a:t>%10 oranında özel usulsüzlük </a:t>
            </a:r>
            <a:r>
              <a:rPr sz="1200" spc="-10" dirty="0">
                <a:latin typeface="Carlito"/>
                <a:cs typeface="Carlito"/>
              </a:rPr>
              <a:t>cezası </a:t>
            </a:r>
            <a:r>
              <a:rPr sz="1200" spc="-5" dirty="0">
                <a:latin typeface="Carlito"/>
                <a:cs typeface="Carlito"/>
              </a:rPr>
              <a:t>kesilecektir. Eğer  </a:t>
            </a:r>
            <a:r>
              <a:rPr sz="1200" dirty="0">
                <a:latin typeface="Carlito"/>
                <a:cs typeface="Carlito"/>
              </a:rPr>
              <a:t>almayan </a:t>
            </a:r>
            <a:r>
              <a:rPr sz="1200" spc="-5" dirty="0">
                <a:latin typeface="Carlito"/>
                <a:cs typeface="Carlito"/>
              </a:rPr>
              <a:t>kişi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mükellefi </a:t>
            </a:r>
            <a:r>
              <a:rPr sz="1200" dirty="0">
                <a:latin typeface="Carlito"/>
                <a:cs typeface="Carlito"/>
              </a:rPr>
              <a:t>değilse veya </a:t>
            </a:r>
            <a:r>
              <a:rPr sz="1200" spc="-5" dirty="0">
                <a:latin typeface="Carlito"/>
                <a:cs typeface="Carlito"/>
              </a:rPr>
              <a:t>nihai tüketici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en </a:t>
            </a:r>
            <a:r>
              <a:rPr sz="1200" dirty="0">
                <a:latin typeface="Carlito"/>
                <a:cs typeface="Carlito"/>
              </a:rPr>
              <a:t>az </a:t>
            </a:r>
            <a:r>
              <a:rPr sz="1200" b="1" dirty="0">
                <a:latin typeface="Carlito"/>
                <a:cs typeface="Carlito"/>
              </a:rPr>
              <a:t>100 TL </a:t>
            </a:r>
            <a:r>
              <a:rPr sz="1200" spc="-5" dirty="0">
                <a:latin typeface="Carlito"/>
                <a:cs typeface="Carlito"/>
              </a:rPr>
              <a:t>özel usulsüzlük cezası  kesilecektir.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660" cy="8642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FATURA DÜZENLEME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SÜRESİ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Sevk irsaliyesiyle yapılan satışlarda </a:t>
            </a:r>
            <a:r>
              <a:rPr sz="1200" dirty="0">
                <a:latin typeface="Carlito"/>
                <a:cs typeface="Carlito"/>
              </a:rPr>
              <a:t>fatura </a:t>
            </a:r>
            <a:r>
              <a:rPr sz="1200" spc="-5" dirty="0">
                <a:latin typeface="Carlito"/>
                <a:cs typeface="Carlito"/>
              </a:rPr>
              <a:t>kesme müddeti sevk irsaliyesi </a:t>
            </a:r>
            <a:r>
              <a:rPr sz="1200" dirty="0">
                <a:latin typeface="Carlito"/>
                <a:cs typeface="Carlito"/>
              </a:rPr>
              <a:t>düzenleme  </a:t>
            </a:r>
            <a:r>
              <a:rPr sz="1200" spc="-5" dirty="0">
                <a:latin typeface="Carlito"/>
                <a:cs typeface="Carlito"/>
              </a:rPr>
              <a:t>tarihinden itibaren </a:t>
            </a:r>
            <a:r>
              <a:rPr sz="1200" b="1" dirty="0">
                <a:latin typeface="Carlito"/>
                <a:cs typeface="Carlito"/>
              </a:rPr>
              <a:t>7 </a:t>
            </a:r>
            <a:r>
              <a:rPr sz="1200" b="1" spc="-5" dirty="0">
                <a:latin typeface="Carlito"/>
                <a:cs typeface="Carlito"/>
              </a:rPr>
              <a:t>gündür</a:t>
            </a:r>
            <a:r>
              <a:rPr sz="1200" spc="-5" dirty="0">
                <a:latin typeface="Carlito"/>
                <a:cs typeface="Carlito"/>
              </a:rPr>
              <a:t>. </a:t>
            </a:r>
            <a:r>
              <a:rPr sz="1200" dirty="0">
                <a:latin typeface="Carlito"/>
                <a:cs typeface="Carlito"/>
              </a:rPr>
              <a:t>7 </a:t>
            </a:r>
            <a:r>
              <a:rPr sz="1200" spc="-5" dirty="0">
                <a:latin typeface="Carlito"/>
                <a:cs typeface="Carlito"/>
              </a:rPr>
              <a:t>günlük sürenin </a:t>
            </a:r>
            <a:r>
              <a:rPr sz="1200" dirty="0">
                <a:latin typeface="Carlito"/>
                <a:cs typeface="Carlito"/>
              </a:rPr>
              <a:t>hesabında, </a:t>
            </a:r>
            <a:r>
              <a:rPr sz="1200" b="1" spc="-5" dirty="0">
                <a:solidFill>
                  <a:srgbClr val="C00000"/>
                </a:solidFill>
                <a:latin typeface="Carlito"/>
                <a:cs typeface="Carlito"/>
              </a:rPr>
              <a:t>KDV yönünden cezalı tarhiyata  muhatap olmamak için </a:t>
            </a:r>
            <a:r>
              <a:rPr sz="1200" dirty="0">
                <a:latin typeface="Carlito"/>
                <a:cs typeface="Carlito"/>
              </a:rPr>
              <a:t>ay </a:t>
            </a:r>
            <a:r>
              <a:rPr sz="1200" spc="-5" dirty="0">
                <a:latin typeface="Carlito"/>
                <a:cs typeface="Carlito"/>
              </a:rPr>
              <a:t>sonunda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sonraki aya </a:t>
            </a:r>
            <a:r>
              <a:rPr sz="1200" dirty="0">
                <a:latin typeface="Carlito"/>
                <a:cs typeface="Carlito"/>
              </a:rPr>
              <a:t>geçilmemesi </a:t>
            </a:r>
            <a:r>
              <a:rPr sz="1200" spc="-5" dirty="0">
                <a:latin typeface="Carlito"/>
                <a:cs typeface="Carlito"/>
              </a:rPr>
              <a:t>gerektiği dikkate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alınmalıdır.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FATURA DÜZENLEME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SINIRI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0900"/>
              </a:lnSpc>
            </a:pPr>
            <a:r>
              <a:rPr sz="1200" spc="-5" dirty="0">
                <a:latin typeface="Carlito"/>
                <a:cs typeface="Carlito"/>
              </a:rPr>
              <a:t>Perakende satışlarda Nihai tüketicilere yapılan satışlar için </a:t>
            </a:r>
            <a:r>
              <a:rPr sz="1200" b="1" spc="-5" dirty="0">
                <a:latin typeface="Carlito"/>
                <a:cs typeface="Carlito"/>
              </a:rPr>
              <a:t>(2022 yılı için 2.000.- TL’ye) </a:t>
            </a:r>
            <a:r>
              <a:rPr sz="1200" spc="-5" dirty="0">
                <a:latin typeface="Carlito"/>
                <a:cs typeface="Carlito"/>
              </a:rPr>
              <a:t>kadar  Yazar kasa </a:t>
            </a:r>
            <a:r>
              <a:rPr sz="1200" dirty="0">
                <a:latin typeface="Carlito"/>
                <a:cs typeface="Carlito"/>
              </a:rPr>
              <a:t>fişi ile </a:t>
            </a:r>
            <a:r>
              <a:rPr sz="1200" spc="-5" dirty="0">
                <a:latin typeface="Carlito"/>
                <a:cs typeface="Carlito"/>
              </a:rPr>
              <a:t>belgelendirilebilir. </a:t>
            </a:r>
            <a:r>
              <a:rPr sz="1200" dirty="0">
                <a:latin typeface="Carlito"/>
                <a:cs typeface="Carlito"/>
              </a:rPr>
              <a:t>Mal ve </a:t>
            </a:r>
            <a:r>
              <a:rPr sz="1200" spc="-5" dirty="0">
                <a:latin typeface="Carlito"/>
                <a:cs typeface="Carlito"/>
              </a:rPr>
              <a:t>hizmet </a:t>
            </a:r>
            <a:r>
              <a:rPr sz="1200" dirty="0">
                <a:latin typeface="Carlito"/>
                <a:cs typeface="Carlito"/>
              </a:rPr>
              <a:t>satın </a:t>
            </a:r>
            <a:r>
              <a:rPr sz="1200" spc="-5" dirty="0">
                <a:latin typeface="Carlito"/>
                <a:cs typeface="Carlito"/>
              </a:rPr>
              <a:t>alanlar tarafından talep edilmesi  halinde satıcı herhangi bir </a:t>
            </a:r>
            <a:r>
              <a:rPr sz="1200" dirty="0">
                <a:latin typeface="Carlito"/>
                <a:cs typeface="Carlito"/>
              </a:rPr>
              <a:t>limit </a:t>
            </a:r>
            <a:r>
              <a:rPr sz="1200" spc="-5" dirty="0">
                <a:latin typeface="Carlito"/>
                <a:cs typeface="Carlito"/>
              </a:rPr>
              <a:t>olmaksızın fatura düzenlemek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zorundadır.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FATURA VERİLMEMESİ VEYA EKSİK TUTARLI DÜZENLENMESİNDE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CEZALAR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Eksik </a:t>
            </a:r>
            <a:r>
              <a:rPr sz="1200" dirty="0">
                <a:latin typeface="Carlito"/>
                <a:cs typeface="Carlito"/>
              </a:rPr>
              <a:t>veya hiç </a:t>
            </a:r>
            <a:r>
              <a:rPr sz="1200" spc="-5" dirty="0">
                <a:latin typeface="Carlito"/>
                <a:cs typeface="Carlito"/>
              </a:rPr>
              <a:t>kesilmeyen </a:t>
            </a:r>
            <a:r>
              <a:rPr sz="1200" dirty="0">
                <a:latin typeface="Carlito"/>
                <a:cs typeface="Carlito"/>
              </a:rPr>
              <a:t>meblağın </a:t>
            </a:r>
            <a:r>
              <a:rPr sz="1200" b="1" spc="-5" dirty="0">
                <a:latin typeface="Carlito"/>
                <a:cs typeface="Carlito"/>
              </a:rPr>
              <a:t>%10 </a:t>
            </a:r>
            <a:r>
              <a:rPr sz="1200" dirty="0">
                <a:latin typeface="Carlito"/>
                <a:cs typeface="Carlito"/>
              </a:rPr>
              <a:t>dur, bu </a:t>
            </a:r>
            <a:r>
              <a:rPr sz="1200" spc="-5" dirty="0">
                <a:latin typeface="Carlito"/>
                <a:cs typeface="Carlito"/>
              </a:rPr>
              <a:t>tutar her bir belge için (</a:t>
            </a:r>
            <a:r>
              <a:rPr sz="1200" b="1" spc="-5" dirty="0">
                <a:latin typeface="Carlito"/>
                <a:cs typeface="Carlito"/>
              </a:rPr>
              <a:t>2022) 500 TL’</a:t>
            </a:r>
            <a:r>
              <a:rPr sz="1200" spc="-5" dirty="0">
                <a:latin typeface="Carlito"/>
                <a:cs typeface="Carlito"/>
              </a:rPr>
              <a:t>den az, 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takvim yılında toplam </a:t>
            </a:r>
            <a:r>
              <a:rPr sz="1200" b="1" spc="-5" dirty="0">
                <a:latin typeface="Carlito"/>
                <a:cs typeface="Carlito"/>
              </a:rPr>
              <a:t>2022 yılı için 250.000 </a:t>
            </a:r>
            <a:r>
              <a:rPr sz="1200" b="1" dirty="0">
                <a:latin typeface="Carlito"/>
                <a:cs typeface="Carlito"/>
              </a:rPr>
              <a:t>TL’den </a:t>
            </a:r>
            <a:r>
              <a:rPr sz="1200" dirty="0">
                <a:latin typeface="Carlito"/>
                <a:cs typeface="Carlito"/>
              </a:rPr>
              <a:t>fazla </a:t>
            </a:r>
            <a:r>
              <a:rPr sz="1200" spc="-5" dirty="0">
                <a:latin typeface="Carlito"/>
                <a:cs typeface="Carlito"/>
              </a:rPr>
              <a:t>olmamak üzere </a:t>
            </a:r>
            <a:r>
              <a:rPr sz="1200" dirty="0">
                <a:latin typeface="Carlito"/>
                <a:cs typeface="Carlito"/>
              </a:rPr>
              <a:t>özel </a:t>
            </a:r>
            <a:r>
              <a:rPr sz="1200" spc="-5" dirty="0">
                <a:latin typeface="Carlito"/>
                <a:cs typeface="Carlito"/>
              </a:rPr>
              <a:t>usulsüzlük  </a:t>
            </a:r>
            <a:r>
              <a:rPr sz="1200" dirty="0">
                <a:latin typeface="Carlito"/>
                <a:cs typeface="Carlito"/>
              </a:rPr>
              <a:t>cezası</a:t>
            </a:r>
            <a:r>
              <a:rPr sz="1200" spc="-5" dirty="0">
                <a:latin typeface="Carlito"/>
                <a:cs typeface="Carlito"/>
              </a:rPr>
              <a:t> kesilecektir.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GAYRİMENKUL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KİRALARINI BANKADAN ÖDEME</a:t>
            </a:r>
            <a:r>
              <a:rPr sz="1400" b="1" spc="-3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MECBURİYETİ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3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Maliye </a:t>
            </a:r>
            <a:r>
              <a:rPr sz="1200" spc="-5" dirty="0">
                <a:latin typeface="Carlito"/>
                <a:cs typeface="Carlito"/>
              </a:rPr>
              <a:t>Bakanlığı tarafından, </a:t>
            </a:r>
            <a:r>
              <a:rPr sz="1200" dirty="0">
                <a:latin typeface="Carlito"/>
                <a:cs typeface="Carlito"/>
              </a:rPr>
              <a:t>Resmi </a:t>
            </a:r>
            <a:r>
              <a:rPr sz="1200" spc="-5" dirty="0">
                <a:latin typeface="Carlito"/>
                <a:cs typeface="Carlito"/>
              </a:rPr>
              <a:t>Gazetede yayımlanan </a:t>
            </a:r>
            <a:r>
              <a:rPr sz="1200" b="1" dirty="0">
                <a:latin typeface="Carlito"/>
                <a:cs typeface="Carlito"/>
              </a:rPr>
              <a:t>268 seri </a:t>
            </a:r>
            <a:r>
              <a:rPr sz="1200" b="1" spc="-5" dirty="0">
                <a:latin typeface="Carlito"/>
                <a:cs typeface="Carlito"/>
              </a:rPr>
              <a:t>numaralı “Gelir Vergisi  Genel Tebliği”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kira 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ödemelerinin Banka </a:t>
            </a:r>
            <a:r>
              <a:rPr sz="1200" dirty="0">
                <a:latin typeface="Carlito"/>
                <a:cs typeface="Carlito"/>
              </a:rPr>
              <a:t>ve PTT </a:t>
            </a:r>
            <a:r>
              <a:rPr sz="1200" spc="-5" dirty="0">
                <a:latin typeface="Carlito"/>
                <a:cs typeface="Carlito"/>
              </a:rPr>
              <a:t>idarelerince düzenlenen  belgelerle tevsiki (İspatlama) zorunlu hale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getirilmiştir.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Kiracıların, mal </a:t>
            </a:r>
            <a:r>
              <a:rPr sz="1200" spc="-5" dirty="0">
                <a:latin typeface="Carlito"/>
                <a:cs typeface="Carlito"/>
              </a:rPr>
              <a:t>sahiplerine yapacakları kira ödemeleri için kiralanan mülkün</a:t>
            </a:r>
            <a:r>
              <a:rPr sz="1200" spc="23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konumu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spc="-5" dirty="0">
                <a:latin typeface="Carlito"/>
                <a:cs typeface="Carlito"/>
              </a:rPr>
              <a:t>itibariyle;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254635" indent="-242570" algn="just">
              <a:lnSpc>
                <a:spcPct val="100000"/>
              </a:lnSpc>
              <a:buClr>
                <a:srgbClr val="C45811"/>
              </a:buClr>
              <a:buFont typeface="Carlito"/>
              <a:buAutoNum type="alphaUcParenR"/>
              <a:tabLst>
                <a:tab pos="255270" algn="l"/>
              </a:tabLst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Konut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Kira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Ödemeleri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  <a:spcBef>
                <a:spcPts val="15"/>
              </a:spcBef>
            </a:pPr>
            <a:r>
              <a:rPr sz="1200" spc="-5" dirty="0">
                <a:latin typeface="Carlito"/>
                <a:cs typeface="Carlito"/>
              </a:rPr>
              <a:t>İkametgah (Konut) olarak kullanılan Gayrimenkuller için Kiracıların aylık </a:t>
            </a:r>
            <a:r>
              <a:rPr sz="1200" spc="5" dirty="0">
                <a:latin typeface="Carlito"/>
                <a:cs typeface="Carlito"/>
              </a:rPr>
              <a:t>500 </a:t>
            </a:r>
            <a:r>
              <a:rPr sz="1200" spc="-5" dirty="0">
                <a:latin typeface="Carlito"/>
                <a:cs typeface="Carlito"/>
              </a:rPr>
              <a:t>TL’nin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üzerindeki kira ödemeleri Banka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Postaneye yatırılacaktır. Bu zorunluluğa uymayanları  kira </a:t>
            </a:r>
            <a:r>
              <a:rPr sz="1200" dirty="0">
                <a:latin typeface="Carlito"/>
                <a:cs typeface="Carlito"/>
              </a:rPr>
              <a:t>bedeli </a:t>
            </a:r>
            <a:r>
              <a:rPr sz="1200" spc="-5" dirty="0">
                <a:latin typeface="Carlito"/>
                <a:cs typeface="Carlito"/>
              </a:rPr>
              <a:t>üzerinden ayrı </a:t>
            </a:r>
            <a:r>
              <a:rPr sz="1200" dirty="0">
                <a:latin typeface="Carlito"/>
                <a:cs typeface="Carlito"/>
              </a:rPr>
              <a:t>ayrı %5 </a:t>
            </a:r>
            <a:r>
              <a:rPr sz="1200" spc="-5" dirty="0">
                <a:latin typeface="Carlito"/>
                <a:cs typeface="Carlito"/>
              </a:rPr>
              <a:t>oranında özel </a:t>
            </a:r>
            <a:r>
              <a:rPr sz="1200" dirty="0">
                <a:latin typeface="Carlito"/>
                <a:cs typeface="Carlito"/>
              </a:rPr>
              <a:t>usulsüzlük cezası </a:t>
            </a:r>
            <a:r>
              <a:rPr sz="1200" spc="-5" dirty="0">
                <a:latin typeface="Carlito"/>
                <a:cs typeface="Carlito"/>
              </a:rPr>
              <a:t>kesilecektir. </a:t>
            </a:r>
            <a:r>
              <a:rPr sz="1200" dirty="0">
                <a:latin typeface="Carlito"/>
                <a:cs typeface="Carlito"/>
              </a:rPr>
              <a:t>Kesilecek özel  </a:t>
            </a:r>
            <a:r>
              <a:rPr sz="1200" spc="-5" dirty="0">
                <a:latin typeface="Carlito"/>
                <a:cs typeface="Carlito"/>
              </a:rPr>
              <a:t>usulsüzlük cezasının alt limit uygulaması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</a:pPr>
            <a:r>
              <a:rPr sz="1200" b="1" dirty="0">
                <a:latin typeface="Carlito"/>
                <a:cs typeface="Carlito"/>
              </a:rPr>
              <a:t>Tapuda </a:t>
            </a:r>
            <a:r>
              <a:rPr sz="1200" b="1" spc="-5" dirty="0">
                <a:latin typeface="Carlito"/>
                <a:cs typeface="Carlito"/>
              </a:rPr>
              <a:t>birden fazla </a:t>
            </a:r>
            <a:r>
              <a:rPr sz="1200" b="1" spc="-10" dirty="0">
                <a:latin typeface="Carlito"/>
                <a:cs typeface="Carlito"/>
              </a:rPr>
              <a:t>kişi </a:t>
            </a:r>
            <a:r>
              <a:rPr sz="1200" b="1" spc="-5" dirty="0">
                <a:latin typeface="Carlito"/>
                <a:cs typeface="Carlito"/>
              </a:rPr>
              <a:t>adına kayıtlı konuttan </a:t>
            </a:r>
            <a:r>
              <a:rPr sz="1200" b="1" spc="5" dirty="0">
                <a:latin typeface="Carlito"/>
                <a:cs typeface="Carlito"/>
              </a:rPr>
              <a:t>aylık </a:t>
            </a:r>
            <a:r>
              <a:rPr sz="1200" b="1" spc="-5" dirty="0">
                <a:latin typeface="Carlito"/>
                <a:cs typeface="Carlito"/>
              </a:rPr>
              <a:t>500 </a:t>
            </a:r>
            <a:r>
              <a:rPr sz="1200" b="1" dirty="0">
                <a:latin typeface="Carlito"/>
                <a:cs typeface="Carlito"/>
              </a:rPr>
              <a:t>TL </a:t>
            </a:r>
            <a:r>
              <a:rPr sz="1200" b="1" spc="-5" dirty="0">
                <a:latin typeface="Carlito"/>
                <a:cs typeface="Carlito"/>
              </a:rPr>
              <a:t>ve üzerinde </a:t>
            </a:r>
            <a:r>
              <a:rPr sz="1200" b="1" dirty="0">
                <a:latin typeface="Carlito"/>
                <a:cs typeface="Carlito"/>
              </a:rPr>
              <a:t>kira </a:t>
            </a:r>
            <a:r>
              <a:rPr sz="1200" b="1" spc="-5" dirty="0">
                <a:latin typeface="Carlito"/>
                <a:cs typeface="Carlito"/>
              </a:rPr>
              <a:t>alınması  halinde, </a:t>
            </a:r>
            <a:r>
              <a:rPr sz="1200" dirty="0">
                <a:latin typeface="Carlito"/>
                <a:cs typeface="Carlito"/>
              </a:rPr>
              <a:t>Kişi </a:t>
            </a:r>
            <a:r>
              <a:rPr sz="1200" spc="-5" dirty="0">
                <a:latin typeface="Carlito"/>
                <a:cs typeface="Carlito"/>
              </a:rPr>
              <a:t>başına düşen kira </a:t>
            </a:r>
            <a:r>
              <a:rPr sz="1200" dirty="0">
                <a:latin typeface="Carlito"/>
                <a:cs typeface="Carlito"/>
              </a:rPr>
              <a:t>500 </a:t>
            </a:r>
            <a:r>
              <a:rPr sz="1200" spc="-5" dirty="0">
                <a:latin typeface="Carlito"/>
                <a:cs typeface="Carlito"/>
              </a:rPr>
              <a:t>TL’nin altında olsa bile, </a:t>
            </a:r>
            <a:r>
              <a:rPr sz="1200" spc="-10" dirty="0">
                <a:latin typeface="Carlito"/>
                <a:cs typeface="Carlito"/>
              </a:rPr>
              <a:t>konutun </a:t>
            </a:r>
            <a:r>
              <a:rPr sz="1200" spc="-5" dirty="0">
                <a:latin typeface="Carlito"/>
                <a:cs typeface="Carlito"/>
              </a:rPr>
              <a:t>kirası </a:t>
            </a:r>
            <a:r>
              <a:rPr sz="1200" dirty="0">
                <a:latin typeface="Carlito"/>
                <a:cs typeface="Carlito"/>
              </a:rPr>
              <a:t>esas alınacağı için,  </a:t>
            </a:r>
            <a:r>
              <a:rPr sz="1200" spc="-5" dirty="0">
                <a:latin typeface="Carlito"/>
                <a:cs typeface="Carlito"/>
              </a:rPr>
              <a:t>Bankaya </a:t>
            </a:r>
            <a:r>
              <a:rPr sz="1200" dirty="0">
                <a:latin typeface="Carlito"/>
                <a:cs typeface="Carlito"/>
              </a:rPr>
              <a:t>veya PTT’ye </a:t>
            </a:r>
            <a:r>
              <a:rPr sz="1200" spc="-5" dirty="0">
                <a:latin typeface="Carlito"/>
                <a:cs typeface="Carlito"/>
              </a:rPr>
              <a:t>yatırılma zorunluluğu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aranacaktır.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247015" indent="-234950" algn="just">
              <a:lnSpc>
                <a:spcPct val="100000"/>
              </a:lnSpc>
              <a:spcBef>
                <a:spcPts val="5"/>
              </a:spcBef>
              <a:buClr>
                <a:srgbClr val="C45811"/>
              </a:buClr>
              <a:buFont typeface="Carlito"/>
              <a:buAutoNum type="alphaUcParenR" startAt="2"/>
              <a:tabLst>
                <a:tab pos="247650" algn="l"/>
              </a:tabLst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İşyeri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Kira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Ödemeleri</a:t>
            </a:r>
            <a:endParaRPr sz="140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</a:pPr>
            <a:r>
              <a:rPr sz="1200" spc="-5" dirty="0">
                <a:latin typeface="Carlito"/>
                <a:cs typeface="Carlito"/>
              </a:rPr>
              <a:t>İşyeri sahiplerinin kiraya </a:t>
            </a:r>
            <a:r>
              <a:rPr sz="1200" dirty="0">
                <a:latin typeface="Carlito"/>
                <a:cs typeface="Carlito"/>
              </a:rPr>
              <a:t>vermiş </a:t>
            </a:r>
            <a:r>
              <a:rPr sz="1200" spc="-5" dirty="0">
                <a:latin typeface="Carlito"/>
                <a:cs typeface="Carlito"/>
              </a:rPr>
              <a:t>oldukları, İşyeri, Dükkan, Büro, Fabrika, Atölye vb. yerlerin  kira tutarları kaç TL olursa olsun </a:t>
            </a:r>
            <a:r>
              <a:rPr sz="1200" dirty="0">
                <a:latin typeface="Carlito"/>
                <a:cs typeface="Carlito"/>
              </a:rPr>
              <a:t>(500.- </a:t>
            </a:r>
            <a:r>
              <a:rPr sz="1200" spc="-5" dirty="0">
                <a:latin typeface="Carlito"/>
                <a:cs typeface="Carlito"/>
              </a:rPr>
              <a:t>TL’nin altında olsa </a:t>
            </a:r>
            <a:r>
              <a:rPr sz="1200" dirty="0">
                <a:latin typeface="Carlito"/>
                <a:cs typeface="Carlito"/>
              </a:rPr>
              <a:t>da) </a:t>
            </a:r>
            <a:r>
              <a:rPr sz="1200" spc="-5" dirty="0">
                <a:latin typeface="Carlito"/>
                <a:cs typeface="Carlito"/>
              </a:rPr>
              <a:t>kiracılar ödemelerini Banka  </a:t>
            </a:r>
            <a:r>
              <a:rPr sz="1200" dirty="0">
                <a:latin typeface="Carlito"/>
                <a:cs typeface="Carlito"/>
              </a:rPr>
              <a:t>veya PTT </a:t>
            </a:r>
            <a:r>
              <a:rPr sz="1200" spc="-5" dirty="0">
                <a:latin typeface="Carlito"/>
                <a:cs typeface="Carlito"/>
              </a:rPr>
              <a:t>vasıtası ile </a:t>
            </a:r>
            <a:r>
              <a:rPr sz="1200" dirty="0">
                <a:latin typeface="Carlito"/>
                <a:cs typeface="Carlito"/>
              </a:rPr>
              <a:t>mal </a:t>
            </a:r>
            <a:r>
              <a:rPr sz="1200" spc="-5" dirty="0">
                <a:latin typeface="Carlito"/>
                <a:cs typeface="Carlito"/>
              </a:rPr>
              <a:t>sahiplerine göndermek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zorundadır.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8707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algn="just">
              <a:lnSpc>
                <a:spcPct val="110800"/>
              </a:lnSpc>
              <a:spcBef>
                <a:spcPts val="100"/>
              </a:spcBef>
            </a:pPr>
            <a:r>
              <a:rPr sz="1200" dirty="0">
                <a:latin typeface="Carlito"/>
                <a:cs typeface="Carlito"/>
              </a:rPr>
              <a:t>268 </a:t>
            </a:r>
            <a:r>
              <a:rPr sz="1200" spc="-5" dirty="0">
                <a:latin typeface="Carlito"/>
                <a:cs typeface="Carlito"/>
              </a:rPr>
              <a:t>sayılı Gelir Vergisi Genel Tebliğine </a:t>
            </a:r>
            <a:r>
              <a:rPr sz="1200" dirty="0">
                <a:latin typeface="Carlito"/>
                <a:cs typeface="Carlito"/>
              </a:rPr>
              <a:t>göre; </a:t>
            </a:r>
            <a:r>
              <a:rPr sz="1200" spc="-5" dirty="0">
                <a:latin typeface="Carlito"/>
                <a:cs typeface="Carlito"/>
              </a:rPr>
              <a:t>İşyeri kira ödemelerinde alt limit  belirlenmemiştir. 1/KASIM/ 2008 Tarihinden itibaren </a:t>
            </a:r>
            <a:r>
              <a:rPr sz="1200" dirty="0">
                <a:latin typeface="Carlito"/>
                <a:cs typeface="Carlito"/>
              </a:rPr>
              <a:t>ne </a:t>
            </a:r>
            <a:r>
              <a:rPr sz="1200" spc="-5" dirty="0">
                <a:latin typeface="Carlito"/>
                <a:cs typeface="Carlito"/>
              </a:rPr>
              <a:t>kadar kira </a:t>
            </a:r>
            <a:r>
              <a:rPr sz="1200" dirty="0">
                <a:latin typeface="Carlito"/>
                <a:cs typeface="Carlito"/>
              </a:rPr>
              <a:t>ödense de </a:t>
            </a:r>
            <a:r>
              <a:rPr sz="1200" spc="-5" dirty="0">
                <a:latin typeface="Carlito"/>
                <a:cs typeface="Carlito"/>
              </a:rPr>
              <a:t>elden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10" dirty="0">
                <a:latin typeface="Carlito"/>
                <a:cs typeface="Carlito"/>
              </a:rPr>
              <a:t>nakit  </a:t>
            </a:r>
            <a:r>
              <a:rPr sz="1200" spc="-5" dirty="0">
                <a:latin typeface="Carlito"/>
                <a:cs typeface="Carlito"/>
              </a:rPr>
              <a:t>yapılamayacaktır. Ödemeler Banka </a:t>
            </a:r>
            <a:r>
              <a:rPr sz="1200" dirty="0">
                <a:latin typeface="Carlito"/>
                <a:cs typeface="Carlito"/>
              </a:rPr>
              <a:t>veya PTT </a:t>
            </a:r>
            <a:r>
              <a:rPr sz="1200" spc="-5" dirty="0">
                <a:latin typeface="Carlito"/>
                <a:cs typeface="Carlito"/>
              </a:rPr>
              <a:t>vasıtası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C)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Diğer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Düzenlemeler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Her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10" dirty="0">
                <a:latin typeface="Carlito"/>
                <a:cs typeface="Carlito"/>
              </a:rPr>
              <a:t>konut </a:t>
            </a:r>
            <a:r>
              <a:rPr sz="1200" spc="-5" dirty="0">
                <a:latin typeface="Carlito"/>
                <a:cs typeface="Carlito"/>
              </a:rPr>
              <a:t>için </a:t>
            </a:r>
            <a:r>
              <a:rPr sz="1200" dirty="0">
                <a:latin typeface="Carlito"/>
                <a:cs typeface="Carlito"/>
              </a:rPr>
              <a:t>aylık </a:t>
            </a:r>
            <a:r>
              <a:rPr sz="1200" spc="-5" dirty="0">
                <a:latin typeface="Carlito"/>
                <a:cs typeface="Carlito"/>
              </a:rPr>
              <a:t>tutarı 500.-TL'nin altındaki konut kira geliri ile Mahkeme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İcra  </a:t>
            </a:r>
            <a:r>
              <a:rPr sz="1200" dirty="0">
                <a:latin typeface="Carlito"/>
                <a:cs typeface="Carlito"/>
              </a:rPr>
              <a:t>yoluyla </a:t>
            </a:r>
            <a:r>
              <a:rPr sz="1200" spc="-5" dirty="0">
                <a:latin typeface="Carlito"/>
                <a:cs typeface="Carlito"/>
              </a:rPr>
              <a:t>yapılan konut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işyeri kira gelirine ilişkin tahsilatlar tevsik zorunluluğu kapsamında  bulunmuyor. Söz konusu </a:t>
            </a:r>
            <a:r>
              <a:rPr sz="1200" dirty="0">
                <a:latin typeface="Carlito"/>
                <a:cs typeface="Carlito"/>
              </a:rPr>
              <a:t>ödeme ve </a:t>
            </a:r>
            <a:r>
              <a:rPr sz="1200" spc="-5" dirty="0">
                <a:latin typeface="Carlito"/>
                <a:cs typeface="Carlito"/>
              </a:rPr>
              <a:t>tahsilatlar, yukarıda belirtilen kurumlar (Mahkeme, İcra)  tarafından düzenlenen dekont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hesap bildirim cetvelleri </a:t>
            </a:r>
            <a:r>
              <a:rPr sz="1200" dirty="0">
                <a:latin typeface="Carlito"/>
                <a:cs typeface="Carlito"/>
              </a:rPr>
              <a:t>ile tevsik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edilebilecektir.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000"/>
              </a:lnSpc>
            </a:pPr>
            <a:r>
              <a:rPr sz="1200" spc="-5" dirty="0">
                <a:latin typeface="Carlito"/>
                <a:cs typeface="Carlito"/>
              </a:rPr>
              <a:t>Buna göre, söz konusu </a:t>
            </a:r>
            <a:r>
              <a:rPr sz="1200" dirty="0">
                <a:latin typeface="Carlito"/>
                <a:cs typeface="Carlito"/>
              </a:rPr>
              <a:t>kurumlar </a:t>
            </a:r>
            <a:r>
              <a:rPr sz="1200" spc="-5" dirty="0">
                <a:latin typeface="Carlito"/>
                <a:cs typeface="Carlito"/>
              </a:rPr>
              <a:t>aracı kılınmak suretiyle, </a:t>
            </a:r>
            <a:r>
              <a:rPr sz="1200" dirty="0">
                <a:latin typeface="Carlito"/>
                <a:cs typeface="Carlito"/>
              </a:rPr>
              <a:t>para </a:t>
            </a:r>
            <a:r>
              <a:rPr sz="1200" spc="-5" dirty="0">
                <a:latin typeface="Carlito"/>
                <a:cs typeface="Carlito"/>
              </a:rPr>
              <a:t>yatırma </a:t>
            </a:r>
            <a:r>
              <a:rPr sz="1200" spc="-10" dirty="0">
                <a:latin typeface="Carlito"/>
                <a:cs typeface="Carlito"/>
              </a:rPr>
              <a:t>veya </a:t>
            </a:r>
            <a:r>
              <a:rPr sz="1200" dirty="0">
                <a:latin typeface="Carlito"/>
                <a:cs typeface="Carlito"/>
              </a:rPr>
              <a:t>havale, </a:t>
            </a:r>
            <a:r>
              <a:rPr sz="1200" spc="-5" dirty="0">
                <a:latin typeface="Carlito"/>
                <a:cs typeface="Carlito"/>
              </a:rPr>
              <a:t>çek </a:t>
            </a:r>
            <a:r>
              <a:rPr sz="1200" dirty="0">
                <a:latin typeface="Carlito"/>
                <a:cs typeface="Carlito"/>
              </a:rPr>
              <a:t>veya  </a:t>
            </a:r>
            <a:r>
              <a:rPr sz="1200" spc="-5" dirty="0">
                <a:latin typeface="Carlito"/>
                <a:cs typeface="Carlito"/>
              </a:rPr>
              <a:t>kredi kartı </a:t>
            </a:r>
            <a:r>
              <a:rPr sz="1200" dirty="0">
                <a:latin typeface="Carlito"/>
                <a:cs typeface="Carlito"/>
              </a:rPr>
              <a:t>gibi araçlar </a:t>
            </a:r>
            <a:r>
              <a:rPr sz="1200" spc="-5" dirty="0">
                <a:latin typeface="Carlito"/>
                <a:cs typeface="Carlito"/>
              </a:rPr>
              <a:t>kullanılmak suretiyle yapılan 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 </a:t>
            </a:r>
            <a:r>
              <a:rPr sz="1200" dirty="0">
                <a:latin typeface="Carlito"/>
                <a:cs typeface="Carlito"/>
              </a:rPr>
              <a:t>karşılığında </a:t>
            </a:r>
            <a:r>
              <a:rPr sz="1200" spc="-5" dirty="0">
                <a:latin typeface="Carlito"/>
                <a:cs typeface="Carlito"/>
              </a:rPr>
              <a:t>dekont 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hesap bildirim cetvelleri düzenlendiğinden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belgeler </a:t>
            </a:r>
            <a:r>
              <a:rPr sz="1200" dirty="0">
                <a:latin typeface="Carlito"/>
                <a:cs typeface="Carlito"/>
              </a:rPr>
              <a:t>tevsik edici </a:t>
            </a:r>
            <a:r>
              <a:rPr sz="1200" spc="-5" dirty="0">
                <a:latin typeface="Carlito"/>
                <a:cs typeface="Carlito"/>
              </a:rPr>
              <a:t>belge kabul  </a:t>
            </a:r>
            <a:r>
              <a:rPr sz="1200" dirty="0">
                <a:latin typeface="Carlito"/>
                <a:cs typeface="Carlito"/>
              </a:rPr>
              <a:t>edilecektir. </a:t>
            </a:r>
            <a:r>
              <a:rPr sz="1200" spc="-5" dirty="0">
                <a:latin typeface="Carlito"/>
                <a:cs typeface="Carlito"/>
              </a:rPr>
              <a:t>Ayrıca bankaların internet </a:t>
            </a:r>
            <a:r>
              <a:rPr sz="1200" dirty="0">
                <a:latin typeface="Carlito"/>
                <a:cs typeface="Carlito"/>
              </a:rPr>
              <a:t>şubeleri </a:t>
            </a:r>
            <a:r>
              <a:rPr sz="1200" spc="-5" dirty="0">
                <a:latin typeface="Carlito"/>
                <a:cs typeface="Carlito"/>
              </a:rPr>
              <a:t>üzerinden yapılan ödeme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tahsilatlar da  </a:t>
            </a:r>
            <a:r>
              <a:rPr sz="1200" dirty="0">
                <a:latin typeface="Carlito"/>
                <a:cs typeface="Carlito"/>
              </a:rPr>
              <a:t>aynı </a:t>
            </a:r>
            <a:r>
              <a:rPr sz="1200" spc="-5" dirty="0">
                <a:latin typeface="Carlito"/>
                <a:cs typeface="Carlito"/>
              </a:rPr>
              <a:t>kapsamda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değerlendirilecektir.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rlito"/>
                <a:cs typeface="Carlito"/>
              </a:rPr>
              <a:t>Tebliğ  </a:t>
            </a:r>
            <a:r>
              <a:rPr sz="1200" dirty="0">
                <a:latin typeface="Carlito"/>
                <a:cs typeface="Carlito"/>
              </a:rPr>
              <a:t>ile  </a:t>
            </a:r>
            <a:r>
              <a:rPr sz="1200" spc="-5" dirty="0">
                <a:latin typeface="Carlito"/>
                <a:cs typeface="Carlito"/>
              </a:rPr>
              <a:t>getirilen  zorunluluğa  uyulmaması  durumunda  </a:t>
            </a:r>
            <a:r>
              <a:rPr sz="1200" dirty="0">
                <a:latin typeface="Carlito"/>
                <a:cs typeface="Carlito"/>
              </a:rPr>
              <a:t>Vergi  </a:t>
            </a:r>
            <a:r>
              <a:rPr sz="1200" spc="-5" dirty="0">
                <a:latin typeface="Carlito"/>
                <a:cs typeface="Carlito"/>
              </a:rPr>
              <a:t>Usul  Kanunu’nun</a:t>
            </a:r>
            <a:r>
              <a:rPr sz="1200" spc="1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mükerrer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355.  </a:t>
            </a:r>
            <a:r>
              <a:rPr sz="1200" spc="-5" dirty="0">
                <a:latin typeface="Carlito"/>
                <a:cs typeface="Carlito"/>
              </a:rPr>
              <a:t>maddesi   uyarınca   her   </a:t>
            </a:r>
            <a:r>
              <a:rPr sz="1200" dirty="0">
                <a:latin typeface="Carlito"/>
                <a:cs typeface="Carlito"/>
              </a:rPr>
              <a:t>bir  işlem  </a:t>
            </a:r>
            <a:r>
              <a:rPr sz="1200" spc="-5" dirty="0">
                <a:latin typeface="Carlito"/>
                <a:cs typeface="Carlito"/>
              </a:rPr>
              <a:t>için   ayrı   </a:t>
            </a:r>
            <a:r>
              <a:rPr sz="1200" dirty="0">
                <a:latin typeface="Carlito"/>
                <a:cs typeface="Carlito"/>
              </a:rPr>
              <a:t>ayrı  olmak  </a:t>
            </a:r>
            <a:r>
              <a:rPr sz="1200" spc="-5" dirty="0">
                <a:latin typeface="Carlito"/>
                <a:cs typeface="Carlito"/>
              </a:rPr>
              <a:t>üzere   </a:t>
            </a:r>
            <a:r>
              <a:rPr sz="1200" spc="-10" dirty="0">
                <a:latin typeface="Carlito"/>
                <a:cs typeface="Carlito"/>
              </a:rPr>
              <a:t>özel   </a:t>
            </a:r>
            <a:r>
              <a:rPr sz="1200" spc="-5" dirty="0">
                <a:latin typeface="Carlito"/>
                <a:cs typeface="Carlito"/>
              </a:rPr>
              <a:t>usulsüzlük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cezası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200" spc="-5" dirty="0">
                <a:latin typeface="Carlito"/>
                <a:cs typeface="Carlito"/>
              </a:rPr>
              <a:t>kesilecektir.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GAYRİMENKUL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SERMAYE İRADINDA VERGİ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TEVKİFATI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Carlito"/>
              <a:cs typeface="Carlito"/>
            </a:endParaRPr>
          </a:p>
          <a:p>
            <a:pPr marL="12700" marR="6985" algn="just">
              <a:lnSpc>
                <a:spcPct val="1113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Gayrimenkulleri işyeri olarak kiralayan kişi </a:t>
            </a:r>
            <a:r>
              <a:rPr sz="1200" dirty="0">
                <a:latin typeface="Carlito"/>
                <a:cs typeface="Carlito"/>
              </a:rPr>
              <a:t>ve kuruluşlar </a:t>
            </a:r>
            <a:r>
              <a:rPr sz="1200" spc="-5" dirty="0">
                <a:latin typeface="Carlito"/>
                <a:cs typeface="Carlito"/>
              </a:rPr>
              <a:t>(Kiracılar), kira ödemeleri </a:t>
            </a:r>
            <a:r>
              <a:rPr sz="1200" spc="-10" dirty="0">
                <a:latin typeface="Carlito"/>
                <a:cs typeface="Carlito"/>
              </a:rPr>
              <a:t>üzerinden  </a:t>
            </a:r>
            <a:r>
              <a:rPr sz="1200" dirty="0">
                <a:latin typeface="Carlito"/>
                <a:cs typeface="Carlito"/>
              </a:rPr>
              <a:t>gelir vergisi </a:t>
            </a:r>
            <a:r>
              <a:rPr sz="1200" spc="-5" dirty="0">
                <a:latin typeface="Carlito"/>
                <a:cs typeface="Carlito"/>
              </a:rPr>
              <a:t>kesintisi yapacaklardır. Yani işyerinin kiracıları, ödeyecekleri kira üzerinden vergi  keseceklerdir.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</a:pPr>
            <a:r>
              <a:rPr sz="1200" dirty="0">
                <a:latin typeface="Carlito"/>
                <a:cs typeface="Carlito"/>
              </a:rPr>
              <a:t>Kimlerin vergi </a:t>
            </a:r>
            <a:r>
              <a:rPr sz="1200" spc="-5" dirty="0">
                <a:latin typeface="Carlito"/>
                <a:cs typeface="Carlito"/>
              </a:rPr>
              <a:t>kesintisi </a:t>
            </a:r>
            <a:r>
              <a:rPr sz="1200" dirty="0">
                <a:latin typeface="Carlito"/>
                <a:cs typeface="Carlito"/>
              </a:rPr>
              <a:t>yapmak </a:t>
            </a:r>
            <a:r>
              <a:rPr sz="1200" spc="-5" dirty="0">
                <a:latin typeface="Carlito"/>
                <a:cs typeface="Carlito"/>
              </a:rPr>
              <a:t>zorunda olduğu </a:t>
            </a:r>
            <a:r>
              <a:rPr sz="1200" dirty="0">
                <a:latin typeface="Carlito"/>
                <a:cs typeface="Carlito"/>
              </a:rPr>
              <a:t>Gelir Vergisi </a:t>
            </a:r>
            <a:r>
              <a:rPr sz="1200" spc="-5" dirty="0">
                <a:latin typeface="Carlito"/>
                <a:cs typeface="Carlito"/>
              </a:rPr>
              <a:t>Kanunu’nun 94’üncü  maddesinde sayılmıştır. Buna </a:t>
            </a:r>
            <a:r>
              <a:rPr sz="1200" dirty="0">
                <a:latin typeface="Carlito"/>
                <a:cs typeface="Carlito"/>
              </a:rPr>
              <a:t>göre işleriyle ilgili </a:t>
            </a:r>
            <a:r>
              <a:rPr sz="1200" spc="-5" dirty="0">
                <a:latin typeface="Carlito"/>
                <a:cs typeface="Carlito"/>
              </a:rPr>
              <a:t>olarak </a:t>
            </a:r>
            <a:r>
              <a:rPr sz="1200" dirty="0">
                <a:latin typeface="Carlito"/>
                <a:cs typeface="Carlito"/>
              </a:rPr>
              <a:t>yapmış </a:t>
            </a:r>
            <a:r>
              <a:rPr sz="1200" spc="-5" dirty="0">
                <a:latin typeface="Carlito"/>
                <a:cs typeface="Carlito"/>
              </a:rPr>
              <a:t>oldukları ödemelerden </a:t>
            </a:r>
            <a:r>
              <a:rPr sz="1200" dirty="0">
                <a:latin typeface="Carlito"/>
                <a:cs typeface="Carlito"/>
              </a:rPr>
              <a:t>vergi  </a:t>
            </a:r>
            <a:r>
              <a:rPr sz="1200" spc="-5" dirty="0">
                <a:latin typeface="Carlito"/>
                <a:cs typeface="Carlito"/>
              </a:rPr>
              <a:t>kesintisi (tevkifat) yapmak zorunda olanlar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şunlardır: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5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Kamu </a:t>
            </a:r>
            <a:r>
              <a:rPr sz="1200" spc="-5" dirty="0">
                <a:latin typeface="Carlito"/>
                <a:cs typeface="Carlito"/>
              </a:rPr>
              <a:t>idare </a:t>
            </a:r>
            <a:r>
              <a:rPr sz="1200" spc="-10" dirty="0">
                <a:latin typeface="Carlito"/>
                <a:cs typeface="Carlito"/>
              </a:rPr>
              <a:t>ve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müesseseleri,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İktisadî kamu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müesseseleri,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Sair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kurumlar,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70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Ticaret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şirketleri,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İş</a:t>
            </a:r>
            <a:r>
              <a:rPr sz="1200" spc="-5" dirty="0">
                <a:latin typeface="Carlito"/>
                <a:cs typeface="Carlito"/>
              </a:rPr>
              <a:t> ortaklıkları,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Dernekler, vakıflar, dernek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vakıfların iktisadî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işletmeleri,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70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Kooperatifler,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Yatırım fonu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yönetenler,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Gerçek </a:t>
            </a:r>
            <a:r>
              <a:rPr sz="1200" spc="-5" dirty="0">
                <a:latin typeface="Carlito"/>
                <a:cs typeface="Carlito"/>
              </a:rPr>
              <a:t>gelirlerini beyan </a:t>
            </a:r>
            <a:r>
              <a:rPr sz="1200" dirty="0">
                <a:latin typeface="Carlito"/>
                <a:cs typeface="Carlito"/>
              </a:rPr>
              <a:t>etmeye </a:t>
            </a:r>
            <a:r>
              <a:rPr sz="1200" spc="-5" dirty="0">
                <a:latin typeface="Carlito"/>
                <a:cs typeface="Carlito"/>
              </a:rPr>
              <a:t>mecbur olan ticaret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erbabı,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70"/>
              </a:spcBef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Zirai kazançlarını bilanço </a:t>
            </a:r>
            <a:r>
              <a:rPr sz="1200" dirty="0">
                <a:latin typeface="Carlito"/>
                <a:cs typeface="Carlito"/>
              </a:rPr>
              <a:t>veya ziraî </a:t>
            </a:r>
            <a:r>
              <a:rPr sz="1200" spc="-5" dirty="0">
                <a:latin typeface="Carlito"/>
                <a:cs typeface="Carlito"/>
              </a:rPr>
              <a:t>işletme hesabı </a:t>
            </a:r>
            <a:r>
              <a:rPr sz="1200" dirty="0">
                <a:latin typeface="Carlito"/>
                <a:cs typeface="Carlito"/>
              </a:rPr>
              <a:t>esasına </a:t>
            </a:r>
            <a:r>
              <a:rPr sz="1200" spc="-5" dirty="0">
                <a:latin typeface="Carlito"/>
                <a:cs typeface="Carlito"/>
              </a:rPr>
              <a:t>göre tespit eden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çiftçiler.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Kiracı </a:t>
            </a:r>
            <a:r>
              <a:rPr sz="1200" spc="-5" dirty="0">
                <a:latin typeface="Carlito"/>
                <a:cs typeface="Carlito"/>
              </a:rPr>
              <a:t>olan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kişi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kuruluşlar, yaptıkları kira ödemelerinin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brüt tutarı </a:t>
            </a:r>
            <a:r>
              <a:rPr sz="1200" spc="-5" dirty="0">
                <a:latin typeface="Carlito"/>
                <a:cs typeface="Carlito"/>
              </a:rPr>
              <a:t>üzerinden </a:t>
            </a:r>
            <a:r>
              <a:rPr sz="1200" b="1" dirty="0">
                <a:latin typeface="Carlito"/>
                <a:cs typeface="Carlito"/>
              </a:rPr>
              <a:t>%20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oranında gelir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kesintisi yapmak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zorundadırlar.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660" cy="83705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algn="just">
              <a:lnSpc>
                <a:spcPct val="110800"/>
              </a:lnSpc>
              <a:spcBef>
                <a:spcPts val="100"/>
              </a:spcBef>
            </a:pPr>
            <a:r>
              <a:rPr sz="1200" spc="-5" dirty="0">
                <a:latin typeface="Carlito"/>
                <a:cs typeface="Carlito"/>
              </a:rPr>
              <a:t>Bu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kesintisi, gelecek </a:t>
            </a:r>
            <a:r>
              <a:rPr sz="1200" dirty="0">
                <a:latin typeface="Carlito"/>
                <a:cs typeface="Carlito"/>
              </a:rPr>
              <a:t>aylara veya </a:t>
            </a:r>
            <a:r>
              <a:rPr sz="1200" spc="-5" dirty="0">
                <a:latin typeface="Carlito"/>
                <a:cs typeface="Carlito"/>
              </a:rPr>
              <a:t>yıllara </a:t>
            </a:r>
            <a:r>
              <a:rPr sz="1200" dirty="0">
                <a:latin typeface="Carlito"/>
                <a:cs typeface="Carlito"/>
              </a:rPr>
              <a:t>ait olmak </a:t>
            </a:r>
            <a:r>
              <a:rPr sz="1200" spc="-5" dirty="0">
                <a:latin typeface="Carlito"/>
                <a:cs typeface="Carlito"/>
              </a:rPr>
              <a:t>üzere </a:t>
            </a:r>
            <a:r>
              <a:rPr sz="1200" dirty="0">
                <a:latin typeface="Carlito"/>
                <a:cs typeface="Carlito"/>
              </a:rPr>
              <a:t>peşin </a:t>
            </a:r>
            <a:r>
              <a:rPr sz="1200" spc="-5" dirty="0">
                <a:latin typeface="Carlito"/>
                <a:cs typeface="Carlito"/>
              </a:rPr>
              <a:t>ödenen kira bedeli  üzerinden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yapılacaktır. Örneğin: </a:t>
            </a:r>
            <a:r>
              <a:rPr sz="1200" dirty="0">
                <a:latin typeface="Carlito"/>
                <a:cs typeface="Carlito"/>
              </a:rPr>
              <a:t>3 aylık veya 2 </a:t>
            </a:r>
            <a:r>
              <a:rPr sz="1200" spc="-5" dirty="0">
                <a:latin typeface="Carlito"/>
                <a:cs typeface="Carlito"/>
              </a:rPr>
              <a:t>yıllık işyeri kirası </a:t>
            </a:r>
            <a:r>
              <a:rPr sz="1200" dirty="0">
                <a:latin typeface="Carlito"/>
                <a:cs typeface="Carlito"/>
              </a:rPr>
              <a:t>peşin </a:t>
            </a:r>
            <a:r>
              <a:rPr sz="1200" spc="-5" dirty="0">
                <a:latin typeface="Carlito"/>
                <a:cs typeface="Carlito"/>
              </a:rPr>
              <a:t>tahsil edildiğinde, </a:t>
            </a:r>
            <a:r>
              <a:rPr sz="1200" dirty="0">
                <a:latin typeface="Carlito"/>
                <a:cs typeface="Carlito"/>
              </a:rPr>
              <a:t>bu  </a:t>
            </a:r>
            <a:r>
              <a:rPr sz="1200" spc="-5" dirty="0">
                <a:latin typeface="Carlito"/>
                <a:cs typeface="Carlito"/>
              </a:rPr>
              <a:t>durumda peşin </a:t>
            </a:r>
            <a:r>
              <a:rPr sz="1200" dirty="0">
                <a:latin typeface="Carlito"/>
                <a:cs typeface="Carlito"/>
              </a:rPr>
              <a:t>tahsil </a:t>
            </a:r>
            <a:r>
              <a:rPr sz="1200" spc="-5" dirty="0">
                <a:latin typeface="Carlito"/>
                <a:cs typeface="Carlito"/>
              </a:rPr>
              <a:t>edilen kiranın </a:t>
            </a:r>
            <a:r>
              <a:rPr sz="1200" dirty="0">
                <a:latin typeface="Carlito"/>
                <a:cs typeface="Carlito"/>
              </a:rPr>
              <a:t>tamamı vergi </a:t>
            </a:r>
            <a:r>
              <a:rPr sz="1200" spc="-5" dirty="0">
                <a:latin typeface="Carlito"/>
                <a:cs typeface="Carlito"/>
              </a:rPr>
              <a:t>kesintisine tabi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tutulacaktır.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Ancak, gayrimenkulü kiralayan kiracı mükellef basit usulde vergiye tabi </a:t>
            </a:r>
            <a:r>
              <a:rPr sz="1200" dirty="0">
                <a:latin typeface="Carlito"/>
                <a:cs typeface="Carlito"/>
              </a:rPr>
              <a:t>ise; </a:t>
            </a:r>
            <a:r>
              <a:rPr sz="1200" spc="-5" dirty="0">
                <a:latin typeface="Carlito"/>
                <a:cs typeface="Carlito"/>
              </a:rPr>
              <a:t>kira </a:t>
            </a:r>
            <a:r>
              <a:rPr sz="1200" dirty="0">
                <a:latin typeface="Carlito"/>
                <a:cs typeface="Carlito"/>
              </a:rPr>
              <a:t>ödemesi  </a:t>
            </a:r>
            <a:r>
              <a:rPr sz="1200" spc="-5" dirty="0">
                <a:latin typeface="Carlito"/>
                <a:cs typeface="Carlito"/>
              </a:rPr>
              <a:t>üzerinden herhangi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vergi kesintisi yapılmaz. </a:t>
            </a:r>
            <a:r>
              <a:rPr sz="1200" spc="-1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durumda gayrimenkulden elde edilen kira  </a:t>
            </a:r>
            <a:r>
              <a:rPr sz="1200" dirty="0">
                <a:latin typeface="Carlito"/>
                <a:cs typeface="Carlito"/>
              </a:rPr>
              <a:t>geliri </a:t>
            </a:r>
            <a:r>
              <a:rPr sz="1200" spc="-5" dirty="0">
                <a:latin typeface="Carlito"/>
                <a:cs typeface="Carlito"/>
              </a:rPr>
              <a:t>yıllık beyanname ile beyan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400"/>
              </a:lnSpc>
            </a:pPr>
            <a:r>
              <a:rPr sz="1200" dirty="0">
                <a:latin typeface="Carlito"/>
                <a:cs typeface="Carlito"/>
              </a:rPr>
              <a:t>Kiraya </a:t>
            </a:r>
            <a:r>
              <a:rPr sz="1200" spc="-5" dirty="0">
                <a:latin typeface="Carlito"/>
                <a:cs typeface="Carlito"/>
              </a:rPr>
              <a:t>verilen gayrimenkulün hem mesken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hem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işyeri olarak </a:t>
            </a:r>
            <a:r>
              <a:rPr sz="1200" dirty="0">
                <a:latin typeface="Carlito"/>
                <a:cs typeface="Carlito"/>
              </a:rPr>
              <a:t>kullanılması </a:t>
            </a:r>
            <a:r>
              <a:rPr sz="1200" spc="-5" dirty="0">
                <a:latin typeface="Carlito"/>
                <a:cs typeface="Carlito"/>
              </a:rPr>
              <a:t>halinde </a:t>
            </a:r>
            <a:r>
              <a:rPr sz="1200" dirty="0">
                <a:latin typeface="Carlito"/>
                <a:cs typeface="Carlito"/>
              </a:rPr>
              <a:t>ise;  </a:t>
            </a:r>
            <a:r>
              <a:rPr sz="1200" spc="-5" dirty="0">
                <a:latin typeface="Carlito"/>
                <a:cs typeface="Carlito"/>
              </a:rPr>
              <a:t>kiralanan </a:t>
            </a:r>
            <a:r>
              <a:rPr sz="1200" dirty="0">
                <a:latin typeface="Carlito"/>
                <a:cs typeface="Carlito"/>
              </a:rPr>
              <a:t>yerin </a:t>
            </a:r>
            <a:r>
              <a:rPr sz="1200" spc="-5" dirty="0">
                <a:latin typeface="Carlito"/>
                <a:cs typeface="Carlito"/>
              </a:rPr>
              <a:t>tamamı veya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kısmı işyeri </a:t>
            </a:r>
            <a:r>
              <a:rPr sz="1200" spc="-10" dirty="0">
                <a:latin typeface="Carlito"/>
                <a:cs typeface="Carlito"/>
              </a:rPr>
              <a:t>olarak </a:t>
            </a:r>
            <a:r>
              <a:rPr sz="1200" dirty="0">
                <a:latin typeface="Carlito"/>
                <a:cs typeface="Carlito"/>
              </a:rPr>
              <a:t>kullanıldığı </a:t>
            </a:r>
            <a:r>
              <a:rPr sz="1200" spc="-5" dirty="0">
                <a:latin typeface="Carlito"/>
                <a:cs typeface="Carlito"/>
              </a:rPr>
              <a:t>sürece, kira bedelinin tamamı 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kesintisine </a:t>
            </a:r>
            <a:r>
              <a:rPr sz="1200" dirty="0">
                <a:latin typeface="Carlito"/>
                <a:cs typeface="Carlito"/>
              </a:rPr>
              <a:t>tabi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100"/>
              </a:lnSpc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spc="-5" dirty="0">
                <a:latin typeface="Carlito"/>
                <a:cs typeface="Carlito"/>
              </a:rPr>
              <a:t>takvim yılında elde edilen işyeri kira gelirlerinin brüt tutarının </a:t>
            </a:r>
            <a:r>
              <a:rPr sz="1200" b="1" spc="-5" dirty="0">
                <a:latin typeface="Carlito"/>
                <a:cs typeface="Carlito"/>
              </a:rPr>
              <a:t>53.000 TL’yi </a:t>
            </a:r>
            <a:r>
              <a:rPr sz="1200" dirty="0">
                <a:latin typeface="Carlito"/>
                <a:cs typeface="Carlito"/>
              </a:rPr>
              <a:t>aşması  </a:t>
            </a:r>
            <a:r>
              <a:rPr sz="1200" spc="-5" dirty="0">
                <a:latin typeface="Carlito"/>
                <a:cs typeface="Carlito"/>
              </a:rPr>
              <a:t>halinde, yıllık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beyannamesi verilecektir</a:t>
            </a:r>
            <a:r>
              <a:rPr sz="1200" b="1" spc="-5" dirty="0">
                <a:latin typeface="Carlito"/>
                <a:cs typeface="Carlito"/>
              </a:rPr>
              <a:t>. (</a:t>
            </a:r>
            <a:r>
              <a:rPr sz="1200" spc="-5" dirty="0">
                <a:latin typeface="Carlito"/>
                <a:cs typeface="Carlito"/>
              </a:rPr>
              <a:t>2022 gelirleri için 70.000.-TL) Ancak, </a:t>
            </a:r>
            <a:r>
              <a:rPr sz="1200" dirty="0">
                <a:latin typeface="Carlito"/>
                <a:cs typeface="Carlito"/>
              </a:rPr>
              <a:t>bu  </a:t>
            </a:r>
            <a:r>
              <a:rPr sz="1200" spc="-5" dirty="0">
                <a:latin typeface="Carlito"/>
                <a:cs typeface="Carlito"/>
              </a:rPr>
              <a:t>durumda </a:t>
            </a:r>
            <a:r>
              <a:rPr sz="1200" dirty="0">
                <a:latin typeface="Carlito"/>
                <a:cs typeface="Carlito"/>
              </a:rPr>
              <a:t>daha </a:t>
            </a:r>
            <a:r>
              <a:rPr sz="1200" spc="-5" dirty="0">
                <a:latin typeface="Carlito"/>
                <a:cs typeface="Carlito"/>
              </a:rPr>
              <a:t>önce kesinti yoluyla ödenen vergiler, yıllık beyanname üzerinden mahsup  edilecektir.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GAYRİMENKUL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SERMAYE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İRADININ</a:t>
            </a:r>
            <a:r>
              <a:rPr sz="1400" b="1" spc="-2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VERGİLENDİRİLMESİ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100"/>
              </a:lnSpc>
            </a:pPr>
            <a:r>
              <a:rPr sz="1200" dirty="0">
                <a:latin typeface="Carlito"/>
                <a:cs typeface="Carlito"/>
              </a:rPr>
              <a:t>GVK. 21 </a:t>
            </a:r>
            <a:r>
              <a:rPr sz="1200" spc="-5" dirty="0">
                <a:latin typeface="Carlito"/>
                <a:cs typeface="Carlito"/>
              </a:rPr>
              <a:t>/2. fıkrasına göre; </a:t>
            </a:r>
            <a:r>
              <a:rPr sz="1200" b="1" spc="-5" dirty="0">
                <a:latin typeface="Carlito"/>
                <a:cs typeface="Carlito"/>
              </a:rPr>
              <a:t>Ticari, zirai veya mesleki kazancını yıllık beyanname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bildirmek  mecburiyetinde olanlar ile </a:t>
            </a:r>
            <a:r>
              <a:rPr sz="1200" dirty="0">
                <a:latin typeface="Carlito"/>
                <a:cs typeface="Carlito"/>
              </a:rPr>
              <a:t>istisna </a:t>
            </a:r>
            <a:r>
              <a:rPr sz="1200" spc="-5" dirty="0">
                <a:latin typeface="Carlito"/>
                <a:cs typeface="Carlito"/>
              </a:rPr>
              <a:t>haddinin </a:t>
            </a:r>
            <a:r>
              <a:rPr sz="1200" b="1" spc="-5" dirty="0">
                <a:latin typeface="Carlito"/>
                <a:cs typeface="Carlito"/>
              </a:rPr>
              <a:t>2021 için 7.000 </a:t>
            </a:r>
            <a:r>
              <a:rPr sz="1200" b="1" dirty="0">
                <a:latin typeface="Carlito"/>
                <a:cs typeface="Carlito"/>
              </a:rPr>
              <a:t>TL </a:t>
            </a:r>
            <a:r>
              <a:rPr sz="1200" b="1" spc="-5" dirty="0">
                <a:latin typeface="Carlito"/>
                <a:cs typeface="Carlito"/>
              </a:rPr>
              <a:t>nın </a:t>
            </a:r>
            <a:r>
              <a:rPr sz="1200" dirty="0">
                <a:latin typeface="Carlito"/>
                <a:cs typeface="Carlito"/>
              </a:rPr>
              <a:t>, </a:t>
            </a:r>
            <a:r>
              <a:rPr sz="1200" b="1" spc="-5" dirty="0">
                <a:latin typeface="Carlito"/>
                <a:cs typeface="Carlito"/>
              </a:rPr>
              <a:t>2022 için </a:t>
            </a:r>
            <a:r>
              <a:rPr sz="1200" b="1" dirty="0">
                <a:latin typeface="Carlito"/>
                <a:cs typeface="Carlito"/>
              </a:rPr>
              <a:t>9.500.- TL </a:t>
            </a:r>
            <a:r>
              <a:rPr sz="1200" spc="-5" dirty="0">
                <a:latin typeface="Carlito"/>
                <a:cs typeface="Carlito"/>
              </a:rPr>
              <a:t>nin  </a:t>
            </a:r>
            <a:r>
              <a:rPr sz="1200" b="1" spc="-5" dirty="0">
                <a:latin typeface="Carlito"/>
                <a:cs typeface="Carlito"/>
              </a:rPr>
              <a:t>üstünde </a:t>
            </a:r>
            <a:r>
              <a:rPr sz="1200" spc="-5" dirty="0">
                <a:latin typeface="Carlito"/>
                <a:cs typeface="Carlito"/>
              </a:rPr>
              <a:t>üzerinde hasılat elde edenlerden, beyanı gerekip gerekmediğine bakılmaksızın </a:t>
            </a:r>
            <a:r>
              <a:rPr sz="1200" dirty="0">
                <a:latin typeface="Carlito"/>
                <a:cs typeface="Carlito"/>
              </a:rPr>
              <a:t>ayrı  ayrı veya </a:t>
            </a:r>
            <a:r>
              <a:rPr sz="1200" spc="-5" dirty="0">
                <a:latin typeface="Carlito"/>
                <a:cs typeface="Carlito"/>
              </a:rPr>
              <a:t>birlikte </a:t>
            </a:r>
            <a:r>
              <a:rPr sz="1200" dirty="0">
                <a:latin typeface="Carlito"/>
                <a:cs typeface="Carlito"/>
              </a:rPr>
              <a:t>elde </a:t>
            </a:r>
            <a:r>
              <a:rPr sz="1200" spc="-5" dirty="0">
                <a:latin typeface="Carlito"/>
                <a:cs typeface="Carlito"/>
              </a:rPr>
              <a:t>ettiği ücret, menkul sermaye iradı, gayrimenkul sermaye </a:t>
            </a:r>
            <a:r>
              <a:rPr sz="1200" dirty="0">
                <a:latin typeface="Carlito"/>
                <a:cs typeface="Carlito"/>
              </a:rPr>
              <a:t>iradı ile diğer  kazanç ve </a:t>
            </a:r>
            <a:r>
              <a:rPr sz="1200" spc="-5" dirty="0">
                <a:latin typeface="Carlito"/>
                <a:cs typeface="Carlito"/>
              </a:rPr>
              <a:t>iratlarının gayri safi tutarları toplamı </a:t>
            </a:r>
            <a:r>
              <a:rPr sz="1200" b="1" dirty="0">
                <a:latin typeface="Carlito"/>
                <a:cs typeface="Carlito"/>
              </a:rPr>
              <a:t>103 üncü </a:t>
            </a:r>
            <a:r>
              <a:rPr sz="1200" b="1" spc="-5" dirty="0">
                <a:latin typeface="Carlito"/>
                <a:cs typeface="Carlito"/>
              </a:rPr>
              <a:t>maddede yazılı tarifenin üçüncü  diliminde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ücret </a:t>
            </a:r>
            <a:r>
              <a:rPr sz="1200" b="1" spc="-5" dirty="0">
                <a:latin typeface="Carlito"/>
                <a:cs typeface="Carlito"/>
              </a:rPr>
              <a:t>gelirleri için yer alan tutarı aşanlar 2021 yılı gelirleri için </a:t>
            </a:r>
            <a:r>
              <a:rPr sz="1200" b="1" dirty="0">
                <a:latin typeface="Carlito"/>
                <a:cs typeface="Carlito"/>
              </a:rPr>
              <a:t>180.000.-TL, </a:t>
            </a:r>
            <a:r>
              <a:rPr sz="1200" b="1" spc="-5" dirty="0">
                <a:latin typeface="Carlito"/>
                <a:cs typeface="Carlito"/>
              </a:rPr>
              <a:t>2022  yılı geliri için 250.000 </a:t>
            </a:r>
            <a:r>
              <a:rPr sz="1200" b="1" dirty="0">
                <a:latin typeface="Carlito"/>
                <a:cs typeface="Carlito"/>
              </a:rPr>
              <a:t>TL bu </a:t>
            </a:r>
            <a:r>
              <a:rPr sz="1200" b="1" spc="-5" dirty="0">
                <a:latin typeface="Carlito"/>
                <a:cs typeface="Carlito"/>
              </a:rPr>
              <a:t>istisnadan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faydalanamazlar.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ÖRNEK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UYGULAMA: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4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Bay (A) </a:t>
            </a:r>
            <a:r>
              <a:rPr sz="1200" b="1" spc="-5" dirty="0">
                <a:latin typeface="Carlito"/>
                <a:cs typeface="Carlito"/>
              </a:rPr>
              <a:t>2021 </a:t>
            </a:r>
            <a:r>
              <a:rPr sz="1200" spc="-5" dirty="0">
                <a:latin typeface="Carlito"/>
                <a:cs typeface="Carlito"/>
              </a:rPr>
              <a:t>yılında tek </a:t>
            </a:r>
            <a:r>
              <a:rPr sz="1200" dirty="0">
                <a:latin typeface="Carlito"/>
                <a:cs typeface="Carlito"/>
              </a:rPr>
              <a:t>işverenden </a:t>
            </a:r>
            <a:r>
              <a:rPr sz="1200" spc="-5" dirty="0">
                <a:latin typeface="Carlito"/>
                <a:cs typeface="Carlito"/>
              </a:rPr>
              <a:t>stopaj yoluyla vergilendirilmiş </a:t>
            </a:r>
            <a:r>
              <a:rPr sz="1200" spc="-10" dirty="0">
                <a:latin typeface="Carlito"/>
                <a:cs typeface="Carlito"/>
              </a:rPr>
              <a:t>brüt </a:t>
            </a:r>
            <a:r>
              <a:rPr sz="1200" b="1" dirty="0">
                <a:latin typeface="Carlito"/>
                <a:cs typeface="Carlito"/>
              </a:rPr>
              <a:t>130.000 TL </a:t>
            </a:r>
            <a:r>
              <a:rPr sz="1200" spc="-5" dirty="0">
                <a:latin typeface="Carlito"/>
                <a:cs typeface="Carlito"/>
              </a:rPr>
              <a:t>ücret  </a:t>
            </a:r>
            <a:r>
              <a:rPr sz="1200" dirty="0">
                <a:latin typeface="Carlito"/>
                <a:cs typeface="Carlito"/>
              </a:rPr>
              <a:t>geliri ve </a:t>
            </a:r>
            <a:r>
              <a:rPr sz="1200" spc="-5" dirty="0">
                <a:latin typeface="Carlito"/>
                <a:cs typeface="Carlito"/>
              </a:rPr>
              <a:t>konut </a:t>
            </a:r>
            <a:r>
              <a:rPr sz="1200" b="1" spc="-5" dirty="0">
                <a:latin typeface="Carlito"/>
                <a:cs typeface="Carlito"/>
              </a:rPr>
              <a:t>olarak kiraya verdiği gayrimenkulden 90.000 </a:t>
            </a:r>
            <a:r>
              <a:rPr sz="1200" b="1" dirty="0">
                <a:latin typeface="Carlito"/>
                <a:cs typeface="Carlito"/>
              </a:rPr>
              <a:t>TL </a:t>
            </a:r>
            <a:r>
              <a:rPr sz="1200" spc="-5" dirty="0">
                <a:latin typeface="Carlito"/>
                <a:cs typeface="Carlito"/>
              </a:rPr>
              <a:t>kira geliri </a:t>
            </a:r>
            <a:r>
              <a:rPr sz="1200" dirty="0">
                <a:latin typeface="Carlito"/>
                <a:cs typeface="Carlito"/>
              </a:rPr>
              <a:t>elde </a:t>
            </a:r>
            <a:r>
              <a:rPr sz="1200" spc="-5" dirty="0">
                <a:latin typeface="Carlito"/>
                <a:cs typeface="Carlito"/>
              </a:rPr>
              <a:t>etmiştir. Bu  kişinin başka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geliri yoktur. Götürü gideri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seçmiştir.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Açıklama: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b="1" spc="-5" dirty="0">
                <a:latin typeface="Carlito"/>
                <a:cs typeface="Carlito"/>
              </a:rPr>
              <a:t>yılında </a:t>
            </a:r>
            <a:r>
              <a:rPr sz="1200" b="1" dirty="0">
                <a:latin typeface="Carlito"/>
                <a:cs typeface="Carlito"/>
              </a:rPr>
              <a:t>tek </a:t>
            </a:r>
            <a:r>
              <a:rPr sz="1200" b="1" spc="-5" dirty="0">
                <a:latin typeface="Carlito"/>
                <a:cs typeface="Carlito"/>
              </a:rPr>
              <a:t>işverenden </a:t>
            </a:r>
            <a:r>
              <a:rPr sz="1200" spc="-5" dirty="0">
                <a:latin typeface="Carlito"/>
                <a:cs typeface="Carlito"/>
              </a:rPr>
              <a:t>elde edilen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stopaj </a:t>
            </a:r>
            <a:r>
              <a:rPr sz="1200" dirty="0">
                <a:latin typeface="Carlito"/>
                <a:cs typeface="Carlito"/>
              </a:rPr>
              <a:t>yoluyla </a:t>
            </a:r>
            <a:r>
              <a:rPr sz="1200" spc="-5" dirty="0">
                <a:latin typeface="Carlito"/>
                <a:cs typeface="Carlito"/>
              </a:rPr>
              <a:t>vergilendirilmiş ücretinin, tutarı </a:t>
            </a:r>
            <a:r>
              <a:rPr sz="1200" dirty="0">
                <a:latin typeface="Carlito"/>
                <a:cs typeface="Carlito"/>
              </a:rPr>
              <a:t>ne  </a:t>
            </a:r>
            <a:r>
              <a:rPr sz="1200" spc="-5" dirty="0">
                <a:latin typeface="Carlito"/>
                <a:cs typeface="Carlito"/>
              </a:rPr>
              <a:t>olursa olsun yıllık </a:t>
            </a:r>
            <a:r>
              <a:rPr sz="1200" b="1" spc="-5" dirty="0">
                <a:latin typeface="Carlito"/>
                <a:cs typeface="Carlito"/>
              </a:rPr>
              <a:t>gelir vergisi beyannamesi </a:t>
            </a:r>
            <a:r>
              <a:rPr sz="1200" b="1" spc="-10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beyan edilmez</a:t>
            </a:r>
            <a:r>
              <a:rPr sz="1200" spc="-5" dirty="0">
                <a:latin typeface="Carlito"/>
                <a:cs typeface="Carlito"/>
              </a:rPr>
              <a:t>. Aşağıdaki hesaplamada  dikkate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alınır.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000"/>
              </a:lnSpc>
            </a:pPr>
            <a:r>
              <a:rPr sz="1200" b="1" spc="-5" dirty="0">
                <a:latin typeface="Carlito"/>
                <a:cs typeface="Carlito"/>
              </a:rPr>
              <a:t>Konut </a:t>
            </a:r>
            <a:r>
              <a:rPr sz="1200" b="1" dirty="0">
                <a:latin typeface="Carlito"/>
                <a:cs typeface="Carlito"/>
              </a:rPr>
              <a:t>kira </a:t>
            </a:r>
            <a:r>
              <a:rPr sz="1200" b="1" spc="-5" dirty="0">
                <a:latin typeface="Carlito"/>
                <a:cs typeface="Carlito"/>
              </a:rPr>
              <a:t>geliri 2021 </a:t>
            </a:r>
            <a:r>
              <a:rPr sz="1200" b="1" spc="-10" dirty="0">
                <a:latin typeface="Carlito"/>
                <a:cs typeface="Carlito"/>
              </a:rPr>
              <a:t>yılı </a:t>
            </a:r>
            <a:r>
              <a:rPr sz="1200" b="1" spc="-5" dirty="0">
                <a:latin typeface="Carlito"/>
                <a:cs typeface="Carlito"/>
              </a:rPr>
              <a:t>için belirlenen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7.000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TL'lik istisna tutarından fazla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olduğundan</a:t>
            </a:r>
            <a:r>
              <a:rPr sz="1200" b="1" dirty="0">
                <a:latin typeface="Carlito"/>
                <a:cs typeface="Carlito"/>
              </a:rPr>
              <a:t>, </a:t>
            </a:r>
            <a:r>
              <a:rPr sz="1200" b="1" spc="-5" dirty="0">
                <a:latin typeface="Carlito"/>
                <a:cs typeface="Carlito"/>
              </a:rPr>
              <a:t>bu  gelirin beyan edilmesi</a:t>
            </a:r>
            <a:r>
              <a:rPr sz="1200" b="1" spc="1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gerekmektedir</a:t>
            </a:r>
            <a:r>
              <a:rPr sz="1200" dirty="0">
                <a:latin typeface="Carlito"/>
                <a:cs typeface="Carlito"/>
              </a:rPr>
              <a:t>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6120" cy="16503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800"/>
              </a:lnSpc>
              <a:spcBef>
                <a:spcPts val="100"/>
              </a:spcBef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b="1" spc="-5" dirty="0">
                <a:latin typeface="Carlito"/>
                <a:cs typeface="Carlito"/>
              </a:rPr>
              <a:t>yılında elde </a:t>
            </a:r>
            <a:r>
              <a:rPr sz="1200" b="1" spc="-10" dirty="0">
                <a:latin typeface="Carlito"/>
                <a:cs typeface="Carlito"/>
              </a:rPr>
              <a:t>edilen </a:t>
            </a:r>
            <a:r>
              <a:rPr sz="1200" b="1" spc="-5" dirty="0">
                <a:latin typeface="Carlito"/>
                <a:cs typeface="Carlito"/>
              </a:rPr>
              <a:t>toplam </a:t>
            </a:r>
            <a:r>
              <a:rPr sz="1200" b="1" dirty="0">
                <a:latin typeface="Carlito"/>
                <a:cs typeface="Carlito"/>
              </a:rPr>
              <a:t>(130.000 + </a:t>
            </a:r>
            <a:r>
              <a:rPr sz="1200" b="1" spc="-5" dirty="0">
                <a:latin typeface="Carlito"/>
                <a:cs typeface="Carlito"/>
              </a:rPr>
              <a:t>90.000) </a:t>
            </a:r>
            <a:r>
              <a:rPr sz="1200" b="1" dirty="0">
                <a:latin typeface="Carlito"/>
                <a:cs typeface="Carlito"/>
              </a:rPr>
              <a:t>= </a:t>
            </a:r>
            <a:r>
              <a:rPr sz="1200" b="1" spc="-5" dirty="0">
                <a:latin typeface="Carlito"/>
                <a:cs typeface="Carlito"/>
              </a:rPr>
              <a:t>220 .000 TL'lik gelir, 2021 yılı için  geçerli </a:t>
            </a:r>
            <a:r>
              <a:rPr sz="1200" b="1" dirty="0">
                <a:latin typeface="Carlito"/>
                <a:cs typeface="Carlito"/>
              </a:rPr>
              <a:t>olan 190.000 </a:t>
            </a:r>
            <a:r>
              <a:rPr sz="1200" b="1" spc="-5" dirty="0">
                <a:latin typeface="Carlito"/>
                <a:cs typeface="Carlito"/>
              </a:rPr>
              <a:t>TL'lik sınırı aştığından, konut kira gelirinin beyanında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7.000</a:t>
            </a:r>
            <a:r>
              <a:rPr sz="1200" b="1" u="sng" spc="204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TL'lik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istisnadan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yararlanılamayacaktır.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366395">
              <a:lnSpc>
                <a:spcPct val="110800"/>
              </a:lnSpc>
            </a:pPr>
            <a:r>
              <a:rPr sz="1200" b="1" spc="-5" dirty="0">
                <a:latin typeface="Carlito"/>
                <a:cs typeface="Carlito"/>
              </a:rPr>
              <a:t>Mükellefler (hakları kiraya verenler hariç) diledikleri takdirde gerçek giderlere karşılık  olmak üzere hasılatlarından </a:t>
            </a:r>
            <a:r>
              <a:rPr sz="1200" b="1" spc="5" dirty="0">
                <a:latin typeface="Carlito"/>
                <a:cs typeface="Carlito"/>
              </a:rPr>
              <a:t>%15 </a:t>
            </a:r>
            <a:r>
              <a:rPr sz="1200" b="1" spc="-5" dirty="0">
                <a:latin typeface="Carlito"/>
                <a:cs typeface="Carlito"/>
              </a:rPr>
              <a:t>'ini götürü olarak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indirebilirler.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Götürü gider </a:t>
            </a:r>
            <a:r>
              <a:rPr sz="1200" b="1" dirty="0">
                <a:latin typeface="Carlito"/>
                <a:cs typeface="Carlito"/>
              </a:rPr>
              <a:t>usulünü </a:t>
            </a:r>
            <a:r>
              <a:rPr sz="1200" b="1" spc="-5" dirty="0">
                <a:latin typeface="Carlito"/>
                <a:cs typeface="Carlito"/>
              </a:rPr>
              <a:t>kabul edenler </a:t>
            </a:r>
            <a:r>
              <a:rPr sz="1200" b="1" dirty="0">
                <a:latin typeface="Carlito"/>
                <a:cs typeface="Carlito"/>
              </a:rPr>
              <a:t>iki </a:t>
            </a:r>
            <a:r>
              <a:rPr sz="1200" b="1" spc="-5" dirty="0">
                <a:latin typeface="Carlito"/>
                <a:cs typeface="Carlito"/>
              </a:rPr>
              <a:t>yıl geçmedikçe bu usulden</a:t>
            </a:r>
            <a:r>
              <a:rPr sz="1200" b="1" spc="5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dönemezler.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288" y="6032372"/>
            <a:ext cx="5788025" cy="27222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867410" algn="l"/>
                <a:tab pos="2143760" algn="l"/>
                <a:tab pos="3750945" algn="l"/>
                <a:tab pos="4474210" algn="l"/>
                <a:tab pos="4838065" algn="l"/>
                <a:tab pos="5403215" algn="l"/>
              </a:tabLst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GECİKME	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FAİZİ-GECİKME	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ZAMMI-PİŞMANLIK	ZAMMI	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	TECİL	FAİZİ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ORANLARI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Gecikme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Zammı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400"/>
              </a:lnSpc>
            </a:pPr>
            <a:r>
              <a:rPr sz="1200" spc="-5" dirty="0">
                <a:latin typeface="Carlito"/>
                <a:cs typeface="Carlito"/>
              </a:rPr>
              <a:t>Mükelleflerin rızai beyanları ile </a:t>
            </a:r>
            <a:r>
              <a:rPr sz="1200" dirty="0">
                <a:latin typeface="Carlito"/>
                <a:cs typeface="Carlito"/>
              </a:rPr>
              <a:t>beyan etmiş </a:t>
            </a:r>
            <a:r>
              <a:rPr sz="1200" spc="-5" dirty="0">
                <a:latin typeface="Carlito"/>
                <a:cs typeface="Carlito"/>
              </a:rPr>
              <a:t>oldukları vergileri normal </a:t>
            </a:r>
            <a:r>
              <a:rPr sz="1200" dirty="0">
                <a:latin typeface="Carlito"/>
                <a:cs typeface="Carlito"/>
              </a:rPr>
              <a:t>vade </a:t>
            </a:r>
            <a:r>
              <a:rPr sz="1200" spc="-5" dirty="0">
                <a:latin typeface="Carlito"/>
                <a:cs typeface="Carlito"/>
              </a:rPr>
              <a:t>tarihlerinde  ödemeyip, daha sonraki tarihlerde yapacakları ödemeler için geciktirilen süreye hesaplanan  tutardır.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Gecikme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Faizi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-5" dirty="0">
                <a:latin typeface="Carlito"/>
                <a:cs typeface="Carlito"/>
              </a:rPr>
              <a:t>İkmalen,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Resen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İdarece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yapılan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tarhiyatlarda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vergilerin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normal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vade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tarihleri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tarhiyatın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kesinleştiği </a:t>
            </a:r>
            <a:r>
              <a:rPr sz="1200" spc="-5" dirty="0">
                <a:latin typeface="Carlito"/>
                <a:cs typeface="Carlito"/>
              </a:rPr>
              <a:t>tarihe kadar geciktirilen süreye hesaplanan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tutardır.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rlito"/>
                <a:cs typeface="Carlito"/>
              </a:rPr>
              <a:t>Gecikme </a:t>
            </a:r>
            <a:r>
              <a:rPr sz="1200" dirty="0">
                <a:latin typeface="Carlito"/>
                <a:cs typeface="Carlito"/>
              </a:rPr>
              <a:t>zammı, </a:t>
            </a:r>
            <a:r>
              <a:rPr sz="1200" spc="-5" dirty="0">
                <a:latin typeface="Carlito"/>
                <a:cs typeface="Carlito"/>
              </a:rPr>
              <a:t>Gecikme faizi </a:t>
            </a:r>
            <a:r>
              <a:rPr sz="1200" dirty="0">
                <a:latin typeface="Carlito"/>
                <a:cs typeface="Carlito"/>
              </a:rPr>
              <a:t>zammı </a:t>
            </a:r>
            <a:r>
              <a:rPr sz="1200" spc="-5" dirty="0">
                <a:latin typeface="Carlito"/>
                <a:cs typeface="Carlito"/>
              </a:rPr>
              <a:t>günlük olarak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hesaplanır</a:t>
            </a:r>
            <a:r>
              <a:rPr sz="1200" b="1" dirty="0">
                <a:latin typeface="Carlito"/>
                <a:cs typeface="Carlito"/>
              </a:rPr>
              <a:t>.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63650" y="3045396"/>
          <a:ext cx="5758813" cy="2580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8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6514">
                <a:tc>
                  <a:txBody>
                    <a:bodyPr/>
                    <a:lstStyle/>
                    <a:p>
                      <a:pPr marR="708025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Y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AR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46609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G.V.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GENEL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TEBLİĞ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İSTİSNA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TUTARI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423">
                <a:tc>
                  <a:txBody>
                    <a:bodyPr/>
                    <a:lstStyle/>
                    <a:p>
                      <a:pPr marR="762635" algn="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946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317 SAYILI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GT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9461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691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9.500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9461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R="762635" algn="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21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313 SAYILI GVK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818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7.000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843">
                <a:tc>
                  <a:txBody>
                    <a:bodyPr/>
                    <a:lstStyle/>
                    <a:p>
                      <a:pPr marR="762635" algn="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20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310 SAYILI GVK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6.600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R="762635" algn="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19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 algn="ctr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305 SAYILI GVK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818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5.400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843">
                <a:tc>
                  <a:txBody>
                    <a:bodyPr/>
                    <a:lstStyle/>
                    <a:p>
                      <a:pPr marR="762635" algn="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18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302 SAYILI GVK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818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4.400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843">
                <a:tc>
                  <a:txBody>
                    <a:bodyPr/>
                    <a:lstStyle/>
                    <a:p>
                      <a:pPr marR="762635" algn="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17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296 SAYILI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3.900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097">
                <a:tc>
                  <a:txBody>
                    <a:bodyPr/>
                    <a:lstStyle/>
                    <a:p>
                      <a:pPr marR="762635" algn="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2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0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16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290 SAYILI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3.800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843">
                <a:tc>
                  <a:txBody>
                    <a:bodyPr/>
                    <a:lstStyle/>
                    <a:p>
                      <a:pPr marR="748665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2015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287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SAYILI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GT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3.600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8496" y="985773"/>
            <a:ext cx="5641340" cy="8621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30810" algn="ctr">
              <a:lnSpc>
                <a:spcPct val="100000"/>
              </a:lnSpc>
              <a:spcBef>
                <a:spcPts val="95"/>
              </a:spcBef>
            </a:pPr>
            <a:r>
              <a:rPr sz="1600" spc="-75" dirty="0">
                <a:solidFill>
                  <a:srgbClr val="2E5395"/>
                </a:solidFill>
                <a:latin typeface="Trebuchet MS"/>
                <a:cs typeface="Trebuchet MS"/>
              </a:rPr>
              <a:t>İÇİNDEKİLER</a:t>
            </a:r>
            <a:endParaRPr sz="1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latin typeface="Carlito"/>
                <a:cs typeface="Carlito"/>
                <a:hlinkClick r:id="rId2" action="ppaction://hlinksldjump"/>
              </a:rPr>
              <a:t>AKTİFE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KAYITLI BİNEK OTONUN SATIŞINDA KDV ORANI .....................................................................</a:t>
            </a:r>
            <a:r>
              <a:rPr sz="1100" spc="-7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7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rlito"/>
                <a:cs typeface="Carlito"/>
                <a:hlinkClick r:id="rId2" action="ppaction://hlinksldjump"/>
              </a:rPr>
              <a:t>AKTİFE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KAYITLI BİNEK OTONUN VE DİĞER ATİKLERİN SATIŞINDAN ELDE EDİLEN</a:t>
            </a:r>
            <a:r>
              <a:rPr sz="1100" spc="2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KARIN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225"/>
              </a:spcBef>
            </a:pP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VERGİLENDİRİLMESİ (YENİLEME FONU) ..............................................................................................</a:t>
            </a:r>
            <a:r>
              <a:rPr sz="1100" spc="-5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7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ANONİM ŞİRKETLERDE HİSSE DEVİRLERİNDEN ELDE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EDİLEN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KAZANCIN VERGİLENDİRİLMESİ...........</a:t>
            </a:r>
            <a:r>
              <a:rPr sz="1100" spc="8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7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rlito"/>
                <a:cs typeface="Carlito"/>
                <a:hlinkClick r:id="rId2" action="ppaction://hlinksldjump"/>
              </a:rPr>
              <a:t>Hisse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Senedi veya Geçici İlmühaber Olmadığı Durumlarda Vergilendirme: ...................................</a:t>
            </a:r>
            <a:r>
              <a:rPr sz="1100" spc="12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7</a:t>
            </a:r>
            <a:endParaRPr sz="1100">
              <a:latin typeface="Carlito"/>
              <a:cs typeface="Carlito"/>
            </a:endParaRPr>
          </a:p>
          <a:p>
            <a:pPr marL="12700" marR="5080" indent="138430">
              <a:lnSpc>
                <a:spcPct val="147500"/>
              </a:lnSpc>
              <a:spcBef>
                <a:spcPts val="10"/>
              </a:spcBef>
            </a:pPr>
            <a:r>
              <a:rPr sz="1100" dirty="0">
                <a:latin typeface="Carlito"/>
                <a:cs typeface="Carlito"/>
                <a:hlinkClick r:id="rId3" action="ppaction://hlinksldjump"/>
              </a:rPr>
              <a:t>Hisse 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Senedi veya Geçici İlmühaber Olduğu Durumlarda Vergilendirme: ......................................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8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ASGARİ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ÜCRET 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.....................................................................................................................................</a:t>
            </a:r>
            <a:r>
              <a:rPr sz="1100" spc="-55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8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BA-BS FORMLARININ DÜZENLENMESİ VE CEZA UYGULAMASI ...........................................................</a:t>
            </a:r>
            <a:r>
              <a:rPr sz="1100" spc="-30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8</a:t>
            </a:r>
            <a:endParaRPr sz="1100">
              <a:latin typeface="Carlito"/>
              <a:cs typeface="Carlito"/>
            </a:endParaRPr>
          </a:p>
          <a:p>
            <a:pPr marL="151130" marR="5080" indent="-139065">
              <a:lnSpc>
                <a:spcPct val="154500"/>
              </a:lnSpc>
              <a:spcBef>
                <a:spcPts val="5"/>
              </a:spcBef>
            </a:pPr>
            <a:r>
              <a:rPr sz="1100" dirty="0">
                <a:latin typeface="Carlito"/>
                <a:cs typeface="Carlito"/>
                <a:hlinkClick r:id="rId4" action="ppaction://hlinksldjump"/>
              </a:rPr>
              <a:t>BELEDİYE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VERGİLERİNİN ÖDENME ZAMANLARI................................................................................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12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Emlak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Vergisi .................................................................................................................................</a:t>
            </a:r>
            <a:r>
              <a:rPr sz="1100" spc="-20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12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Çevre Temizlik Vergisi....................................................................................................................</a:t>
            </a:r>
            <a:r>
              <a:rPr sz="1100" spc="85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12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4" action="ppaction://hlinksldjump"/>
              </a:rPr>
              <a:t>İlan ve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Reklam Vergisi....................................................................................................................</a:t>
            </a:r>
            <a:r>
              <a:rPr sz="1100" spc="55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12</a:t>
            </a:r>
            <a:endParaRPr sz="1100">
              <a:latin typeface="Carlito"/>
              <a:cs typeface="Carlito"/>
            </a:endParaRPr>
          </a:p>
          <a:p>
            <a:pPr marL="151130" marR="5080" indent="-139065">
              <a:lnSpc>
                <a:spcPts val="2039"/>
              </a:lnSpc>
              <a:spcBef>
                <a:spcPts val="100"/>
              </a:spcBef>
            </a:pPr>
            <a:r>
              <a:rPr sz="1100" dirty="0">
                <a:latin typeface="Carlito"/>
                <a:cs typeface="Carlito"/>
                <a:hlinkClick r:id="rId5" action="ppaction://hlinksldjump"/>
              </a:rPr>
              <a:t>BERAT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YÜKLEME TAKVİMİ VE İKİNCİL KOPYALAMA GÖNDERİLMESİ (e-DEFTER TUTANLAR İÇİN) ...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13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A)- Gerçek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Kişiler /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Gelir Vergisi Mükellefleri................................................................................</a:t>
            </a:r>
            <a:r>
              <a:rPr sz="1100" spc="20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14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439"/>
              </a:spcBef>
            </a:pP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B)- Tüzel Kişiler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/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Kurumlar Vergisi Mükellefleri............................................................................</a:t>
            </a:r>
            <a:r>
              <a:rPr sz="1100" spc="114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14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C)- Geçici Vergi Dönemleri Bazında Yükleme Tercihinde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Bulunulması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Halinde</a:t>
            </a:r>
            <a:r>
              <a:rPr sz="1100" spc="5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Uygulanacak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135"/>
              </a:spcBef>
            </a:pP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Takvim (GV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ve KV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Mükellefleri İçin) ..............................................................................................</a:t>
            </a:r>
            <a:r>
              <a:rPr sz="1100" spc="10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15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100" dirty="0">
                <a:latin typeface="Carlito"/>
                <a:cs typeface="Carlito"/>
                <a:hlinkClick r:id="rId8" action="ppaction://hlinksldjump"/>
              </a:rPr>
              <a:t>BEYANNAME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ÜZERİNDEN İNDİRİLMESİ MÜMKÜN OLAN ZARAR VE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DİĞER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İNDİRİMLER .................</a:t>
            </a:r>
            <a:r>
              <a:rPr sz="1100" spc="-7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17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BİNEK OTOMOBİLERDE GİDERLERİN KISITLANMASI .........................................................................</a:t>
            </a:r>
            <a:r>
              <a:rPr sz="1100" spc="35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17</a:t>
            </a:r>
            <a:endParaRPr sz="1100">
              <a:latin typeface="Carlito"/>
              <a:cs typeface="Carlito"/>
            </a:endParaRPr>
          </a:p>
          <a:p>
            <a:pPr marR="25400" algn="r">
              <a:lnSpc>
                <a:spcPct val="100000"/>
              </a:lnSpc>
              <a:spcBef>
                <a:spcPts val="735"/>
              </a:spcBef>
            </a:pP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Ticari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Kazanç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ve Serbest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meslek kazanç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sahipleri Binek Otomobillerin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Giderlerine ve</a:t>
            </a:r>
            <a:r>
              <a:rPr sz="1100" spc="3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Amortisman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120"/>
              </a:spcBef>
            </a:pP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ayrılmasın da kısıtlama ..................................................................................................................</a:t>
            </a:r>
            <a:r>
              <a:rPr sz="1100" spc="-3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17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Binek Otolarda Amortisman Kısıtlaması........................................................................................</a:t>
            </a:r>
            <a:r>
              <a:rPr sz="1100" spc="155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18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9" action="ppaction://hlinksldjump"/>
              </a:rPr>
              <a:t>DAMGA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VERGİSİ TUTARLARI .............................................................................................................</a:t>
            </a:r>
            <a:r>
              <a:rPr sz="1100" spc="-25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18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DEĞER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ARTIŞI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KAZANÇLARININ HESAPLANMASI...............................................................................</a:t>
            </a:r>
            <a:r>
              <a:rPr sz="1100" spc="15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19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DEĞERLİ KONUT VERGİSİ (DKV).........................................................................................................</a:t>
            </a:r>
            <a:r>
              <a:rPr sz="1100" spc="100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21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DEMİRBAŞLARDA GİDER YAZMA SINIRI ............................................................................................</a:t>
            </a:r>
            <a:r>
              <a:rPr sz="1100" spc="75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22</a:t>
            </a:r>
            <a:endParaRPr sz="1100">
              <a:latin typeface="Carlito"/>
              <a:cs typeface="Carlito"/>
            </a:endParaRPr>
          </a:p>
          <a:p>
            <a:pPr marL="12700" marR="5080" algn="just">
              <a:lnSpc>
                <a:spcPct val="154500"/>
              </a:lnSpc>
              <a:spcBef>
                <a:spcPts val="10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e-ARŞİV FATURA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KESME </a:t>
            </a: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SINIRI (5.000/30.000 TL) ............................................................................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22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13" action="ppaction://hlinksldjump"/>
              </a:rPr>
              <a:t>e-BEYANNAME </a:t>
            </a:r>
            <a:r>
              <a:rPr sz="1100" spc="-5" dirty="0">
                <a:latin typeface="Carlito"/>
                <a:cs typeface="Carlito"/>
                <a:hlinkClick r:id="rId13" action="ppaction://hlinksldjump"/>
              </a:rPr>
              <a:t>VERİLMEMESİ HALİNDE UYGULANACAK CEZALAR................................................... </a:t>
            </a:r>
            <a:r>
              <a:rPr sz="1100" dirty="0">
                <a:latin typeface="Carlito"/>
                <a:cs typeface="Carlito"/>
                <a:hlinkClick r:id="rId13" action="ppaction://hlinksldjump"/>
              </a:rPr>
              <a:t>23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13" action="ppaction://hlinksldjump"/>
              </a:rPr>
              <a:t>EK </a:t>
            </a:r>
            <a:r>
              <a:rPr sz="1100" dirty="0">
                <a:latin typeface="Carlito"/>
                <a:cs typeface="Carlito"/>
                <a:hlinkClick r:id="rId13" action="ppaction://hlinksldjump"/>
              </a:rPr>
              <a:t>MALİ </a:t>
            </a:r>
            <a:r>
              <a:rPr sz="1100" spc="-5" dirty="0">
                <a:latin typeface="Carlito"/>
                <a:cs typeface="Carlito"/>
                <a:hlinkClick r:id="rId13" action="ppaction://hlinksldjump"/>
              </a:rPr>
              <a:t>TABLOLARI DÜZENLEME ZORUNLULUĞU ........................................................................... </a:t>
            </a:r>
            <a:r>
              <a:rPr sz="1100" dirty="0">
                <a:latin typeface="Carlito"/>
                <a:cs typeface="Carlito"/>
                <a:hlinkClick r:id="rId13" action="ppaction://hlinksldjump"/>
              </a:rPr>
              <a:t>23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35"/>
              </a:spcBef>
            </a:pP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ENGELLİLERDE VERGİ İNDİRİMİ .........................................................................................................</a:t>
            </a:r>
            <a:r>
              <a:rPr sz="1100" spc="-55" dirty="0">
                <a:latin typeface="Carlito"/>
                <a:cs typeface="Carlito"/>
                <a:hlinkClick r:id="rId1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24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FATURA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ALMAMANIN </a:t>
            </a:r>
            <a:r>
              <a:rPr sz="1100" spc="-10" dirty="0">
                <a:latin typeface="Carlito"/>
                <a:cs typeface="Carlito"/>
                <a:hlinkClick r:id="rId14" action="ppaction://hlinksldjump"/>
              </a:rPr>
              <a:t>CEZASI </a:t>
            </a: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...........................................................................................................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24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FATURA DÜZENLEME SÜRESİ ............................................................................................................</a:t>
            </a:r>
            <a:r>
              <a:rPr sz="1100" spc="-20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25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30"/>
              </a:spcBef>
            </a:pP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FATURA DÜZENLEME SINIRI ..............................................................................................................</a:t>
            </a:r>
            <a:r>
              <a:rPr sz="1100" spc="-80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25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29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1005585"/>
            <a:ext cx="4629785" cy="424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arlito"/>
                <a:cs typeface="Carlito"/>
              </a:rPr>
              <a:t>Pişmanlık zammı aylık olarak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hesaplanır.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Gecikme Zammı/Gecikme Zammı ve Pişmanlık Zammı</a:t>
            </a:r>
            <a:r>
              <a:rPr sz="1400" b="1" spc="5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Oranları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0884" y="1632457"/>
          <a:ext cx="5849620" cy="7254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1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7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KARAR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YÜRÜRLÜK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AYLIK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7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1947 Sayılı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Cumhurbaşkanı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Kararı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30/12/2019 Tarihinden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İtibaren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%1,6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2745994"/>
            <a:ext cx="13354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Tecil Faiz</a:t>
            </a:r>
            <a:r>
              <a:rPr sz="1400" b="1" spc="-3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Oranları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30884" y="3188842"/>
          <a:ext cx="5850254" cy="7269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1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8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7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Genel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Tebliği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Yürürlük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Yıllık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2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Seri: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C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Sıra No: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5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Tahsilat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Genel</a:t>
                      </a:r>
                      <a:r>
                        <a:rPr sz="12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Tebliği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30/12/2019 Tarihin den itibaren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%15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88288" y="4302378"/>
            <a:ext cx="22561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GEÇİCİ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</a:t>
            </a:r>
            <a:r>
              <a:rPr sz="1400" b="1" spc="-5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UYGULAMALARI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30884" y="4744846"/>
          <a:ext cx="5784850" cy="18458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19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İlgili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350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Beyan ve Ödeme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Tarihi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Son 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350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  <a:solidFill>
                      <a:srgbClr val="2E53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2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Ocak,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Şubat,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Mart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Mayıs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711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Nisan,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Mayıs,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Haziran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Ağustos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Temmuz, Ağustos,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Eylül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 Kasım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Ekim, Kasım, Aralık</a:t>
                      </a:r>
                      <a:r>
                        <a:rPr sz="1200" b="1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(KALDIRILDI)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KALDIRILDI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7E7E7E"/>
                      </a:solidFill>
                      <a:prstDash val="solid"/>
                    </a:lnL>
                    <a:lnR w="3175">
                      <a:solidFill>
                        <a:srgbClr val="7E7E7E"/>
                      </a:solidFill>
                      <a:prstDash val="solid"/>
                    </a:lnR>
                    <a:lnT w="3175">
                      <a:solidFill>
                        <a:srgbClr val="7E7E7E"/>
                      </a:solidFill>
                      <a:prstDash val="solid"/>
                    </a:lnT>
                    <a:lnB w="317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88288" y="6792848"/>
            <a:ext cx="5787390" cy="2914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arlito"/>
                <a:cs typeface="Carlito"/>
              </a:rPr>
              <a:t>NOT: </a:t>
            </a:r>
            <a:r>
              <a:rPr sz="1200" spc="-5" dirty="0">
                <a:latin typeface="Carlito"/>
                <a:cs typeface="Carlito"/>
              </a:rPr>
              <a:t>2021 TAKVİM YILINA </a:t>
            </a:r>
            <a:r>
              <a:rPr sz="1200" dirty="0">
                <a:latin typeface="Carlito"/>
                <a:cs typeface="Carlito"/>
              </a:rPr>
              <a:t>AİT 4. </a:t>
            </a:r>
            <a:r>
              <a:rPr sz="1200" spc="-5" dirty="0">
                <a:latin typeface="Carlito"/>
                <a:cs typeface="Carlito"/>
              </a:rPr>
              <a:t>DÖNEM GEÇİCİ </a:t>
            </a:r>
            <a:r>
              <a:rPr sz="1200" dirty="0">
                <a:latin typeface="Carlito"/>
                <a:cs typeface="Carlito"/>
              </a:rPr>
              <a:t>VERGİ </a:t>
            </a:r>
            <a:r>
              <a:rPr sz="1200" spc="-5" dirty="0">
                <a:latin typeface="Carlito"/>
                <a:cs typeface="Carlito"/>
              </a:rPr>
              <a:t>BEYANNAMESİ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VERİLECEKTİR.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Geçici Vergi Nasıl</a:t>
            </a:r>
            <a:r>
              <a:rPr sz="1200" b="1" spc="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Hesaplanacaktır?</a:t>
            </a:r>
            <a:endParaRPr sz="1200">
              <a:latin typeface="Carlito"/>
              <a:cs typeface="Carlito"/>
            </a:endParaRPr>
          </a:p>
          <a:p>
            <a:pPr marL="12700" marR="5080" algn="just">
              <a:lnSpc>
                <a:spcPct val="1181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Gerçek usulde gelir </a:t>
            </a:r>
            <a:r>
              <a:rPr sz="1200" spc="-5" dirty="0">
                <a:latin typeface="Carlito"/>
                <a:cs typeface="Carlito"/>
              </a:rPr>
              <a:t>vergisine </a:t>
            </a:r>
            <a:r>
              <a:rPr sz="120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ticari kazanç sahipleri ile 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erbabı cari  vergilendirme döneminin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vergisine mahsup edilmek üzere, üçer aylık dönemler halinde  tespit edilecek kazançları üzerinden 103’üncü maddede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tarifenin </a:t>
            </a:r>
            <a:r>
              <a:rPr sz="1200" dirty="0">
                <a:latin typeface="Carlito"/>
                <a:cs typeface="Carlito"/>
              </a:rPr>
              <a:t>ilk gelir </a:t>
            </a:r>
            <a:r>
              <a:rPr sz="1200" spc="-5" dirty="0">
                <a:latin typeface="Carlito"/>
                <a:cs typeface="Carlito"/>
              </a:rPr>
              <a:t>dilimine  uygulanan oranda (%15) 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öderler. Kurumlar vergisi mükellefleri </a:t>
            </a:r>
            <a:r>
              <a:rPr sz="1200" dirty="0">
                <a:latin typeface="Carlito"/>
                <a:cs typeface="Carlito"/>
              </a:rPr>
              <a:t>ise %20 </a:t>
            </a:r>
            <a:r>
              <a:rPr sz="1200" spc="-5" dirty="0">
                <a:latin typeface="Carlito"/>
                <a:cs typeface="Carlito"/>
              </a:rPr>
              <a:t>oranında  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öderler. (2022 Yılı için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5" dirty="0">
                <a:latin typeface="Carlito"/>
                <a:cs typeface="Carlito"/>
              </a:rPr>
              <a:t>%23)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Geçici Verginin</a:t>
            </a:r>
            <a:r>
              <a:rPr sz="1200" b="1" spc="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Mükellefleri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Ticari Kazanç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Sahipleri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70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Meslek Kazanç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Sahipleri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Kurumlar </a:t>
            </a:r>
            <a:r>
              <a:rPr sz="1200" spc="-5" dirty="0">
                <a:latin typeface="Carlito"/>
                <a:cs typeface="Carlito"/>
              </a:rPr>
              <a:t>Vergisi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Mükellefleri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877760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Geçici Vergi Kapsamına Girmeyen</a:t>
            </a:r>
            <a:r>
              <a:rPr sz="1200" b="1" dirty="0">
                <a:solidFill>
                  <a:srgbClr val="C45811"/>
                </a:solidFill>
                <a:latin typeface="Carlito"/>
                <a:cs typeface="Carlito"/>
              </a:rPr>
              <a:t> Kazançlar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Yıllara Yaygın İnşaat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Onarma İşlerinden Elde Edilen </a:t>
            </a:r>
            <a:r>
              <a:rPr sz="1200" dirty="0">
                <a:latin typeface="Carlito"/>
                <a:cs typeface="Carlito"/>
              </a:rPr>
              <a:t>Kazançlar,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(GVK.Md.42)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Noterlik </a:t>
            </a:r>
            <a:r>
              <a:rPr sz="1200" dirty="0">
                <a:latin typeface="Carlito"/>
                <a:cs typeface="Carlito"/>
              </a:rPr>
              <a:t>görevini ifa </a:t>
            </a:r>
            <a:r>
              <a:rPr sz="1200" spc="-5" dirty="0">
                <a:latin typeface="Carlito"/>
                <a:cs typeface="Carlito"/>
              </a:rPr>
              <a:t>ile mükellef olanlar. (Noter </a:t>
            </a:r>
            <a:r>
              <a:rPr sz="1200" dirty="0">
                <a:latin typeface="Carlito"/>
                <a:cs typeface="Carlito"/>
              </a:rPr>
              <a:t>olmayan </a:t>
            </a:r>
            <a:r>
              <a:rPr sz="1200" spc="-5" dirty="0">
                <a:latin typeface="Carlito"/>
                <a:cs typeface="Carlito"/>
              </a:rPr>
              <a:t>ilçelerde,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yetkilendirilen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mahkemeler </a:t>
            </a:r>
            <a:r>
              <a:rPr sz="1200" spc="-5" dirty="0">
                <a:latin typeface="Carlito"/>
                <a:cs typeface="Carlito"/>
              </a:rPr>
              <a:t>noterlik görevi </a:t>
            </a:r>
            <a:r>
              <a:rPr sz="1200" dirty="0">
                <a:latin typeface="Carlito"/>
                <a:cs typeface="Carlito"/>
              </a:rPr>
              <a:t>yaparlar.)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Geçici Vergiye Esas Kazancın Tespiti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5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Ticari </a:t>
            </a:r>
            <a:r>
              <a:rPr sz="1200" dirty="0">
                <a:latin typeface="Carlito"/>
                <a:cs typeface="Carlito"/>
              </a:rPr>
              <a:t>kazanç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kazancının tespitine ilişkin hükümler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geçerlidir.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Dönemsellik esasına uyulması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gerekir.</a:t>
            </a:r>
            <a:endParaRPr sz="1200">
              <a:latin typeface="Carlito"/>
              <a:cs typeface="Carlito"/>
            </a:endParaRPr>
          </a:p>
          <a:p>
            <a:pPr marL="469265" marR="5080" indent="-228600">
              <a:lnSpc>
                <a:spcPts val="1610"/>
              </a:lnSpc>
              <a:spcBef>
                <a:spcPts val="70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Usul Kanununun </a:t>
            </a:r>
            <a:r>
              <a:rPr sz="1200" dirty="0">
                <a:latin typeface="Carlito"/>
                <a:cs typeface="Carlito"/>
              </a:rPr>
              <a:t>değerlemeye </a:t>
            </a:r>
            <a:r>
              <a:rPr sz="1200" spc="-5" dirty="0">
                <a:latin typeface="Carlito"/>
                <a:cs typeface="Carlito"/>
              </a:rPr>
              <a:t>ilişkin </a:t>
            </a:r>
            <a:r>
              <a:rPr sz="1200" dirty="0">
                <a:latin typeface="Carlito"/>
                <a:cs typeface="Carlito"/>
              </a:rPr>
              <a:t>hükümleri </a:t>
            </a:r>
            <a:r>
              <a:rPr sz="1200" spc="-5" dirty="0">
                <a:latin typeface="Carlito"/>
                <a:cs typeface="Carlito"/>
              </a:rPr>
              <a:t>geçici vergi döneminin  </a:t>
            </a:r>
            <a:r>
              <a:rPr sz="1200" dirty="0">
                <a:latin typeface="Carlito"/>
                <a:cs typeface="Carlito"/>
              </a:rPr>
              <a:t>kapandığı </a:t>
            </a:r>
            <a:r>
              <a:rPr sz="1200" spc="-5" dirty="0">
                <a:latin typeface="Carlito"/>
                <a:cs typeface="Carlito"/>
              </a:rPr>
              <a:t>tarih itibarıyla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uygulanır.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75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Yabancı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paralar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yabancı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para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cinsinden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olan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borç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alacaklar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Türkiye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Cumhuriyeti</a:t>
            </a:r>
            <a:endParaRPr sz="1200">
              <a:latin typeface="Carlito"/>
              <a:cs typeface="Carlito"/>
            </a:endParaRPr>
          </a:p>
          <a:p>
            <a:pPr marL="469265" marR="6350">
              <a:lnSpc>
                <a:spcPts val="1610"/>
              </a:lnSpc>
              <a:spcBef>
                <a:spcPts val="70"/>
              </a:spcBef>
            </a:pPr>
            <a:r>
              <a:rPr sz="1200" spc="-5" dirty="0">
                <a:latin typeface="Carlito"/>
                <a:cs typeface="Carlito"/>
              </a:rPr>
              <a:t>Merkez Bankasınca 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döneminin kapandığı </a:t>
            </a:r>
            <a:r>
              <a:rPr sz="1200" dirty="0">
                <a:latin typeface="Carlito"/>
                <a:cs typeface="Carlito"/>
              </a:rPr>
              <a:t>tarih </a:t>
            </a:r>
            <a:r>
              <a:rPr sz="1200" spc="-5" dirty="0">
                <a:latin typeface="Carlito"/>
                <a:cs typeface="Carlito"/>
              </a:rPr>
              <a:t>itibarıyla </a:t>
            </a:r>
            <a:r>
              <a:rPr sz="1200" dirty="0">
                <a:latin typeface="Carlito"/>
                <a:cs typeface="Carlito"/>
              </a:rPr>
              <a:t>ilan edilen döviz  alış </a:t>
            </a:r>
            <a:r>
              <a:rPr sz="1200" spc="-5" dirty="0">
                <a:latin typeface="Carlito"/>
                <a:cs typeface="Carlito"/>
              </a:rPr>
              <a:t>kurları ile değerlenir.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70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Vadesi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gelmemiş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senede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bağlı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alacak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borçlar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değerleme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günü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kıymetine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göre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değerlenebilir.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70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Bir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dönem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reeskont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yapılması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ikinci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dönem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yapılmasını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gerektirmez.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Ancak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alacak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senetleri reeskont yapılmışsa borç senetleri </a:t>
            </a:r>
            <a:r>
              <a:rPr sz="1200" dirty="0">
                <a:latin typeface="Carlito"/>
                <a:cs typeface="Carlito"/>
              </a:rPr>
              <a:t>de yapılmak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zorundadır.</a:t>
            </a:r>
            <a:endParaRPr sz="1200">
              <a:latin typeface="Carlito"/>
              <a:cs typeface="Carlito"/>
            </a:endParaRPr>
          </a:p>
          <a:p>
            <a:pPr marL="469265" marR="8255" indent="-228600">
              <a:lnSpc>
                <a:spcPts val="1610"/>
              </a:lnSpc>
              <a:spcBef>
                <a:spcPts val="70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Yıllık olarak </a:t>
            </a:r>
            <a:r>
              <a:rPr sz="1200" dirty="0">
                <a:latin typeface="Carlito"/>
                <a:cs typeface="Carlito"/>
              </a:rPr>
              <a:t>seçilen </a:t>
            </a:r>
            <a:r>
              <a:rPr sz="1200" spc="-5" dirty="0">
                <a:latin typeface="Carlito"/>
                <a:cs typeface="Carlito"/>
              </a:rPr>
              <a:t>maliyet </a:t>
            </a:r>
            <a:r>
              <a:rPr sz="1200" dirty="0">
                <a:latin typeface="Carlito"/>
                <a:cs typeface="Carlito"/>
              </a:rPr>
              <a:t>tespit </a:t>
            </a:r>
            <a:r>
              <a:rPr sz="1200" spc="-5" dirty="0">
                <a:latin typeface="Carlito"/>
                <a:cs typeface="Carlito"/>
              </a:rPr>
              <a:t>yönteminin 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uygulamasında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aynı  olması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gerekir.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70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Yıllık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hesaplanan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amortisman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tutarının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ilgili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döneme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isabet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kısmı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dikkate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alınır. </a:t>
            </a:r>
            <a:r>
              <a:rPr sz="1200" spc="-5" dirty="0">
                <a:latin typeface="Carlito"/>
                <a:cs typeface="Carlito"/>
              </a:rPr>
              <a:t>Yıllık olarak seçilen usul </a:t>
            </a:r>
            <a:r>
              <a:rPr sz="1200" dirty="0">
                <a:latin typeface="Carlito"/>
                <a:cs typeface="Carlito"/>
              </a:rPr>
              <a:t>geçici vergi </a:t>
            </a:r>
            <a:r>
              <a:rPr sz="1200" spc="-5" dirty="0">
                <a:latin typeface="Carlito"/>
                <a:cs typeface="Carlito"/>
              </a:rPr>
              <a:t>döneminde </a:t>
            </a:r>
            <a:r>
              <a:rPr sz="1200" dirty="0">
                <a:latin typeface="Carlito"/>
                <a:cs typeface="Carlito"/>
              </a:rPr>
              <a:t>de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geçerlidir.</a:t>
            </a:r>
            <a:endParaRPr sz="1200">
              <a:latin typeface="Carlito"/>
              <a:cs typeface="Carlito"/>
            </a:endParaRPr>
          </a:p>
          <a:p>
            <a:pPr marL="461645" indent="-187960">
              <a:lnSpc>
                <a:spcPct val="100000"/>
              </a:lnSpc>
              <a:spcBef>
                <a:spcPts val="165"/>
              </a:spcBef>
              <a:buFont typeface="Wingdings"/>
              <a:buChar char="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İndirim, istisna </a:t>
            </a:r>
            <a:r>
              <a:rPr sz="1200" spc="-5" dirty="0">
                <a:latin typeface="Carlito"/>
                <a:cs typeface="Carlito"/>
              </a:rPr>
              <a:t>ve zararlar dikkate alınacaktır.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Geçici Verginin Eksik </a:t>
            </a:r>
            <a:r>
              <a:rPr sz="1200" b="1" spc="-10" dirty="0">
                <a:solidFill>
                  <a:srgbClr val="C45811"/>
                </a:solidFill>
                <a:latin typeface="Carlito"/>
                <a:cs typeface="Carlito"/>
              </a:rPr>
              <a:t>Beyan</a:t>
            </a:r>
            <a:r>
              <a:rPr sz="1200" b="1" spc="2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200" b="1" dirty="0">
                <a:solidFill>
                  <a:srgbClr val="C45811"/>
                </a:solidFill>
                <a:latin typeface="Carlito"/>
                <a:cs typeface="Carlito"/>
              </a:rPr>
              <a:t>Edilmesi</a:t>
            </a:r>
            <a:endParaRPr sz="1200">
              <a:latin typeface="Carlito"/>
              <a:cs typeface="Carlito"/>
            </a:endParaRPr>
          </a:p>
          <a:p>
            <a:pPr marL="12700" marR="6350" algn="just">
              <a:lnSpc>
                <a:spcPct val="1111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Geçmiş </a:t>
            </a:r>
            <a:r>
              <a:rPr sz="1200" spc="-5" dirty="0">
                <a:latin typeface="Carlito"/>
                <a:cs typeface="Carlito"/>
              </a:rPr>
              <a:t>dönemlere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geçici </a:t>
            </a:r>
            <a:r>
              <a:rPr sz="1200" dirty="0">
                <a:latin typeface="Carlito"/>
                <a:cs typeface="Carlito"/>
              </a:rPr>
              <a:t>verginin </a:t>
            </a:r>
            <a:r>
              <a:rPr sz="1200" spc="-5" dirty="0">
                <a:latin typeface="Carlito"/>
                <a:cs typeface="Carlito"/>
              </a:rPr>
              <a:t>%10’u </a:t>
            </a:r>
            <a:r>
              <a:rPr sz="1200" dirty="0">
                <a:latin typeface="Carlito"/>
                <a:cs typeface="Carlito"/>
              </a:rPr>
              <a:t>aşan </a:t>
            </a:r>
            <a:r>
              <a:rPr sz="1200" spc="-5" dirty="0">
                <a:latin typeface="Carlito"/>
                <a:cs typeface="Carlito"/>
              </a:rPr>
              <a:t>tutarda eksik </a:t>
            </a:r>
            <a:r>
              <a:rPr sz="1200" dirty="0">
                <a:latin typeface="Carlito"/>
                <a:cs typeface="Carlito"/>
              </a:rPr>
              <a:t>beyan </a:t>
            </a:r>
            <a:r>
              <a:rPr sz="1200" spc="-5" dirty="0">
                <a:latin typeface="Carlito"/>
                <a:cs typeface="Carlito"/>
              </a:rPr>
              <a:t>edilmesi halinde tespit  </a:t>
            </a:r>
            <a:r>
              <a:rPr sz="1200" dirty="0">
                <a:latin typeface="Carlito"/>
                <a:cs typeface="Carlito"/>
              </a:rPr>
              <a:t>edilen bu </a:t>
            </a:r>
            <a:r>
              <a:rPr sz="1200" spc="-5" dirty="0">
                <a:latin typeface="Carlito"/>
                <a:cs typeface="Carlito"/>
              </a:rPr>
              <a:t>kısım için re’sen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ikmalen geçici </a:t>
            </a:r>
            <a:r>
              <a:rPr sz="1200" dirty="0">
                <a:latin typeface="Carlito"/>
                <a:cs typeface="Carlito"/>
              </a:rPr>
              <a:t>vergi tarh </a:t>
            </a:r>
            <a:r>
              <a:rPr sz="1200" spc="-5" dirty="0">
                <a:latin typeface="Carlito"/>
                <a:cs typeface="Carlito"/>
              </a:rPr>
              <a:t>edilir. Bu durumda tarh </a:t>
            </a:r>
            <a:r>
              <a:rPr sz="1200" dirty="0">
                <a:latin typeface="Carlito"/>
                <a:cs typeface="Carlito"/>
              </a:rPr>
              <a:t>edilecek ek  vergi </a:t>
            </a:r>
            <a:r>
              <a:rPr sz="1200" spc="-5" dirty="0">
                <a:latin typeface="Carlito"/>
                <a:cs typeface="Carlito"/>
              </a:rPr>
              <a:t>için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ziyaı cezası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gecikme faizi </a:t>
            </a:r>
            <a:r>
              <a:rPr sz="1200" dirty="0">
                <a:latin typeface="Carlito"/>
                <a:cs typeface="Carlito"/>
              </a:rPr>
              <a:t>uygulanır. </a:t>
            </a:r>
            <a:r>
              <a:rPr sz="1200" spc="-5" dirty="0">
                <a:latin typeface="Carlito"/>
                <a:cs typeface="Carlito"/>
              </a:rPr>
              <a:t>Geçici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beyannamesi vermeyen  mükellefler için </a:t>
            </a:r>
            <a:r>
              <a:rPr sz="1200" dirty="0">
                <a:latin typeface="Carlito"/>
                <a:cs typeface="Carlito"/>
              </a:rPr>
              <a:t>%10’luk yanılma </a:t>
            </a:r>
            <a:r>
              <a:rPr sz="1200" spc="-5" dirty="0">
                <a:latin typeface="Carlito"/>
                <a:cs typeface="Carlito"/>
              </a:rPr>
              <a:t>payı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uygulanmayacaktır.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%10’luk </a:t>
            </a:r>
            <a:r>
              <a:rPr sz="1200" dirty="0">
                <a:latin typeface="Carlito"/>
                <a:cs typeface="Carlito"/>
              </a:rPr>
              <a:t>yanılma </a:t>
            </a:r>
            <a:r>
              <a:rPr sz="1200" spc="-5" dirty="0">
                <a:latin typeface="Carlito"/>
                <a:cs typeface="Carlito"/>
              </a:rPr>
              <a:t>payının, beyan edilmesi gereken (beyan edilmiş olan </a:t>
            </a:r>
            <a:r>
              <a:rPr sz="1200" dirty="0">
                <a:latin typeface="Carlito"/>
                <a:cs typeface="Carlito"/>
              </a:rPr>
              <a:t>değil) </a:t>
            </a:r>
            <a:r>
              <a:rPr sz="1200" spc="-5" dirty="0">
                <a:latin typeface="Carlito"/>
                <a:cs typeface="Carlito"/>
              </a:rPr>
              <a:t>geçici vergi  </a:t>
            </a:r>
            <a:r>
              <a:rPr sz="1200" dirty="0">
                <a:latin typeface="Carlito"/>
                <a:cs typeface="Carlito"/>
              </a:rPr>
              <a:t>matrahı </a:t>
            </a:r>
            <a:r>
              <a:rPr sz="1200" spc="-5" dirty="0">
                <a:latin typeface="Carlito"/>
                <a:cs typeface="Carlito"/>
              </a:rPr>
              <a:t>üzerinden hesaplanması gerekmektedir. Ayrıca, </a:t>
            </a:r>
            <a:r>
              <a:rPr sz="1200" dirty="0">
                <a:latin typeface="Carlito"/>
                <a:cs typeface="Carlito"/>
              </a:rPr>
              <a:t>verilen </a:t>
            </a:r>
            <a:r>
              <a:rPr sz="1200" spc="-5" dirty="0">
                <a:latin typeface="Carlito"/>
                <a:cs typeface="Carlito"/>
              </a:rPr>
              <a:t>geçici vergi </a:t>
            </a:r>
            <a:r>
              <a:rPr sz="1200" dirty="0">
                <a:latin typeface="Carlito"/>
                <a:cs typeface="Carlito"/>
              </a:rPr>
              <a:t>beyannamesinde  matrah beyan </a:t>
            </a:r>
            <a:r>
              <a:rPr sz="1200" spc="-5" dirty="0">
                <a:latin typeface="Carlito"/>
                <a:cs typeface="Carlito"/>
              </a:rPr>
              <a:t>etmeyen mükellefler için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beyan </a:t>
            </a:r>
            <a:r>
              <a:rPr sz="1200" dirty="0">
                <a:latin typeface="Carlito"/>
                <a:cs typeface="Carlito"/>
              </a:rPr>
              <a:t>edilmesi </a:t>
            </a:r>
            <a:r>
              <a:rPr sz="1200" spc="-5" dirty="0">
                <a:latin typeface="Carlito"/>
                <a:cs typeface="Carlito"/>
              </a:rPr>
              <a:t>gereken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matrahının %10’u  kadar </a:t>
            </a:r>
            <a:r>
              <a:rPr sz="1200" dirty="0">
                <a:latin typeface="Carlito"/>
                <a:cs typeface="Carlito"/>
              </a:rPr>
              <a:t>bir yanılma payı </a:t>
            </a:r>
            <a:r>
              <a:rPr sz="1200" spc="-10" dirty="0">
                <a:latin typeface="Carlito"/>
                <a:cs typeface="Carlito"/>
              </a:rPr>
              <a:t>söz </a:t>
            </a:r>
            <a:r>
              <a:rPr sz="1200" spc="-5" dirty="0">
                <a:latin typeface="Carlito"/>
                <a:cs typeface="Carlito"/>
              </a:rPr>
              <a:t>konusu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Ödenmemiş Geçici Vergiler Mahsup Edilebilir</a:t>
            </a:r>
            <a:r>
              <a:rPr sz="1200" b="1" spc="3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mi?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Ödenmemiş </a:t>
            </a:r>
            <a:r>
              <a:rPr sz="1200" spc="-5" dirty="0">
                <a:latin typeface="Carlito"/>
                <a:cs typeface="Carlito"/>
              </a:rPr>
              <a:t>geçici vergiler mahsup edilemez. İlgili </a:t>
            </a:r>
            <a:r>
              <a:rPr sz="1200" dirty="0">
                <a:latin typeface="Carlito"/>
                <a:cs typeface="Carlito"/>
              </a:rPr>
              <a:t>beyan </a:t>
            </a:r>
            <a:r>
              <a:rPr sz="1200" spc="-5" dirty="0">
                <a:latin typeface="Carlito"/>
                <a:cs typeface="Carlito"/>
              </a:rPr>
              <a:t>döneminde terkin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GEÇİÇİ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İLMÜHABER (A.Ş’LERDE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HİSSE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SENEDİ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YERİNE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GEÇER</a:t>
            </a:r>
            <a:r>
              <a:rPr sz="1400" b="1" spc="-3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)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Türkiye’de faaliyet gösteren Anonim Şirketlerin </a:t>
            </a:r>
            <a:r>
              <a:rPr sz="1200" dirty="0">
                <a:latin typeface="Carlito"/>
                <a:cs typeface="Carlito"/>
              </a:rPr>
              <a:t>yaklaşık yüzde </a:t>
            </a:r>
            <a:r>
              <a:rPr sz="1200" spc="-5" dirty="0">
                <a:latin typeface="Carlito"/>
                <a:cs typeface="Carlito"/>
              </a:rPr>
              <a:t>95’i ‘aile şirketi’ olduğu </a:t>
            </a:r>
            <a:r>
              <a:rPr sz="1200" spc="-10" dirty="0">
                <a:latin typeface="Carlito"/>
                <a:cs typeface="Carlito"/>
              </a:rPr>
              <a:t>için  </a:t>
            </a:r>
            <a:r>
              <a:rPr sz="1200" dirty="0">
                <a:latin typeface="Carlito"/>
                <a:cs typeface="Carlito"/>
              </a:rPr>
              <a:t>TTK </a:t>
            </a:r>
            <a:r>
              <a:rPr sz="1200" spc="-5" dirty="0">
                <a:latin typeface="Carlito"/>
                <a:cs typeface="Carlito"/>
              </a:rPr>
              <a:t>hükümlerine </a:t>
            </a:r>
            <a:r>
              <a:rPr sz="1200" dirty="0">
                <a:latin typeface="Carlito"/>
                <a:cs typeface="Carlito"/>
              </a:rPr>
              <a:t>göre </a:t>
            </a:r>
            <a:r>
              <a:rPr sz="1200" spc="-5" dirty="0">
                <a:latin typeface="Carlito"/>
                <a:cs typeface="Carlito"/>
              </a:rPr>
              <a:t>Hisse senedi bastırmadan muhasebe kayıtlarını tutmaktadırlar. </a:t>
            </a:r>
            <a:r>
              <a:rPr sz="1200" spc="-10" dirty="0">
                <a:latin typeface="Carlito"/>
                <a:cs typeface="Carlito"/>
              </a:rPr>
              <a:t>Oysa  </a:t>
            </a:r>
            <a:r>
              <a:rPr sz="1200" dirty="0">
                <a:latin typeface="Carlito"/>
                <a:cs typeface="Carlito"/>
              </a:rPr>
              <a:t>Gelir Vergisi </a:t>
            </a:r>
            <a:r>
              <a:rPr sz="1200" spc="-5" dirty="0">
                <a:latin typeface="Carlito"/>
                <a:cs typeface="Carlito"/>
              </a:rPr>
              <a:t>Kanunu’na </a:t>
            </a:r>
            <a:r>
              <a:rPr sz="1200" dirty="0">
                <a:latin typeface="Carlito"/>
                <a:cs typeface="Carlito"/>
              </a:rPr>
              <a:t>göre A.Ş </a:t>
            </a:r>
            <a:r>
              <a:rPr sz="1200" spc="-5" dirty="0">
                <a:latin typeface="Carlito"/>
                <a:cs typeface="Carlito"/>
              </a:rPr>
              <a:t>Hisselerinin satılmasından doğan </a:t>
            </a:r>
            <a:r>
              <a:rPr sz="1200" b="1" spc="-10" dirty="0">
                <a:latin typeface="Carlito"/>
                <a:cs typeface="Carlito"/>
              </a:rPr>
              <a:t>“Değer </a:t>
            </a:r>
            <a:r>
              <a:rPr sz="1200" b="1" spc="-5" dirty="0">
                <a:latin typeface="Carlito"/>
                <a:cs typeface="Carlito"/>
              </a:rPr>
              <a:t>Artışı Kazancı”  </a:t>
            </a:r>
            <a:r>
              <a:rPr sz="1200" spc="-5" dirty="0">
                <a:latin typeface="Carlito"/>
                <a:cs typeface="Carlito"/>
              </a:rPr>
              <a:t>Vergiye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tabidir.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652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indent="34925" algn="just">
              <a:lnSpc>
                <a:spcPct val="110800"/>
              </a:lnSpc>
              <a:spcBef>
                <a:spcPts val="100"/>
              </a:spcBef>
            </a:pPr>
            <a:r>
              <a:rPr sz="1200" spc="-5" dirty="0">
                <a:latin typeface="Carlito"/>
                <a:cs typeface="Carlito"/>
              </a:rPr>
              <a:t>Anonim şirketlerde </a:t>
            </a:r>
            <a:r>
              <a:rPr sz="1200" b="1" spc="-5" dirty="0">
                <a:latin typeface="Carlito"/>
                <a:cs typeface="Carlito"/>
              </a:rPr>
              <a:t>Geçici ilmühaber; </a:t>
            </a:r>
            <a:r>
              <a:rPr sz="1200" dirty="0">
                <a:latin typeface="Carlito"/>
                <a:cs typeface="Carlito"/>
              </a:rPr>
              <a:t>ister </a:t>
            </a:r>
            <a:r>
              <a:rPr sz="1200" spc="-5" dirty="0">
                <a:latin typeface="Carlito"/>
                <a:cs typeface="Carlito"/>
              </a:rPr>
              <a:t>hamiline ister nama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olsun, </a:t>
            </a:r>
            <a:r>
              <a:rPr sz="1200" dirty="0">
                <a:latin typeface="Carlito"/>
                <a:cs typeface="Carlito"/>
              </a:rPr>
              <a:t>hisse </a:t>
            </a:r>
            <a:r>
              <a:rPr sz="1200" spc="-5" dirty="0">
                <a:latin typeface="Carlito"/>
                <a:cs typeface="Carlito"/>
              </a:rPr>
              <a:t>senedinin  </a:t>
            </a:r>
            <a:r>
              <a:rPr sz="1200" dirty="0">
                <a:latin typeface="Carlito"/>
                <a:cs typeface="Carlito"/>
              </a:rPr>
              <a:t>yerini </a:t>
            </a:r>
            <a:r>
              <a:rPr sz="1200" spc="-5" dirty="0">
                <a:latin typeface="Carlito"/>
                <a:cs typeface="Carlito"/>
              </a:rPr>
              <a:t>tutmak üzere,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ara devre için </a:t>
            </a:r>
            <a:r>
              <a:rPr sz="1200" dirty="0">
                <a:latin typeface="Carlito"/>
                <a:cs typeface="Carlito"/>
              </a:rPr>
              <a:t>çıkartılan </a:t>
            </a:r>
            <a:r>
              <a:rPr sz="1200" spc="-5" dirty="0">
                <a:latin typeface="Carlito"/>
                <a:cs typeface="Carlito"/>
              </a:rPr>
              <a:t>geçici senetler anlamına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Geçici ilmühaber, gelecekteki </a:t>
            </a:r>
            <a:r>
              <a:rPr sz="1200" dirty="0">
                <a:latin typeface="Carlito"/>
                <a:cs typeface="Carlito"/>
              </a:rPr>
              <a:t>hisse </a:t>
            </a:r>
            <a:r>
              <a:rPr sz="1200" spc="-5" dirty="0">
                <a:latin typeface="Carlito"/>
                <a:cs typeface="Carlito"/>
              </a:rPr>
              <a:t>senedinin yerini tuttuğu için </a:t>
            </a:r>
            <a:r>
              <a:rPr sz="1200" dirty="0">
                <a:latin typeface="Carlito"/>
                <a:cs typeface="Carlito"/>
              </a:rPr>
              <a:t>pay </a:t>
            </a:r>
            <a:r>
              <a:rPr sz="1200" spc="-5" dirty="0">
                <a:latin typeface="Carlito"/>
                <a:cs typeface="Carlito"/>
              </a:rPr>
              <a:t>sahipliği </a:t>
            </a:r>
            <a:r>
              <a:rPr sz="1200" dirty="0">
                <a:latin typeface="Carlito"/>
                <a:cs typeface="Carlito"/>
              </a:rPr>
              <a:t>haklarını da  </a:t>
            </a:r>
            <a:r>
              <a:rPr sz="1200" spc="-5" dirty="0">
                <a:latin typeface="Carlito"/>
                <a:cs typeface="Carlito"/>
              </a:rPr>
              <a:t>içeriyor. </a:t>
            </a:r>
            <a:r>
              <a:rPr sz="1200" dirty="0">
                <a:latin typeface="Carlito"/>
                <a:cs typeface="Carlito"/>
              </a:rPr>
              <a:t>Ancak </a:t>
            </a:r>
            <a:r>
              <a:rPr sz="1200" spc="-5" dirty="0">
                <a:latin typeface="Carlito"/>
                <a:cs typeface="Carlito"/>
              </a:rPr>
              <a:t>geçici olarak çıkarılmalarına </a:t>
            </a:r>
            <a:r>
              <a:rPr sz="1200" dirty="0">
                <a:latin typeface="Carlito"/>
                <a:cs typeface="Carlito"/>
              </a:rPr>
              <a:t>rağmen, </a:t>
            </a:r>
            <a:r>
              <a:rPr sz="1200" spc="-5" dirty="0">
                <a:latin typeface="Carlito"/>
                <a:cs typeface="Carlito"/>
              </a:rPr>
              <a:t>taşıdıkları </a:t>
            </a:r>
            <a:r>
              <a:rPr sz="1200" dirty="0">
                <a:latin typeface="Carlito"/>
                <a:cs typeface="Carlito"/>
              </a:rPr>
              <a:t>pay </a:t>
            </a:r>
            <a:r>
              <a:rPr sz="1200" spc="-5" dirty="0">
                <a:latin typeface="Carlito"/>
                <a:cs typeface="Carlito"/>
              </a:rPr>
              <a:t>sahipliği hakları geçici  nitelikte değil, kalıcı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niteliktedir.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Geçici ilmühaberler; hisse senetleri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değiştirileceği ve onların yerine geçeceği </a:t>
            </a:r>
            <a:r>
              <a:rPr sz="1200" dirty="0">
                <a:latin typeface="Carlito"/>
                <a:cs typeface="Carlito"/>
              </a:rPr>
              <a:t>için, </a:t>
            </a:r>
            <a:r>
              <a:rPr sz="1200" spc="-5" dirty="0">
                <a:latin typeface="Carlito"/>
                <a:cs typeface="Carlito"/>
              </a:rPr>
              <a:t>biçim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kapsam yönlerinden, tıpkı </a:t>
            </a:r>
            <a:r>
              <a:rPr sz="1200" dirty="0">
                <a:latin typeface="Carlito"/>
                <a:cs typeface="Carlito"/>
              </a:rPr>
              <a:t>hisse </a:t>
            </a:r>
            <a:r>
              <a:rPr sz="1200" spc="-5" dirty="0">
                <a:latin typeface="Carlito"/>
                <a:cs typeface="Carlito"/>
              </a:rPr>
              <a:t>senetleri </a:t>
            </a:r>
            <a:r>
              <a:rPr sz="1200" dirty="0">
                <a:latin typeface="Carlito"/>
                <a:cs typeface="Carlito"/>
              </a:rPr>
              <a:t>gibi </a:t>
            </a:r>
            <a:r>
              <a:rPr sz="1200" spc="-5" dirty="0">
                <a:latin typeface="Carlito"/>
                <a:cs typeface="Carlito"/>
              </a:rPr>
              <a:t>düzenlenmek zorunda. </a:t>
            </a:r>
            <a:r>
              <a:rPr sz="1200" spc="-10" dirty="0">
                <a:latin typeface="Carlito"/>
                <a:cs typeface="Carlito"/>
              </a:rPr>
              <a:t>Hisse </a:t>
            </a:r>
            <a:r>
              <a:rPr sz="1200" dirty="0">
                <a:latin typeface="Carlito"/>
                <a:cs typeface="Carlito"/>
              </a:rPr>
              <a:t>senetlerinin ne  </a:t>
            </a:r>
            <a:r>
              <a:rPr sz="1200" spc="-5" dirty="0">
                <a:latin typeface="Carlito"/>
                <a:cs typeface="Carlito"/>
              </a:rPr>
              <a:t>şekilde düzenleneceği </a:t>
            </a:r>
            <a:r>
              <a:rPr sz="1200" spc="-10" dirty="0">
                <a:latin typeface="Carlito"/>
                <a:cs typeface="Carlito"/>
              </a:rPr>
              <a:t>ise, </a:t>
            </a:r>
            <a:r>
              <a:rPr sz="1200" dirty="0">
                <a:latin typeface="Carlito"/>
                <a:cs typeface="Carlito"/>
              </a:rPr>
              <a:t>Türk </a:t>
            </a:r>
            <a:r>
              <a:rPr sz="1200" spc="-5" dirty="0">
                <a:latin typeface="Carlito"/>
                <a:cs typeface="Carlito"/>
              </a:rPr>
              <a:t>Ticaret Kanunun </a:t>
            </a:r>
            <a:r>
              <a:rPr sz="1200" dirty="0">
                <a:latin typeface="Carlito"/>
                <a:cs typeface="Carlito"/>
              </a:rPr>
              <a:t>da belirlenmiştir. </a:t>
            </a:r>
            <a:r>
              <a:rPr sz="1200" spc="-5" dirty="0">
                <a:latin typeface="Carlito"/>
                <a:cs typeface="Carlito"/>
              </a:rPr>
              <a:t>İlmühaberlerin, hisse  senetleri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değiştirilmesi </a:t>
            </a:r>
            <a:r>
              <a:rPr sz="1200" dirty="0">
                <a:latin typeface="Carlito"/>
                <a:cs typeface="Carlito"/>
              </a:rPr>
              <a:t>nedeniyle </a:t>
            </a:r>
            <a:r>
              <a:rPr sz="1200" spc="-5" dirty="0">
                <a:latin typeface="Carlito"/>
                <a:cs typeface="Carlito"/>
              </a:rPr>
              <a:t>alınan </a:t>
            </a:r>
            <a:r>
              <a:rPr sz="1200" dirty="0">
                <a:latin typeface="Carlito"/>
                <a:cs typeface="Carlito"/>
              </a:rPr>
              <a:t>hisse </a:t>
            </a:r>
            <a:r>
              <a:rPr sz="1200" spc="-5" dirty="0">
                <a:latin typeface="Carlito"/>
                <a:cs typeface="Carlito"/>
              </a:rPr>
              <a:t>senetlerinin edinme </a:t>
            </a:r>
            <a:r>
              <a:rPr sz="1200" dirty="0">
                <a:latin typeface="Carlito"/>
                <a:cs typeface="Carlito"/>
              </a:rPr>
              <a:t>yani </a:t>
            </a:r>
            <a:r>
              <a:rPr sz="1200" b="1" spc="-5" dirty="0">
                <a:latin typeface="Carlito"/>
                <a:cs typeface="Carlito"/>
              </a:rPr>
              <a:t>"iktisap </a:t>
            </a:r>
            <a:r>
              <a:rPr sz="1200" b="1" spc="-10" dirty="0">
                <a:latin typeface="Carlito"/>
                <a:cs typeface="Carlito"/>
              </a:rPr>
              <a:t>tarihi  </a:t>
            </a:r>
            <a:r>
              <a:rPr sz="1200" b="1" spc="-5" dirty="0">
                <a:latin typeface="Carlito"/>
                <a:cs typeface="Carlito"/>
              </a:rPr>
              <a:t>olarak"</a:t>
            </a:r>
            <a:r>
              <a:rPr sz="1200" spc="-5" dirty="0">
                <a:latin typeface="Carlito"/>
                <a:cs typeface="Carlito"/>
              </a:rPr>
              <a:t>, ilmühaberlerin elde edildiği tarih </a:t>
            </a:r>
            <a:r>
              <a:rPr sz="1200" spc="-10" dirty="0">
                <a:latin typeface="Carlito"/>
                <a:cs typeface="Carlito"/>
              </a:rPr>
              <a:t>göz </a:t>
            </a:r>
            <a:r>
              <a:rPr sz="1200" spc="-5" dirty="0">
                <a:latin typeface="Carlito"/>
                <a:cs typeface="Carlito"/>
              </a:rPr>
              <a:t>önüne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alınır.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</a:pPr>
            <a:r>
              <a:rPr sz="1200" spc="-5" dirty="0">
                <a:latin typeface="Carlito"/>
                <a:cs typeface="Carlito"/>
              </a:rPr>
              <a:t>Geçici </a:t>
            </a:r>
            <a:r>
              <a:rPr sz="1200" dirty="0">
                <a:latin typeface="Carlito"/>
                <a:cs typeface="Carlito"/>
              </a:rPr>
              <a:t>ilmühaber </a:t>
            </a:r>
            <a:r>
              <a:rPr sz="1200" spc="-5" dirty="0">
                <a:latin typeface="Carlito"/>
                <a:cs typeface="Carlito"/>
              </a:rPr>
              <a:t>çıkarmak </a:t>
            </a:r>
            <a:r>
              <a:rPr sz="1200" dirty="0">
                <a:latin typeface="Carlito"/>
                <a:cs typeface="Carlito"/>
              </a:rPr>
              <a:t>için, </a:t>
            </a:r>
            <a:r>
              <a:rPr sz="1200" spc="-5" dirty="0">
                <a:latin typeface="Carlito"/>
                <a:cs typeface="Carlito"/>
              </a:rPr>
              <a:t>herhangi bir kurumdan izin </a:t>
            </a:r>
            <a:r>
              <a:rPr sz="1200" dirty="0">
                <a:latin typeface="Carlito"/>
                <a:cs typeface="Carlito"/>
              </a:rPr>
              <a:t>almaya </a:t>
            </a:r>
            <a:r>
              <a:rPr sz="1200" spc="5" dirty="0">
                <a:latin typeface="Carlito"/>
                <a:cs typeface="Carlito"/>
              </a:rPr>
              <a:t>gerek </a:t>
            </a:r>
            <a:r>
              <a:rPr sz="1200" spc="-5" dirty="0">
                <a:latin typeface="Carlito"/>
                <a:cs typeface="Carlito"/>
              </a:rPr>
              <a:t>yok. Hisse senedine  benzeyen bu ilmühaberler, herhangi </a:t>
            </a:r>
            <a:r>
              <a:rPr sz="1200" dirty="0">
                <a:latin typeface="Carlito"/>
                <a:cs typeface="Carlito"/>
              </a:rPr>
              <a:t>bir matbaada </a:t>
            </a:r>
            <a:r>
              <a:rPr sz="1200" spc="-5" dirty="0">
                <a:latin typeface="Carlito"/>
                <a:cs typeface="Carlito"/>
              </a:rPr>
              <a:t>bastırılabileceği </a:t>
            </a:r>
            <a:r>
              <a:rPr sz="1200" dirty="0">
                <a:latin typeface="Carlito"/>
                <a:cs typeface="Carlito"/>
              </a:rPr>
              <a:t>gibi, </a:t>
            </a:r>
            <a:r>
              <a:rPr sz="1200" spc="-5" dirty="0">
                <a:latin typeface="Carlito"/>
                <a:cs typeface="Carlito"/>
              </a:rPr>
              <a:t>bilgisayarda  hazırlanıp çoğaltılması da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mümkündür.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Geçici İlmühaberlerin </a:t>
            </a:r>
            <a:r>
              <a:rPr sz="1200" dirty="0">
                <a:latin typeface="Carlito"/>
                <a:cs typeface="Carlito"/>
              </a:rPr>
              <a:t>elden </a:t>
            </a:r>
            <a:r>
              <a:rPr sz="1200" spc="-5" dirty="0">
                <a:latin typeface="Carlito"/>
                <a:cs typeface="Carlito"/>
              </a:rPr>
              <a:t>çıkartılması durumunda, bundan doğan kazançların  vergilendirilmesinde, Gelir Vergisi Kanunu’nun, </a:t>
            </a:r>
            <a:r>
              <a:rPr sz="1200" dirty="0">
                <a:latin typeface="Carlito"/>
                <a:cs typeface="Carlito"/>
              </a:rPr>
              <a:t>hisse </a:t>
            </a:r>
            <a:r>
              <a:rPr sz="1200" spc="-5" dirty="0">
                <a:latin typeface="Carlito"/>
                <a:cs typeface="Carlito"/>
              </a:rPr>
              <a:t>senetlerinin elden çıkarılmasından  doğan kazançların vergilendirilmesine ilişkin hükümlerin uygulanmaktadır.; </a:t>
            </a:r>
            <a:r>
              <a:rPr sz="1200" b="1" dirty="0">
                <a:latin typeface="Carlito"/>
                <a:cs typeface="Carlito"/>
              </a:rPr>
              <a:t>1 </a:t>
            </a:r>
            <a:r>
              <a:rPr sz="1200" b="1" spc="-5" dirty="0">
                <a:latin typeface="Carlito"/>
                <a:cs typeface="Carlito"/>
              </a:rPr>
              <a:t>Ocak 2006’dan  itibaren </a:t>
            </a:r>
            <a:r>
              <a:rPr sz="1200" spc="-5" dirty="0">
                <a:latin typeface="Carlito"/>
                <a:cs typeface="Carlito"/>
              </a:rPr>
              <a:t>edinilen ilmühaberlerin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edinme tarihinden itibaren </a:t>
            </a:r>
            <a:r>
              <a:rPr sz="1200" dirty="0">
                <a:latin typeface="Carlito"/>
                <a:cs typeface="Carlito"/>
              </a:rPr>
              <a:t>‘</a:t>
            </a:r>
            <a:r>
              <a:rPr sz="1200" b="1" dirty="0">
                <a:latin typeface="Carlito"/>
                <a:cs typeface="Carlito"/>
              </a:rPr>
              <a:t>iki </a:t>
            </a:r>
            <a:r>
              <a:rPr sz="1200" b="1" spc="-5" dirty="0">
                <a:latin typeface="Carlito"/>
                <a:cs typeface="Carlito"/>
              </a:rPr>
              <a:t>yıl içerisinde’ </a:t>
            </a:r>
            <a:r>
              <a:rPr sz="1200" spc="-5" dirty="0">
                <a:latin typeface="Carlito"/>
                <a:cs typeface="Carlito"/>
              </a:rPr>
              <a:t>elden  çıkarılması halinde, elde edilen kazanç, </a:t>
            </a:r>
            <a:r>
              <a:rPr sz="1200" b="1" spc="-5" dirty="0">
                <a:latin typeface="Carlito"/>
                <a:cs typeface="Carlito"/>
              </a:rPr>
              <a:t>değer artış kazancı </a:t>
            </a:r>
            <a:r>
              <a:rPr sz="1200" spc="-5" dirty="0">
                <a:latin typeface="Carlito"/>
                <a:cs typeface="Carlito"/>
              </a:rPr>
              <a:t>olarak gelir vergisine tabi  olacaktır.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süreler geçtikten sonra </a:t>
            </a:r>
            <a:r>
              <a:rPr sz="1200" b="1" dirty="0">
                <a:latin typeface="Carlito"/>
                <a:cs typeface="Carlito"/>
              </a:rPr>
              <a:t>(İki </a:t>
            </a:r>
            <a:r>
              <a:rPr sz="1200" b="1" spc="-5" dirty="0">
                <a:latin typeface="Carlito"/>
                <a:cs typeface="Carlito"/>
              </a:rPr>
              <a:t>yıldan sonra) </a:t>
            </a:r>
            <a:r>
              <a:rPr sz="1200" b="1" dirty="0">
                <a:latin typeface="Carlito"/>
                <a:cs typeface="Carlito"/>
              </a:rPr>
              <a:t>elden </a:t>
            </a:r>
            <a:r>
              <a:rPr sz="1200" b="1" spc="-5" dirty="0">
                <a:latin typeface="Carlito"/>
                <a:cs typeface="Carlito"/>
              </a:rPr>
              <a:t>çıkarılması halinde elde edilen kazanç</a:t>
            </a:r>
            <a:r>
              <a:rPr sz="1200" b="1" spc="10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ise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latin typeface="Carlito"/>
                <a:cs typeface="Carlito"/>
              </a:rPr>
              <a:t>tutarı </a:t>
            </a:r>
            <a:r>
              <a:rPr sz="1200" b="1" dirty="0">
                <a:latin typeface="Carlito"/>
                <a:cs typeface="Carlito"/>
              </a:rPr>
              <a:t>ne </a:t>
            </a:r>
            <a:r>
              <a:rPr sz="1200" b="1" spc="-5" dirty="0">
                <a:latin typeface="Carlito"/>
                <a:cs typeface="Carlito"/>
              </a:rPr>
              <a:t>olursa olsun hiçbir şekilde vergiye </a:t>
            </a:r>
            <a:r>
              <a:rPr sz="1200" b="1" dirty="0">
                <a:latin typeface="Carlito"/>
                <a:cs typeface="Carlito"/>
              </a:rPr>
              <a:t>tabi</a:t>
            </a:r>
            <a:r>
              <a:rPr sz="1200" b="1" spc="2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tutulmayacaktır</a:t>
            </a:r>
            <a:r>
              <a:rPr sz="1200" spc="-5" dirty="0">
                <a:latin typeface="Carlito"/>
                <a:cs typeface="Carlito"/>
              </a:rPr>
              <a:t>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100"/>
              </a:lnSpc>
            </a:pPr>
            <a:r>
              <a:rPr sz="1200" dirty="0">
                <a:latin typeface="Carlito"/>
                <a:cs typeface="Carlito"/>
              </a:rPr>
              <a:t>Maliye </a:t>
            </a:r>
            <a:r>
              <a:rPr sz="1200" spc="-5" dirty="0">
                <a:latin typeface="Carlito"/>
                <a:cs typeface="Carlito"/>
              </a:rPr>
              <a:t>Bakanlığı'nın </a:t>
            </a:r>
            <a:r>
              <a:rPr sz="1200" b="1" spc="-5" dirty="0">
                <a:latin typeface="Carlito"/>
                <a:cs typeface="Carlito"/>
              </a:rPr>
              <a:t>232 Seri No.lu Gelir Vergisi Genel Tebliği </a:t>
            </a:r>
            <a:r>
              <a:rPr sz="1200" b="1" dirty="0">
                <a:latin typeface="Carlito"/>
                <a:cs typeface="Carlito"/>
              </a:rPr>
              <a:t>(23.03.2000 </a:t>
            </a:r>
            <a:r>
              <a:rPr sz="1200" b="1" spc="-5" dirty="0">
                <a:latin typeface="Carlito"/>
                <a:cs typeface="Carlito"/>
              </a:rPr>
              <a:t>Tarih ve 23998  sayılı Resmi Gazete) </a:t>
            </a:r>
            <a:r>
              <a:rPr sz="1200" dirty="0">
                <a:latin typeface="Carlito"/>
                <a:cs typeface="Carlito"/>
              </a:rPr>
              <a:t>ile yaptığı </a:t>
            </a:r>
            <a:r>
              <a:rPr sz="1200" spc="-5" dirty="0">
                <a:latin typeface="Carlito"/>
                <a:cs typeface="Carlito"/>
              </a:rPr>
              <a:t>açıklamaya </a:t>
            </a:r>
            <a:r>
              <a:rPr sz="1200" dirty="0">
                <a:latin typeface="Carlito"/>
                <a:cs typeface="Carlito"/>
              </a:rPr>
              <a:t>göre; </a:t>
            </a:r>
            <a:r>
              <a:rPr sz="1200" spc="-5" dirty="0">
                <a:latin typeface="Carlito"/>
                <a:cs typeface="Carlito"/>
              </a:rPr>
              <a:t>geçici ilmühaberlerin elden çıkarılmasından  doğan kazançların vergilendirilmesinde; </a:t>
            </a:r>
            <a:r>
              <a:rPr sz="1200" b="1" spc="-5" dirty="0">
                <a:latin typeface="Carlito"/>
                <a:cs typeface="Carlito"/>
              </a:rPr>
              <a:t>Gelir Vergisi Kanunu'nun, hisse </a:t>
            </a:r>
            <a:r>
              <a:rPr sz="1200" b="1" dirty="0">
                <a:latin typeface="Carlito"/>
                <a:cs typeface="Carlito"/>
              </a:rPr>
              <a:t>senetlerinin </a:t>
            </a:r>
            <a:r>
              <a:rPr sz="1200" b="1" spc="-5" dirty="0">
                <a:latin typeface="Carlito"/>
                <a:cs typeface="Carlito"/>
              </a:rPr>
              <a:t>elden  çıkarılmasından doğan kazançların vergilendirilmesine ilişkin hükümlerinin uygulanacağı  belirtilmiştir.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67485"/>
            <a:ext cx="3070225" cy="85661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00"/>
              </a:spcBef>
              <a:buFont typeface="Wingdings"/>
              <a:buChar char=""/>
              <a:tabLst>
                <a:tab pos="241300" algn="l"/>
              </a:tabLst>
            </a:pPr>
            <a:r>
              <a:rPr sz="1200" b="1" spc="-5" dirty="0">
                <a:latin typeface="Carlito"/>
                <a:cs typeface="Carlito"/>
              </a:rPr>
              <a:t>GEÇİCİ İLMÜHABER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ÖRNEĞİ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1100" b="1" spc="-5" dirty="0">
                <a:latin typeface="Carlito"/>
                <a:cs typeface="Carlito"/>
              </a:rPr>
              <a:t>……………………………………………………. ANONİM</a:t>
            </a:r>
            <a:r>
              <a:rPr sz="1100" b="1" spc="30" dirty="0">
                <a:latin typeface="Carlito"/>
                <a:cs typeface="Carlito"/>
              </a:rPr>
              <a:t> </a:t>
            </a:r>
            <a:r>
              <a:rPr sz="1100" b="1" spc="-5" dirty="0">
                <a:latin typeface="Carlito"/>
                <a:cs typeface="Carlito"/>
              </a:rPr>
              <a:t>ŞİRKETİ</a:t>
            </a:r>
            <a:endParaRPr sz="1100">
              <a:latin typeface="Carlito"/>
              <a:cs typeface="Carlito"/>
            </a:endParaRPr>
          </a:p>
          <a:p>
            <a:pPr marL="12700" marR="414655">
              <a:lnSpc>
                <a:spcPts val="1610"/>
              </a:lnSpc>
              <a:spcBef>
                <a:spcPts val="85"/>
              </a:spcBef>
            </a:pPr>
            <a:r>
              <a:rPr sz="1100" b="1" spc="-5" dirty="0">
                <a:latin typeface="Carlito"/>
                <a:cs typeface="Carlito"/>
              </a:rPr>
              <a:t>……………………………………………………. İSTANBUL  Ticaret Sicil</a:t>
            </a:r>
            <a:r>
              <a:rPr sz="1100" b="1" spc="-20" dirty="0">
                <a:latin typeface="Carlito"/>
                <a:cs typeface="Carlito"/>
              </a:rPr>
              <a:t> </a:t>
            </a:r>
            <a:r>
              <a:rPr sz="1100" b="1" spc="-5" dirty="0">
                <a:latin typeface="Carlito"/>
                <a:cs typeface="Carlito"/>
              </a:rPr>
              <a:t>Numarası:</a:t>
            </a:r>
            <a:endParaRPr sz="11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155189" y="2024125"/>
          <a:ext cx="3325495" cy="469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5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03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Düzenleme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Tarihi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Seri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No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Sıra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No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tabLst>
                          <a:tab pos="306705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/	/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62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2511297"/>
            <a:ext cx="58991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rlito"/>
                <a:cs typeface="Carlito"/>
              </a:rPr>
              <a:t>ŞİRKETİN:</a:t>
            </a:r>
            <a:endParaRPr sz="11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53744" y="2702305"/>
          <a:ext cx="5874385" cy="884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13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Şirketin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Toplam Nominal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Sermayesi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04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37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Toplam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Pay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Adedi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04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131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Hissenin Nominal</a:t>
                      </a:r>
                      <a:r>
                        <a:rPr sz="11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Değeri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04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88288" y="3807078"/>
            <a:ext cx="61087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Carlito"/>
                <a:cs typeface="Carlito"/>
              </a:rPr>
              <a:t>ORTAĞIN:</a:t>
            </a:r>
            <a:endParaRPr sz="1100">
              <a:latin typeface="Carlito"/>
              <a:cs typeface="Carlito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53744" y="3999610"/>
          <a:ext cx="5874385" cy="12926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55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Adı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Soyadı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Vergi Kimlik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Numarası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33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İkametgah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Adresi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556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Nominal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Sermayesi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333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Hisse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Adedi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270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88288" y="5476113"/>
            <a:ext cx="5786755" cy="124650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1200" spc="-5" dirty="0">
                <a:latin typeface="Carlito"/>
                <a:cs typeface="Carlito"/>
              </a:rPr>
              <a:t>İşbu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geçici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hisse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senedi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ilmühaberi,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yukarıda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bedeli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toplam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tutarı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belirtilen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hisse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senetleri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yerine </a:t>
            </a:r>
            <a:r>
              <a:rPr sz="1200" spc="-5" dirty="0">
                <a:latin typeface="Carlito"/>
                <a:cs typeface="Carlito"/>
              </a:rPr>
              <a:t>kaim olmak üzere </a:t>
            </a:r>
            <a:r>
              <a:rPr sz="1200" dirty="0">
                <a:latin typeface="Carlito"/>
                <a:cs typeface="Carlito"/>
              </a:rPr>
              <a:t>verilmiş </a:t>
            </a:r>
            <a:r>
              <a:rPr sz="1200" spc="-5" dirty="0">
                <a:latin typeface="Carlito"/>
                <a:cs typeface="Carlito"/>
              </a:rPr>
              <a:t>olup, basıldığında </a:t>
            </a:r>
            <a:r>
              <a:rPr sz="1200" dirty="0">
                <a:latin typeface="Carlito"/>
                <a:cs typeface="Carlito"/>
              </a:rPr>
              <a:t>asıl hisse </a:t>
            </a:r>
            <a:r>
              <a:rPr sz="1200" spc="-5" dirty="0">
                <a:latin typeface="Carlito"/>
                <a:cs typeface="Carlito"/>
              </a:rPr>
              <a:t>senetleri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değiştirilecektir.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Bu ilmühaberin muhteviyatında değişiklik gerektiğinde, </a:t>
            </a:r>
            <a:r>
              <a:rPr sz="1200" dirty="0">
                <a:latin typeface="Carlito"/>
                <a:cs typeface="Carlito"/>
              </a:rPr>
              <a:t>yenisi </a:t>
            </a:r>
            <a:r>
              <a:rPr sz="1200" spc="-5" dirty="0">
                <a:latin typeface="Carlito"/>
                <a:cs typeface="Carlito"/>
              </a:rPr>
              <a:t>düzenlenerek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verilecektir.</a:t>
            </a:r>
            <a:endParaRPr sz="1200">
              <a:latin typeface="Carlito"/>
              <a:cs typeface="Carlito"/>
            </a:endParaRPr>
          </a:p>
          <a:p>
            <a:pPr marL="12700" marR="5715">
              <a:lnSpc>
                <a:spcPct val="1108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İşbu nama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belgenin başkalarına devri, şirketimizin </a:t>
            </a:r>
            <a:r>
              <a:rPr sz="1200" dirty="0">
                <a:latin typeface="Carlito"/>
                <a:cs typeface="Carlito"/>
              </a:rPr>
              <a:t>devir </a:t>
            </a:r>
            <a:r>
              <a:rPr sz="1200" spc="-5" dirty="0">
                <a:latin typeface="Carlito"/>
                <a:cs typeface="Carlito"/>
              </a:rPr>
              <a:t>ile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olarak </a:t>
            </a:r>
            <a:r>
              <a:rPr sz="1200" dirty="0">
                <a:latin typeface="Carlito"/>
                <a:cs typeface="Carlito"/>
              </a:rPr>
              <a:t>belge </a:t>
            </a:r>
            <a:r>
              <a:rPr sz="1200" spc="-5" dirty="0">
                <a:latin typeface="Carlito"/>
                <a:cs typeface="Carlito"/>
              </a:rPr>
              <a:t>üzerinde 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izni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devrin </a:t>
            </a:r>
            <a:r>
              <a:rPr sz="1200" dirty="0">
                <a:latin typeface="Carlito"/>
                <a:cs typeface="Carlito"/>
              </a:rPr>
              <a:t>pay </a:t>
            </a:r>
            <a:r>
              <a:rPr sz="1200" spc="-5" dirty="0">
                <a:latin typeface="Carlito"/>
                <a:cs typeface="Carlito"/>
              </a:rPr>
              <a:t>defterine kaydedilmesi şartı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geçerlidir.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119936" y="6983856"/>
          <a:ext cx="5137785" cy="9528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9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8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976">
                <a:tc>
                  <a:txBody>
                    <a:bodyPr/>
                    <a:lstStyle/>
                    <a:p>
                      <a:pPr marL="127000">
                        <a:lnSpc>
                          <a:spcPts val="105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Yönetim Kurulu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Başkanı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2700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Adı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Soyadı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5955">
                        <a:lnSpc>
                          <a:spcPts val="1050"/>
                        </a:lnSpc>
                        <a:tabLst>
                          <a:tab pos="2350770" algn="l"/>
                        </a:tabLst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Yönetim</a:t>
                      </a:r>
                      <a:r>
                        <a:rPr sz="11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Kurulu	Hissedar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Ortağın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55955">
                        <a:lnSpc>
                          <a:spcPct val="100000"/>
                        </a:lnSpc>
                        <a:spcBef>
                          <a:spcPts val="280"/>
                        </a:spcBef>
                        <a:tabLst>
                          <a:tab pos="2346325" algn="l"/>
                        </a:tabLst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Başkan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Yrd.	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Adı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Soyadı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559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Adı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Soyadı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3">
                <a:tc>
                  <a:txBody>
                    <a:bodyPr/>
                    <a:lstStyle/>
                    <a:p>
                      <a:pPr marL="127000">
                        <a:lnSpc>
                          <a:spcPts val="1300"/>
                        </a:lnSpc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Şirketin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Kaşesi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27000">
                        <a:lnSpc>
                          <a:spcPts val="1275"/>
                        </a:lnSpc>
                        <a:spcBef>
                          <a:spcPts val="27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İmza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5955">
                        <a:lnSpc>
                          <a:spcPts val="1300"/>
                        </a:lnSpc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Şirketin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Kaşesi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55955">
                        <a:lnSpc>
                          <a:spcPts val="1275"/>
                        </a:lnSpc>
                        <a:spcBef>
                          <a:spcPts val="275"/>
                        </a:spcBef>
                        <a:tabLst>
                          <a:tab pos="2315845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İmza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İmza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63047"/>
            <a:ext cx="2484755" cy="467359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GELİR VERGİSİ STOPAJ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ORANLARI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(GVK Md.94 ve GEÇİCİ Md. </a:t>
            </a: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67-68-72)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4892" y="1632457"/>
          <a:ext cx="5761990" cy="8125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9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60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marL="162560" marR="83820" indent="-73660">
                        <a:lnSpc>
                          <a:spcPts val="1600"/>
                        </a:lnSpc>
                        <a:spcBef>
                          <a:spcPts val="1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ORAN  (%)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0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94/2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Yaptıkları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serbest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meslek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isleri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dolayısıyla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isleri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icra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edenlere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yapılan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(noterlere serbest meslek faaliyetlerinden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dolayı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yapılan ödemeler</a:t>
                      </a:r>
                      <a:r>
                        <a:rPr sz="10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hariç);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5560">
                        <a:lnSpc>
                          <a:spcPts val="1600"/>
                        </a:lnSpc>
                        <a:spcBef>
                          <a:spcPts val="8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18. Madde kapsamına giren serbest meslek isleri (Telif) dolayısıyla yapılan  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5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Diğerlerinden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(Gelir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Kurumlar</a:t>
                      </a:r>
                      <a:r>
                        <a:rPr sz="1000" spc="11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Vergisi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Mükelleflerince,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Serbest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Meslek</a:t>
                      </a:r>
                      <a:r>
                        <a:rPr sz="1000" spc="11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erbaplarına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(SM, SMMM,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YMM,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Avukat, Doktor, Mühendis gibi) yapılan</a:t>
                      </a:r>
                      <a:r>
                        <a:rPr sz="1000" spc="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ödemelerden)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GVK.42. Madde kapsamına giren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isler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dolayısıyla bu isleri dolayısıyla bu</a:t>
                      </a:r>
                      <a:r>
                        <a:rPr sz="1000" spc="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isleri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yapanlara (Kurumlar dahil) ödenen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istihkak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bedellerinden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47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8100">
                        <a:lnSpc>
                          <a:spcPts val="1610"/>
                        </a:lnSpc>
                        <a:spcBef>
                          <a:spcPts val="6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Dar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mükellefiyete tabi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olanlara,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telif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patent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haklarının satışı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dolayısıyla yapılan  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5.a.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6195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Kira ödemeleri, GVK 70. Maddede yazılı mal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hakların kiralanması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karşılığı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yapılan  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2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5.b.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5560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Vakıflar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derneklere ait gayri menkullerin kiralanması karşılığında bunlara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yapılan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kira ödemelerinden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379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6.a.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6830" algn="just">
                        <a:lnSpc>
                          <a:spcPct val="133500"/>
                        </a:lnSpc>
                        <a:spcBef>
                          <a:spcPts val="9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Tam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mükellef kurumlar tarafından, tam mükellef gerçek kişilere, gelir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kurumlar  vergisi mükellefi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olmayanlara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 vergilerden muaf olanlara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dağıtılan,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GVK.75.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Maddenin 2. fıkrasının 1, 2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3 numaralı bentlerinde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yazılı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kar</a:t>
                      </a:r>
                      <a:r>
                        <a:rPr sz="1000" spc="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paylarından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9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(Karın sermayeye eklenmesi kar dağıtımı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sayılmaz.)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073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6.b.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43815" marR="38100" algn="just">
                        <a:lnSpc>
                          <a:spcPct val="133300"/>
                        </a:lnSpc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Tam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mükellef kurumlar tarafından; dar mükellef gerçek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kişilere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gelir vergisinden  muaf olan dar mükelleflere dağıtılan,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75.maddenin ikinci fıkrasının 1, 2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3  numaralı bentlerinde yazılı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paylarından (karın sermayeye eklenmesi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dağıtımı  sayılmaz.)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066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7465" algn="just">
                        <a:lnSpc>
                          <a:spcPct val="133400"/>
                        </a:lnSpc>
                        <a:spcBef>
                          <a:spcPts val="66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75.maddenin ikinci fıkrasının (5) numaralı bendinde yazılı menkul sermaye  iratlarından (Kanunla kurulan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vakıflar, Bakanlar Kurulunca vergi muafiyeti  tanınan vakıflar, kamu menfaatine yararlı dernekler ile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vakıf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olmamakla  birlikte; odalar, borsalar, meslek örgütleri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 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üst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siyasi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partiler,  emekli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yardım sandıkları gibi vergi uygulamalarında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vakıf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olarak kabul  edilenler hariç,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dahil)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8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104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7.a.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3815" marR="40640">
                        <a:lnSpc>
                          <a:spcPct val="1332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Devlet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tahvili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Hazine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Bonosu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faizleri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Toplu Konut İdaresi, Kamu Ortaklığı İdaresi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Özelleştirme İdaresince çıkarılan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menkul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kıymetlere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sağlanan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gelirlerden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Diğerlerinden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79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4892" y="1009141"/>
          <a:ext cx="5761990" cy="87673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9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6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marL="162560" marR="83820" indent="-73660">
                        <a:lnSpc>
                          <a:spcPts val="1600"/>
                        </a:lnSpc>
                        <a:spcBef>
                          <a:spcPts val="1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ORAN  (%)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6195" algn="just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Mevduat faizlerinden Banka ve katılım bankalarının ödediği faizler için;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Kanunla  kurulan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vakıflar, Bakanlar Kurulunca vergi muafiyeti tanınan vakıflar, kamu  menfaatine</a:t>
                      </a:r>
                      <a:r>
                        <a:rPr sz="10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yararlı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dernekler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ile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dernek</a:t>
                      </a:r>
                      <a:r>
                        <a:rPr sz="1000" spc="11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vakıf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olmamakla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birlikte;</a:t>
                      </a:r>
                      <a:r>
                        <a:rPr sz="10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odalar,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borsalar,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36830" algn="just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meslek örgütleri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 üst kuruluşları, siyasi partiler, emekli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yardım sandıkları  gibi vergi uygulamalarında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vakıf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olarak kabul edilenler hariç,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 dahil)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5010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TL MEVDUAT FAİZLERİ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 : (Katılım Bankları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dahil)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19100" marR="1063625" indent="-146685">
                        <a:lnSpc>
                          <a:spcPts val="1600"/>
                        </a:lnSpc>
                        <a:spcBef>
                          <a:spcPts val="114"/>
                        </a:spcBef>
                        <a:buFont typeface="Symbol"/>
                        <a:buChar char=""/>
                        <a:tabLst>
                          <a:tab pos="501015" algn="l"/>
                          <a:tab pos="501650" algn="l"/>
                        </a:tabLst>
                      </a:pPr>
                      <a:r>
                        <a:rPr dirty="0"/>
                        <a:t>	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Vadesiz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6 aya kadar (6 ay dahil) vadeli mevduatlar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%15  (01/01/2022-31/03/2022 Arası %5)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501015" marR="1145540" indent="-228600">
                        <a:lnSpc>
                          <a:spcPts val="1600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501015" algn="l"/>
                          <a:tab pos="501650" algn="l"/>
                          <a:tab pos="3165475" algn="l"/>
                        </a:tabLst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Y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ıla k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dar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1 yıl da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h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)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li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duatlar	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12  (01/01/2022-31/03/2022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Arası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 %3)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501015" indent="-229235">
                        <a:lnSpc>
                          <a:spcPct val="100000"/>
                        </a:lnSpc>
                        <a:spcBef>
                          <a:spcPts val="275"/>
                        </a:spcBef>
                        <a:buFont typeface="Symbol"/>
                        <a:buChar char=""/>
                        <a:tabLst>
                          <a:tab pos="501015" algn="l"/>
                          <a:tab pos="501650" algn="l"/>
                          <a:tab pos="3154680" algn="l"/>
                        </a:tabLst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 Yıla 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uzun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vadeli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mevduatlar	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%10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464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(01/01/2022-31/03/2021 Arası %0)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72415" marR="1223010">
                        <a:lnSpc>
                          <a:spcPct val="133000"/>
                        </a:lnSpc>
                        <a:buFont typeface="Symbol"/>
                        <a:buChar char=""/>
                        <a:tabLst>
                          <a:tab pos="501015" algn="l"/>
                          <a:tab pos="501650" algn="l"/>
                          <a:tab pos="3122930" algn="l"/>
                        </a:tabLst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Enflasyon oranına bağlı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olarak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değişken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faiz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oranı  uygulanan 1 yıldan uzun</a:t>
                      </a:r>
                      <a:r>
                        <a:rPr sz="1000" b="1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vadeli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hesaplardan	%</a:t>
                      </a:r>
                      <a:r>
                        <a:rPr sz="10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272415" marR="1528445">
                        <a:lnSpc>
                          <a:spcPct val="133000"/>
                        </a:lnSpc>
                        <a:spcBef>
                          <a:spcPts val="15"/>
                        </a:spcBef>
                        <a:buFont typeface="Symbol"/>
                        <a:buChar char=""/>
                        <a:tabLst>
                          <a:tab pos="501015" algn="l"/>
                          <a:tab pos="501650" algn="l"/>
                        </a:tabLst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Kur korumalı vadeli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mevduat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hesapları ile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döviz 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tevdiat hesaplarından dönüşüm kuru</a:t>
                      </a:r>
                      <a:r>
                        <a:rPr sz="1000" b="1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üzerinden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01625">
                        <a:lnSpc>
                          <a:spcPct val="100000"/>
                        </a:lnSpc>
                        <a:spcBef>
                          <a:spcPts val="395"/>
                        </a:spcBef>
                        <a:tabLst>
                          <a:tab pos="3202940" algn="l"/>
                        </a:tabLst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Türk Lirasına çevrilen</a:t>
                      </a:r>
                      <a:r>
                        <a:rPr sz="1000" b="1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mevduat</a:t>
                      </a:r>
                      <a:r>
                        <a:rPr sz="1000" b="1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hesaplamasında	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%0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5010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u="sng" spc="-25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DÖVİZ </a:t>
                      </a:r>
                      <a:r>
                        <a:rPr sz="10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MEVDUAT</a:t>
                      </a:r>
                      <a:r>
                        <a:rPr sz="10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FAİZLERİ: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01015" indent="-229235">
                        <a:lnSpc>
                          <a:spcPct val="100000"/>
                        </a:lnSpc>
                        <a:spcBef>
                          <a:spcPts val="730"/>
                        </a:spcBef>
                        <a:buFont typeface="Symbol"/>
                        <a:buChar char=""/>
                        <a:tabLst>
                          <a:tab pos="501015" algn="l"/>
                          <a:tab pos="501650" algn="l"/>
                          <a:tab pos="3223260" algn="l"/>
                        </a:tabLst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 Yıla kadar (1 yıl dahil)</a:t>
                      </a:r>
                      <a:r>
                        <a:rPr sz="1000" spc="11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vadeli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mevduatlar	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%20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501015" indent="-229235">
                        <a:lnSpc>
                          <a:spcPct val="100000"/>
                        </a:lnSpc>
                        <a:spcBef>
                          <a:spcPts val="405"/>
                        </a:spcBef>
                        <a:buFont typeface="Symbol"/>
                        <a:buChar char=""/>
                        <a:tabLst>
                          <a:tab pos="501015" algn="l"/>
                          <a:tab pos="501650" algn="l"/>
                          <a:tab pos="3208020" algn="l"/>
                        </a:tabLst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 Yıl 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uzun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vadeli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mevduatlar	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%18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15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8100" algn="just">
                        <a:lnSpc>
                          <a:spcPct val="1335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75.maddenin ikinci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fıkrasının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(12)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numaralı bendinde yer alan menkul sermaye  iratlarından (Kanunla kurulan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vakıflar, Bakanlar Kurulunca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vergi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muafiyeti  tanınan vakıflar, kamu menfaatine yararlı dernekler ile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vakıf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olmamakla  birlikte; odalar, borsalar, meslek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örgütleri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üst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siyasi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partiler,  emekli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yardım sandıkları gibi vergi uygulamalarında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vakıf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olarak kabul  edilenler hariç,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dahil)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20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01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6195" algn="just">
                        <a:lnSpc>
                          <a:spcPct val="133500"/>
                        </a:lnSpc>
                        <a:spcBef>
                          <a:spcPts val="32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Baş bayiler hariç olmak üzere Milli Piyango İdaresince çıkarılan biletleri satanlar ile  diğer kişilerce çıkarılan bu nitelikteki biletleri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satanlara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yapılan komisyon, prim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benzeri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3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5560" algn="just">
                        <a:lnSpc>
                          <a:spcPct val="133300"/>
                        </a:lnSpc>
                        <a:spcBef>
                          <a:spcPts val="204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4077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Tüketicinin Korunması Hakkında Kanuna göre gerçek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tüzel kişilerin  mallarını iş akdi ile bağlı olmaksızın bunlar adına kapı kapı dolaşmak suretiyle  tüketiciye satanlara bu faaliyetleriyle ilgili olarak yapılan komisyon, prim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benzeri  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0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Çiftçilerden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alınan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zirai mahsullerden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hizmetler için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yapılan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ödemelerden;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8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11.a.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Hayvan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 mahsulleri ile kara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su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avcılığı mahsulleri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4892" y="1009141"/>
          <a:ext cx="5761990" cy="8599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9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6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53035" algn="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ADD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marL="162560" marR="83820" indent="-73660">
                        <a:lnSpc>
                          <a:spcPts val="1600"/>
                        </a:lnSpc>
                        <a:spcBef>
                          <a:spcPts val="1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ORAN  (%)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11.a.i.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Ticaret borsalarında tescil ettirilerek satın alınanlar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159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>
                  <a:txBody>
                    <a:bodyPr/>
                    <a:lstStyle/>
                    <a:p>
                      <a:pPr marR="179070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11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ii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(i) alt bendi dışında kalanlar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464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zirai mahsuller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9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R="191770" algn="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11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b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Ticaret borsalarında tescil ettirilerek satın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alınan zirai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mahsuller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939">
                <a:tc>
                  <a:txBody>
                    <a:bodyPr/>
                    <a:lstStyle/>
                    <a:p>
                      <a:pPr marR="176530" algn="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11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b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.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(i) alt bendi dışında kalanlar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128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033">
                <a:tc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11.c.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Zirai faaliyet kapsamında ifa edilen hizmetler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23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87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11.c.i.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6195" algn="just">
                        <a:lnSpc>
                          <a:spcPct val="133000"/>
                        </a:lnSpc>
                        <a:spcBef>
                          <a:spcPts val="60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Orman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idaresine veya orman idaresine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karşı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taahhütte bulunan kurumlara yapılan  ormanların ağaçlandırılması, bakımı, kesimi, ürünlerin toplanması,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taşınması 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benzeri hizmetler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11.c.ii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hizmetler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8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11.d.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Çiftçilere yapılan doğrudan gelir desteği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alternatif ürün ödemeleri</a:t>
                      </a:r>
                      <a:r>
                        <a:rPr sz="1000" spc="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PTT acenteliği yapanlara,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faaliyetleri nedeniyle ödenen komisyon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bedeli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üzerinden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23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8735">
                        <a:lnSpc>
                          <a:spcPct val="133000"/>
                        </a:lnSpc>
                        <a:spcBef>
                          <a:spcPts val="3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9. Maddede yer alan Esnaf muaflığından yararlananlara mal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hizmet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alımları  karşılığında yapılan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ödemelerden;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03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31140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13.a.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9. Maddenin birinci fıkrasının (6) numaralı bendinde yer alan emtia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bedelleri</a:t>
                      </a:r>
                      <a:r>
                        <a:rPr sz="1000" spc="1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emtianın imalinde ödenen hizmet bedelleri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üzerinden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28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787">
                <a:tc>
                  <a:txBody>
                    <a:bodyPr/>
                    <a:lstStyle/>
                    <a:p>
                      <a:pPr marL="227965">
                        <a:lnSpc>
                          <a:spcPts val="1190"/>
                        </a:lnSpc>
                        <a:spcBef>
                          <a:spcPts val="35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13.b.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190"/>
                        </a:lnSpc>
                        <a:spcBef>
                          <a:spcPts val="3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Hurda mal alımları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  <a:spcBef>
                          <a:spcPts val="35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13.c.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mal alımları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065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13.d.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4450">
                        <a:lnSpc>
                          <a:spcPct val="134000"/>
                        </a:lnSpc>
                        <a:spcBef>
                          <a:spcPts val="70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hizmet alımları (a, b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c alt bentleri hariç olmak üzere mal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hizmet bedelinin  ayrılamaması hali 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kapsamdadır)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34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0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75.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maddenin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ikinci</a:t>
                      </a:r>
                      <a:r>
                        <a:rPr sz="10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fıkrasının</a:t>
                      </a:r>
                      <a:r>
                        <a:rPr sz="1000" spc="11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(14)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numaralı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bendinde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yer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alan</a:t>
                      </a:r>
                      <a:r>
                        <a:rPr sz="1000" spc="1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menkul</a:t>
                      </a:r>
                      <a:r>
                        <a:rPr sz="1000" spc="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sermaye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37465">
                        <a:lnSpc>
                          <a:spcPts val="161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iratlarından (Kanunla kurulan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vakıflar, Bakanlar Kurulunca vergi muafiyeti  tanınan  vakıflar,  kamu  menfaatine  yararlı  dernekler  ile  dernek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vakıf</a:t>
                      </a:r>
                      <a:r>
                        <a:rPr sz="10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olmamakla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birlikte;</a:t>
                      </a:r>
                      <a:r>
                        <a:rPr sz="1000" spc="1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odalar,</a:t>
                      </a:r>
                      <a:r>
                        <a:rPr sz="1000" spc="1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borsalar,</a:t>
                      </a:r>
                      <a:r>
                        <a:rPr sz="1000" spc="1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meslek</a:t>
                      </a:r>
                      <a:r>
                        <a:rPr sz="1000" spc="1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örgütleri</a:t>
                      </a:r>
                      <a:r>
                        <a:rPr sz="1000" spc="1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1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bunların</a:t>
                      </a:r>
                      <a:r>
                        <a:rPr sz="1000" spc="1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üst</a:t>
                      </a:r>
                      <a:r>
                        <a:rPr sz="1000" spc="1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kuruluşları,</a:t>
                      </a:r>
                      <a:r>
                        <a:rPr sz="1000" spc="1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siyasi</a:t>
                      </a:r>
                      <a:r>
                        <a:rPr sz="1000" spc="1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partiler,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38735">
                        <a:lnSpc>
                          <a:spcPts val="161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emekli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yardım sandıkları gibi vergi uygulamalarında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vakıf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olarak kabul  edilenler hariç, dernek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vakıflar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dahil)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1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31140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15.a.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75'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inci maddenin ikinci fıkrasının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(15)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numaralı bendinin (a) alt bendinde yer</a:t>
                      </a:r>
                      <a:r>
                        <a:rPr sz="1000" spc="1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menkul sermaye iratlarından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4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15.b.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0640">
                        <a:lnSpc>
                          <a:spcPct val="133000"/>
                        </a:lnSpc>
                        <a:spcBef>
                          <a:spcPts val="12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75'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inci maddenin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ikinci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fıkrasının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(15)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numaralı bendinin (b) alt bendinde yer  alan menkul sermaye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iratlarından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452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3558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15.c.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9370">
                        <a:lnSpc>
                          <a:spcPct val="134000"/>
                        </a:lnSpc>
                        <a:spcBef>
                          <a:spcPts val="7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GVK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75' inci maddenin ikinci fıkrasının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(15)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numaralı bendinin (c) alt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bendinde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yer alan  menkul sermaye iratlarından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94892" y="1009141"/>
          <a:ext cx="5761990" cy="6397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9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6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marL="162560" marR="83820" indent="-73660">
                        <a:lnSpc>
                          <a:spcPts val="1600"/>
                        </a:lnSpc>
                        <a:spcBef>
                          <a:spcPts val="1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ORAN  (%)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5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0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GEÇİCİ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MD.68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8735" algn="just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31/12/2025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tarihine kadar Türkiye Jokey Kulübünce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organize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edilen yarışmalara  katılan atların jokeyleri, jokey yamakları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antrenörlerine ücret olarak yapılan  ödemeler üzerinden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3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3815" marR="74295">
                        <a:lnSpc>
                          <a:spcPct val="134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GVK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GEÇİCİ  MD.</a:t>
                      </a:r>
                      <a:r>
                        <a:rPr sz="10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72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9370" algn="just">
                        <a:lnSpc>
                          <a:spcPts val="1600"/>
                        </a:lnSpc>
                        <a:spcBef>
                          <a:spcPts val="7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31/12/2023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tarihine kadar sporculara yapılan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ücret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 sayılan ödemelerden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aşağıdaki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oranlarda gelir vergisi tevkifatı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yapılır.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36195" algn="just">
                        <a:lnSpc>
                          <a:spcPts val="16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7194 Sayılı Kanun 21. maddesi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ile;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01/01/2020 tarihinden itibaren Sporcular  tarafından elde edilen ücret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gelirleri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toplamının 103 üncü maddede yazılı tarifenin  dördüncü</a:t>
                      </a:r>
                      <a:r>
                        <a:rPr sz="1000" b="1" spc="1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diliminde</a:t>
                      </a:r>
                      <a:r>
                        <a:rPr sz="1000" b="1" spc="1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yer</a:t>
                      </a:r>
                      <a:r>
                        <a:rPr sz="1000" b="1" spc="1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alan</a:t>
                      </a:r>
                      <a:r>
                        <a:rPr sz="1000" b="1" spc="1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tutarı</a:t>
                      </a:r>
                      <a:r>
                        <a:rPr sz="1000" b="1" spc="1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aşması</a:t>
                      </a:r>
                      <a:r>
                        <a:rPr sz="1000" b="1" spc="1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halinde,</a:t>
                      </a:r>
                      <a:r>
                        <a:rPr sz="1000" b="1" spc="1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sporcu</a:t>
                      </a:r>
                      <a:r>
                        <a:rPr sz="1000" b="1" spc="1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ücretleri</a:t>
                      </a:r>
                      <a:r>
                        <a:rPr sz="1000" b="1" spc="1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de</a:t>
                      </a:r>
                      <a:r>
                        <a:rPr sz="1000" b="1" spc="1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Yıllık</a:t>
                      </a:r>
                      <a:r>
                        <a:rPr sz="1000" b="1" spc="1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Gelir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algn="just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Vergisi Beyannamesi ile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beyan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edilecektir.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6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90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Lig usulüne tabi spor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dallarında;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905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5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üst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ligdekiler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39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39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311"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  <a:spcBef>
                          <a:spcPts val="36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190"/>
                        </a:lnSpc>
                        <a:spcBef>
                          <a:spcPts val="3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üst altı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ligdekiler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63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90"/>
                        </a:lnSpc>
                        <a:spcBef>
                          <a:spcPts val="36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63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6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Diğer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ligdekiler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için,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86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1275">
                        <a:lnSpc>
                          <a:spcPct val="133000"/>
                        </a:lnSpc>
                        <a:spcBef>
                          <a:spcPts val="5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Lig usulüne tabi olmayan spor dallarındaki sporculara yapılan ödemeler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milli  sporculara uluslararası müsabakalara katılmaları karşılığında yapılan</a:t>
                      </a:r>
                      <a:r>
                        <a:rPr sz="10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55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2008/14272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Sayılı</a:t>
                      </a:r>
                      <a:r>
                        <a:rPr sz="10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BKK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6830" algn="just">
                        <a:lnSpc>
                          <a:spcPct val="13360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14.11.2008 Tarihinden itibaren Bankalar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aracı kurumlar aracılığıyla elden çıkartılan  Menkul Kıymet Yatırım Ortaklığı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hisse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senetleri dışındaki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hisse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senetlerine ilişkin  olarak elde edilen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kazançlardan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(Borsa İstanbul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işlem gören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Hisse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senetleri)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33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80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2008/14272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Sayılı</a:t>
                      </a:r>
                      <a:r>
                        <a:rPr sz="10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BKK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8100" algn="just">
                        <a:lnSpc>
                          <a:spcPct val="133500"/>
                        </a:lnSpc>
                        <a:spcBef>
                          <a:spcPts val="5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14.11.2008 Tarihinden itibaren Menkul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kıymet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yatırım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ortaklıkları hisse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senetlerinin  alım satımı ile Yatırım Fonu Katılma Belgelerinin fona iade edilmesinden kazanç elde  eden yatırımcılar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47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47320" marR="142875" indent="109220">
                        <a:lnSpc>
                          <a:spcPct val="134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CBK  NO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:476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8100" algn="just">
                        <a:lnSpc>
                          <a:spcPct val="133300"/>
                        </a:lnSpc>
                        <a:spcBef>
                          <a:spcPts val="5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1.1.2019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tarihinden itibaren,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internet ortamında verilen reklam hizmetlerine ilişkin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olarak, bu hizmeti verenlere veya internet ortamında reklam hizmeti verilmesine  aracılık edenlere;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Mükellef olup olmamasına bakılmaksızın gerçek kişilere yapılacak  ödemelerden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4982210" cy="645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GELİR VERGİSİ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TARİFESİ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Gelir Vergisi </a:t>
            </a:r>
            <a:r>
              <a:rPr sz="1200" b="1" u="sng" spc="-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2022 </a:t>
            </a:r>
            <a:r>
              <a:rPr sz="1200" b="1" u="sng" spc="-1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Yılı</a:t>
            </a:r>
            <a:r>
              <a:rPr sz="1200" b="1" spc="-10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Ücret DIŞINDAKİ daki </a:t>
            </a: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Tüm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Gelirlere Uygulanacak</a:t>
            </a:r>
            <a:r>
              <a:rPr sz="1200" b="1" spc="120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Tarifesi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15644" y="1849627"/>
          <a:ext cx="5900420" cy="1600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5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277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32.000 TL’ye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0640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15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064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70.000 TL’nin 32.000 TL’si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4.800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TL,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20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39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170.000 TL’nin 70.000 TL’si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12.400 TL, 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27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421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880.000 TL’nin 170.000 TL’si için 39.400 TL,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35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802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880.000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TL’den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fazlasının 880.000 TL’si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287.900 TL,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40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4073778"/>
            <a:ext cx="42570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2022 </a:t>
            </a:r>
            <a:r>
              <a:rPr sz="1200" b="1" u="sng" spc="-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Yılı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10" dirty="0">
                <a:solidFill>
                  <a:srgbClr val="800000"/>
                </a:solidFill>
                <a:latin typeface="Carlito"/>
                <a:cs typeface="Carlito"/>
              </a:rPr>
              <a:t>SADECE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ÜCRET Gelirlere Uygulanacak Gelir Vergisi</a:t>
            </a:r>
            <a:r>
              <a:rPr sz="1200" b="1" spc="50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Tarifesi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15644" y="4498720"/>
          <a:ext cx="5900420" cy="11950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5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933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32.000 TL’ye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9369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15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9369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70.000 TL’nin 32.000 TL’si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4.800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TL,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20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250.000 TL’nin 70.000 TL’si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12.400 TL,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000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27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000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696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880.000 TL’nin 250.000 TL’si için 61.000 TL,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35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458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880.000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TL’den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fazlasının 880.000 TL’si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 281.500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TL,</a:t>
                      </a:r>
                      <a:r>
                        <a:rPr sz="11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marR="373380"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%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40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FFE4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88288" y="6317360"/>
            <a:ext cx="49834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2021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Yılı Ücret DIŞINDAKİ daki Tüm Gelirlere Uygulanacak </a:t>
            </a: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Gelir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Vergisi</a:t>
            </a:r>
            <a:r>
              <a:rPr sz="1200" b="1" spc="75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Tarifesi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15644" y="6742302"/>
          <a:ext cx="5900420" cy="15990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5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277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24.000 TL’ye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040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%15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04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421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53.000 TL’nin 24.000 TL’si için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3.600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TL,</a:t>
                      </a:r>
                      <a:r>
                        <a:rPr sz="12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%20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731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39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130.000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TL’nin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53.000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TL’si için 9.400 TL,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6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%27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6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650.000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TL’nin 130.000 TL’si için 30.190 TL,</a:t>
                      </a:r>
                      <a:r>
                        <a:rPr sz="12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6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%35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6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277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650.000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TL’den fazlasının 650.000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TL’si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için 212.190 TL,</a:t>
                      </a:r>
                      <a:r>
                        <a:rPr sz="1200" b="1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67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%40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66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1208277"/>
            <a:ext cx="4327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2021 </a:t>
            </a:r>
            <a:r>
              <a:rPr sz="1200" b="1" spc="-10" dirty="0">
                <a:solidFill>
                  <a:srgbClr val="800000"/>
                </a:solidFill>
                <a:latin typeface="Carlito"/>
                <a:cs typeface="Carlito"/>
              </a:rPr>
              <a:t>Yılı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SADECE ÜCRET Gelirlere Uygulanacak Gelir Vergisi</a:t>
            </a:r>
            <a:r>
              <a:rPr sz="1200" b="1" spc="75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Tarifesi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15644" y="1633219"/>
          <a:ext cx="5900420" cy="1194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5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933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24.000 TL’ye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kadar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3495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%15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349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53.000 TL'nin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24.000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TL'si için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3.600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TL,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%20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695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190.000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TL'nin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53.000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TL'si için 9.400 TL,</a:t>
                      </a:r>
                      <a:r>
                        <a:rPr sz="12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0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%27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696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650.000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TL'nin 190.000 TL'si için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46.390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TL,</a:t>
                      </a:r>
                      <a:r>
                        <a:rPr sz="12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%35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458">
                <a:tc>
                  <a:txBody>
                    <a:bodyPr/>
                    <a:lstStyle/>
                    <a:p>
                      <a:pPr marL="838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650.000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TL’den fazlasının 650.000 TL’si için 207.390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TL,</a:t>
                      </a:r>
                      <a:r>
                        <a:rPr sz="1200" b="1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fazlası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EFEFE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2585" algn="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%40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3231007"/>
            <a:ext cx="5788660" cy="575500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162050">
              <a:lnSpc>
                <a:spcPct val="101400"/>
              </a:lnSpc>
              <a:spcBef>
                <a:spcPts val="8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GELİR VE KURUMLAR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VERGİSİNDEN %5 İNDİRİM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UYGULAMASI 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VERGİYE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UYUMLU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MÜKELLEFLERE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VERGİ</a:t>
            </a:r>
            <a:r>
              <a:rPr sz="1400" b="1" spc="-4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İNDİRİMİ: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000"/>
              </a:lnSpc>
            </a:pPr>
            <a:r>
              <a:rPr sz="1200" spc="-5" dirty="0">
                <a:latin typeface="Carlito"/>
                <a:cs typeface="Carlito"/>
              </a:rPr>
              <a:t>Vergiye uyumlu mükelleflere sağlanan </a:t>
            </a:r>
            <a:r>
              <a:rPr sz="1200" dirty="0">
                <a:latin typeface="Carlito"/>
                <a:cs typeface="Carlito"/>
              </a:rPr>
              <a:t>%5 </a:t>
            </a:r>
            <a:r>
              <a:rPr sz="1200" spc="-5" dirty="0">
                <a:latin typeface="Carlito"/>
                <a:cs typeface="Carlito"/>
              </a:rPr>
              <a:t>oranındaki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indirimi uygulamasına ilişkin yasal  düzenleme 6824 sayılı Kanunun </a:t>
            </a:r>
            <a:r>
              <a:rPr sz="1200" dirty="0">
                <a:latin typeface="Carlito"/>
                <a:cs typeface="Carlito"/>
              </a:rPr>
              <a:t>4 </a:t>
            </a:r>
            <a:r>
              <a:rPr sz="1200" spc="-5" dirty="0">
                <a:latin typeface="Carlito"/>
                <a:cs typeface="Carlito"/>
              </a:rPr>
              <a:t>üncü maddesiyle </a:t>
            </a:r>
            <a:r>
              <a:rPr sz="1200" dirty="0">
                <a:latin typeface="Carlito"/>
                <a:cs typeface="Carlito"/>
              </a:rPr>
              <a:t>Gelir Vergisi </a:t>
            </a:r>
            <a:r>
              <a:rPr sz="1200" spc="-5" dirty="0">
                <a:latin typeface="Carlito"/>
                <a:cs typeface="Carlito"/>
              </a:rPr>
              <a:t>Kanununun mülga </a:t>
            </a:r>
            <a:r>
              <a:rPr sz="1200" b="1" spc="-5" dirty="0">
                <a:latin typeface="Carlito"/>
                <a:cs typeface="Carlito"/>
              </a:rPr>
              <a:t>mükerrer  </a:t>
            </a:r>
            <a:r>
              <a:rPr sz="1200" b="1" dirty="0">
                <a:latin typeface="Carlito"/>
                <a:cs typeface="Carlito"/>
              </a:rPr>
              <a:t>121 </a:t>
            </a:r>
            <a:r>
              <a:rPr sz="1200" b="1" spc="-5" dirty="0">
                <a:latin typeface="Carlito"/>
                <a:cs typeface="Carlito"/>
              </a:rPr>
              <a:t>inci maddesi başlığı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birlikte yeniden Düzenlenmiş 01/01/2018 Tarihinden İtibaren  Verilmesi Gereken Yıllık Gelir ve Kurumlar Vergisi Beyannamelerinde </a:t>
            </a:r>
            <a:r>
              <a:rPr sz="1200" dirty="0">
                <a:latin typeface="Carlito"/>
                <a:cs typeface="Carlito"/>
              </a:rPr>
              <a:t>uygulanmak </a:t>
            </a:r>
            <a:r>
              <a:rPr sz="1200" spc="-5" dirty="0">
                <a:latin typeface="Carlito"/>
                <a:cs typeface="Carlito"/>
              </a:rPr>
              <a:t>üzere  08/03/2017 tarihinde yürürlüğe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girmiştir.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Carlito"/>
                <a:cs typeface="Carlito"/>
              </a:rPr>
              <a:t>Konu ile </a:t>
            </a:r>
            <a:r>
              <a:rPr sz="1200" b="1" spc="-5" dirty="0">
                <a:latin typeface="Carlito"/>
                <a:cs typeface="Carlito"/>
              </a:rPr>
              <a:t>ilgili usul ve esaslar 301 seri no.lu GVK </a:t>
            </a:r>
            <a:r>
              <a:rPr sz="1200" b="1" spc="-10" dirty="0">
                <a:latin typeface="Carlito"/>
                <a:cs typeface="Carlito"/>
              </a:rPr>
              <a:t>genel </a:t>
            </a:r>
            <a:r>
              <a:rPr sz="1200" b="1" spc="-5" dirty="0">
                <a:latin typeface="Carlito"/>
                <a:cs typeface="Carlito"/>
              </a:rPr>
              <a:t>tebliği </a:t>
            </a:r>
            <a:r>
              <a:rPr sz="1200" b="1" dirty="0">
                <a:latin typeface="Carlito"/>
                <a:cs typeface="Carlito"/>
              </a:rPr>
              <a:t>ile</a:t>
            </a:r>
            <a:r>
              <a:rPr sz="1200" b="1" spc="8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açıklanmıştır.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Vergiye Uyumlu Mükelleflere Vergi İndirimi Nedir? Nasıl</a:t>
            </a:r>
            <a:r>
              <a:rPr sz="1400" b="1" spc="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Uygulanır?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000"/>
              </a:lnSpc>
            </a:pPr>
            <a:r>
              <a:rPr sz="1200" spc="-5" dirty="0">
                <a:latin typeface="Carlito"/>
                <a:cs typeface="Carlito"/>
              </a:rPr>
              <a:t>Ticari, </a:t>
            </a:r>
            <a:r>
              <a:rPr sz="1200" dirty="0">
                <a:latin typeface="Carlito"/>
                <a:cs typeface="Carlito"/>
              </a:rPr>
              <a:t>zirai veya </a:t>
            </a:r>
            <a:r>
              <a:rPr sz="1200" spc="-5" dirty="0">
                <a:latin typeface="Carlito"/>
                <a:cs typeface="Carlito"/>
              </a:rPr>
              <a:t>mesleki </a:t>
            </a:r>
            <a:r>
              <a:rPr sz="1200" dirty="0">
                <a:latin typeface="Carlito"/>
                <a:cs typeface="Carlito"/>
              </a:rPr>
              <a:t>faaliyeti </a:t>
            </a:r>
            <a:r>
              <a:rPr sz="1200" spc="-5" dirty="0">
                <a:latin typeface="Carlito"/>
                <a:cs typeface="Carlito"/>
              </a:rPr>
              <a:t>nedeniyle </a:t>
            </a:r>
            <a:r>
              <a:rPr sz="1200" dirty="0">
                <a:latin typeface="Carlito"/>
                <a:cs typeface="Carlito"/>
              </a:rPr>
              <a:t>gelir vergisi </a:t>
            </a:r>
            <a:r>
              <a:rPr sz="1200" spc="-5" dirty="0">
                <a:latin typeface="Carlito"/>
                <a:cs typeface="Carlito"/>
              </a:rPr>
              <a:t>mükellefi olanlar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kurumlar vergisi  mükelleflerinden (finans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bankacılık sektörlerinde faaliyet gösterenler, sigorta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reasürans  şirketleri ile emeklilik şirketleri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emeklilik </a:t>
            </a:r>
            <a:r>
              <a:rPr sz="1200" dirty="0">
                <a:latin typeface="Carlito"/>
                <a:cs typeface="Carlito"/>
              </a:rPr>
              <a:t>yatırım </a:t>
            </a:r>
            <a:r>
              <a:rPr sz="1200" spc="-5" dirty="0">
                <a:latin typeface="Carlito"/>
                <a:cs typeface="Carlito"/>
              </a:rPr>
              <a:t>fonları </a:t>
            </a:r>
            <a:r>
              <a:rPr sz="1200" dirty="0">
                <a:latin typeface="Carlito"/>
                <a:cs typeface="Carlito"/>
              </a:rPr>
              <a:t>hariç olmak </a:t>
            </a:r>
            <a:r>
              <a:rPr sz="1200" spc="-5" dirty="0">
                <a:latin typeface="Carlito"/>
                <a:cs typeface="Carlito"/>
              </a:rPr>
              <a:t>üzere), bu maddenin  ikinci fıkrasında belirtilen şartları taşıyanların </a:t>
            </a:r>
            <a:r>
              <a:rPr sz="1200" b="1" spc="-5" dirty="0">
                <a:latin typeface="Carlito"/>
                <a:cs typeface="Carlito"/>
              </a:rPr>
              <a:t>yıllık gelir veya kurumlar vergisi  beyannameleri üzerinden hesaplanan verginin </a:t>
            </a:r>
            <a:r>
              <a:rPr sz="1200" b="1" dirty="0">
                <a:latin typeface="Carlito"/>
                <a:cs typeface="Carlito"/>
              </a:rPr>
              <a:t>%5’i, </a:t>
            </a:r>
            <a:r>
              <a:rPr sz="1200" b="1" spc="-5" dirty="0">
                <a:latin typeface="Carlito"/>
                <a:cs typeface="Carlito"/>
              </a:rPr>
              <a:t>ödenmesi gereken gelir veya kurumlar  vergisinden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indirilir.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Şu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kadar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ki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hesaplanan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indirim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tutarı,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her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10" dirty="0">
                <a:latin typeface="Carlito"/>
                <a:cs typeface="Carlito"/>
              </a:rPr>
              <a:t>hâl</a:t>
            </a:r>
            <a:r>
              <a:rPr sz="1200" b="1" spc="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takdirde</a:t>
            </a:r>
            <a:r>
              <a:rPr sz="1200" b="1" spc="65" dirty="0"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(2021</a:t>
            </a:r>
            <a:endParaRPr sz="12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10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Gelirleri için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)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1.500.000.- </a:t>
            </a:r>
            <a:r>
              <a:rPr sz="1200" b="1" spc="-5" dirty="0">
                <a:latin typeface="Carlito"/>
                <a:cs typeface="Carlito"/>
              </a:rPr>
              <a:t>Türk lirasından fazla olamaz.(2022 </a:t>
            </a:r>
            <a:r>
              <a:rPr sz="1200" b="1" spc="-10" dirty="0">
                <a:latin typeface="Carlito"/>
                <a:cs typeface="Carlito"/>
              </a:rPr>
              <a:t>Yılı </a:t>
            </a:r>
            <a:r>
              <a:rPr sz="1200" b="1" spc="-5" dirty="0">
                <a:latin typeface="Carlito"/>
                <a:cs typeface="Carlito"/>
              </a:rPr>
              <a:t>gelirleri için </a:t>
            </a:r>
            <a:r>
              <a:rPr sz="1200" b="1" dirty="0">
                <a:latin typeface="Carlito"/>
                <a:cs typeface="Carlito"/>
              </a:rPr>
              <a:t>2.000.000.-TL)  </a:t>
            </a:r>
            <a:r>
              <a:rPr sz="1200" dirty="0">
                <a:latin typeface="Carlito"/>
                <a:cs typeface="Carlito"/>
              </a:rPr>
              <a:t>İndirilecek </a:t>
            </a:r>
            <a:r>
              <a:rPr sz="1200" spc="-5" dirty="0">
                <a:latin typeface="Carlito"/>
                <a:cs typeface="Carlito"/>
              </a:rPr>
              <a:t>tutarın ödenmesi gereken </a:t>
            </a:r>
            <a:r>
              <a:rPr sz="1200" dirty="0">
                <a:latin typeface="Carlito"/>
                <a:cs typeface="Carlito"/>
              </a:rPr>
              <a:t>vergiden </a:t>
            </a:r>
            <a:r>
              <a:rPr sz="1200" spc="-5" dirty="0">
                <a:latin typeface="Carlito"/>
                <a:cs typeface="Carlito"/>
              </a:rPr>
              <a:t>fazla olması durumunda kalan tutar, </a:t>
            </a:r>
            <a:r>
              <a:rPr sz="1200" dirty="0">
                <a:latin typeface="Carlito"/>
                <a:cs typeface="Carlito"/>
              </a:rPr>
              <a:t>yıllık gelir  veya </a:t>
            </a:r>
            <a:r>
              <a:rPr sz="1200" spc="-5" dirty="0">
                <a:latin typeface="Carlito"/>
                <a:cs typeface="Carlito"/>
              </a:rPr>
              <a:t>kurumlar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beyannamesinin verilmesi gereken tarihi izleyen </a:t>
            </a:r>
            <a:r>
              <a:rPr sz="1200" dirty="0">
                <a:latin typeface="Carlito"/>
                <a:cs typeface="Carlito"/>
              </a:rPr>
              <a:t>bir tam </a:t>
            </a:r>
            <a:r>
              <a:rPr sz="1200" spc="-5" dirty="0">
                <a:latin typeface="Carlito"/>
                <a:cs typeface="Carlito"/>
              </a:rPr>
              <a:t>yıl içinde  mükellefin beyanı üzerine tahakkuk </a:t>
            </a:r>
            <a:r>
              <a:rPr sz="1200" dirty="0">
                <a:latin typeface="Carlito"/>
                <a:cs typeface="Carlito"/>
              </a:rPr>
              <a:t>eden </a:t>
            </a:r>
            <a:r>
              <a:rPr sz="1200" spc="-5" dirty="0">
                <a:latin typeface="Carlito"/>
                <a:cs typeface="Carlito"/>
              </a:rPr>
              <a:t>diğer vergilerinden mahsup </a:t>
            </a:r>
            <a:r>
              <a:rPr sz="1200" dirty="0">
                <a:latin typeface="Carlito"/>
                <a:cs typeface="Carlito"/>
              </a:rPr>
              <a:t>edilebilir. </a:t>
            </a:r>
            <a:r>
              <a:rPr sz="1200" spc="-5" dirty="0">
                <a:latin typeface="Carlito"/>
                <a:cs typeface="Carlito"/>
              </a:rPr>
              <a:t>Bu süre  </a:t>
            </a:r>
            <a:r>
              <a:rPr sz="1200" dirty="0">
                <a:latin typeface="Carlito"/>
                <a:cs typeface="Carlito"/>
              </a:rPr>
              <a:t>içinde </a:t>
            </a:r>
            <a:r>
              <a:rPr sz="1200" spc="-5" dirty="0">
                <a:latin typeface="Carlito"/>
                <a:cs typeface="Carlito"/>
              </a:rPr>
              <a:t>mahsup edilemeyen </a:t>
            </a:r>
            <a:r>
              <a:rPr sz="1200" dirty="0">
                <a:latin typeface="Carlito"/>
                <a:cs typeface="Carlito"/>
              </a:rPr>
              <a:t>tutarlar </a:t>
            </a:r>
            <a:r>
              <a:rPr sz="1200" spc="-5" dirty="0">
                <a:latin typeface="Carlito"/>
                <a:cs typeface="Carlito"/>
              </a:rPr>
              <a:t>red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iade edilmez.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mükelleflerinin  </a:t>
            </a:r>
            <a:r>
              <a:rPr sz="1200" dirty="0">
                <a:latin typeface="Carlito"/>
                <a:cs typeface="Carlito"/>
              </a:rPr>
              <a:t>yararlanacağı </a:t>
            </a:r>
            <a:r>
              <a:rPr sz="1200" spc="-5" dirty="0">
                <a:latin typeface="Carlito"/>
                <a:cs typeface="Carlito"/>
              </a:rPr>
              <a:t>indirim </a:t>
            </a:r>
            <a:r>
              <a:rPr sz="1200" dirty="0">
                <a:latin typeface="Carlito"/>
                <a:cs typeface="Carlito"/>
              </a:rPr>
              <a:t>tutarı, </a:t>
            </a:r>
            <a:r>
              <a:rPr sz="1200" spc="-5" dirty="0">
                <a:latin typeface="Carlito"/>
                <a:cs typeface="Carlito"/>
              </a:rPr>
              <a:t>ticari, zirai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mesleki </a:t>
            </a:r>
            <a:r>
              <a:rPr sz="1200" dirty="0">
                <a:latin typeface="Carlito"/>
                <a:cs typeface="Carlito"/>
              </a:rPr>
              <a:t>faaliyet </a:t>
            </a:r>
            <a:r>
              <a:rPr sz="1200" spc="-5" dirty="0">
                <a:latin typeface="Carlito"/>
                <a:cs typeface="Carlito"/>
              </a:rPr>
              <a:t>nedeniyle beyan edilen  kazançların toplam gelir </a:t>
            </a:r>
            <a:r>
              <a:rPr sz="1200" dirty="0">
                <a:latin typeface="Carlito"/>
                <a:cs typeface="Carlito"/>
              </a:rPr>
              <a:t>vergisi matrahı </a:t>
            </a:r>
            <a:r>
              <a:rPr sz="1200" spc="-5" dirty="0">
                <a:latin typeface="Carlito"/>
                <a:cs typeface="Carlito"/>
              </a:rPr>
              <a:t>içerisindeki oranı dikkate </a:t>
            </a:r>
            <a:r>
              <a:rPr sz="1200" dirty="0">
                <a:latin typeface="Carlito"/>
                <a:cs typeface="Carlito"/>
              </a:rPr>
              <a:t>alınmak </a:t>
            </a:r>
            <a:r>
              <a:rPr sz="1200" spc="-5" dirty="0">
                <a:latin typeface="Carlito"/>
                <a:cs typeface="Carlito"/>
              </a:rPr>
              <a:t>suretiyle  hesaplanan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esas </a:t>
            </a:r>
            <a:r>
              <a:rPr sz="1200" dirty="0">
                <a:latin typeface="Carlito"/>
                <a:cs typeface="Carlito"/>
              </a:rPr>
              <a:t>alınarak </a:t>
            </a:r>
            <a:r>
              <a:rPr sz="1200" spc="-5" dirty="0">
                <a:latin typeface="Carlito"/>
                <a:cs typeface="Carlito"/>
              </a:rPr>
              <a:t>tespit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897990"/>
            <a:ext cx="5781040" cy="8806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 marR="5080" algn="r">
              <a:lnSpc>
                <a:spcPct val="154500"/>
              </a:lnSpc>
              <a:spcBef>
                <a:spcPts val="100"/>
              </a:spcBef>
            </a:pP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FATURA VERİLMEMESİ </a:t>
            </a:r>
            <a:r>
              <a:rPr sz="1100" spc="-10" dirty="0">
                <a:latin typeface="Carlito"/>
                <a:cs typeface="Carlito"/>
                <a:hlinkClick r:id="rId2" action="ppaction://hlinksldjump"/>
              </a:rPr>
              <a:t>VEYA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EKSİK TUTARLI DÜZENLENMESİNDE</a:t>
            </a:r>
            <a:r>
              <a:rPr sz="1100" spc="10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CEZALAR....................................</a:t>
            </a:r>
            <a:r>
              <a:rPr sz="1100" spc="-2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25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GAYRİMENKUL KİRALARINI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BANKADAN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ÖDEME MECBURİYETİ</a:t>
            </a:r>
            <a:r>
              <a:rPr sz="1100" spc="6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.......................................................</a:t>
            </a:r>
            <a:r>
              <a:rPr sz="1100" spc="-2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25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A)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Konut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Kira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Ödemeleri...............................................................................................................</a:t>
            </a:r>
            <a:r>
              <a:rPr sz="1100" spc="7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25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2" action="ppaction://hlinksldjump"/>
              </a:rPr>
              <a:t>B) 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İşyeri Kira Ödemeleri................................................................................................................</a:t>
            </a:r>
            <a:r>
              <a:rPr sz="1100" spc="14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25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C)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Diğer 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Düzenlemeler...................................................................................................................</a:t>
            </a:r>
            <a:r>
              <a:rPr sz="1100" spc="55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26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GAYRİMENKUL SERMAYE İRADINDA VERGİ TEVKİFATI .....................................................................</a:t>
            </a:r>
            <a:r>
              <a:rPr sz="1100" spc="-35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26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GAYRİMENKUL SERMAYE İRADININ VERGİLENDİRİLMESİ.................................................................</a:t>
            </a:r>
            <a:r>
              <a:rPr sz="1100" spc="125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27</a:t>
            </a:r>
            <a:endParaRPr sz="1100">
              <a:latin typeface="Carlito"/>
              <a:cs typeface="Carlito"/>
            </a:endParaRPr>
          </a:p>
          <a:p>
            <a:pPr marL="12700" marR="5080">
              <a:lnSpc>
                <a:spcPct val="117500"/>
              </a:lnSpc>
              <a:spcBef>
                <a:spcPts val="489"/>
              </a:spcBef>
            </a:pP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Mükellefler (hakları kiraya verenler hariç) diledikleri takdirde gerçek giderlere karşılık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olmak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üzere </a:t>
            </a:r>
            <a:r>
              <a:rPr sz="1100" spc="-5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hasılatlarından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% 15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'ini götürü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olarak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indirebilirler. ............................................................................</a:t>
            </a:r>
            <a:r>
              <a:rPr sz="1100" spc="-2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28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rlito"/>
                <a:cs typeface="Carlito"/>
                <a:hlinkClick r:id="rId5" action="ppaction://hlinksldjump"/>
              </a:rPr>
              <a:t>Götürü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gider usulünü kabul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edenler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iki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yıl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geçmedikçe bu usulden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dönemezler.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................................</a:t>
            </a:r>
            <a:r>
              <a:rPr sz="1100" spc="-8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28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30"/>
              </a:spcBef>
            </a:pPr>
            <a:r>
              <a:rPr sz="1100" dirty="0">
                <a:latin typeface="Carlito"/>
                <a:cs typeface="Carlito"/>
                <a:hlinkClick r:id="rId5" action="ppaction://hlinksldjump"/>
              </a:rPr>
              <a:t>GECİKME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FAİZİ-GECİKME ZAMMI-PİŞMANLIK ZAMMI VE TECİL FAİZİ ORANLARI ............................</a:t>
            </a:r>
            <a:r>
              <a:rPr sz="1100" spc="75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28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rlito"/>
                <a:cs typeface="Carlito"/>
                <a:hlinkClick r:id="rId5" action="ppaction://hlinksldjump"/>
              </a:rPr>
              <a:t>Gecikme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Zammı.............................................................................................................................</a:t>
            </a:r>
            <a:r>
              <a:rPr sz="1100" spc="9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28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5" action="ppaction://hlinksldjump"/>
              </a:rPr>
              <a:t>Gecikme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Faizi.................................................................................................................................</a:t>
            </a:r>
            <a:r>
              <a:rPr sz="1100" spc="7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28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Gecikme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Zammı/Gecikme Zammı ve Pişmanlık Zammı Oranları ..................................................</a:t>
            </a:r>
            <a:r>
              <a:rPr sz="1100" spc="25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29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Tecil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Faiz Oranları ..........................................................................................................................</a:t>
            </a:r>
            <a:r>
              <a:rPr sz="1100" spc="-1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29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GEÇİCİ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VERGİ UYGULAMALARI ..........................................................................................................</a:t>
            </a:r>
            <a:r>
              <a:rPr sz="1100" spc="-8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29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NOT: 2021 TAKVİM YILINA AİT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4.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DÖNEM GEÇİCİ VERGİ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BEYANNAMESİ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VERİLECEKTİR. .............</a:t>
            </a:r>
            <a:r>
              <a:rPr sz="1100" spc="-11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29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40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Geçici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Vergi Nasıl Hesaplanacaktır? ..............................................................................................</a:t>
            </a:r>
            <a:r>
              <a:rPr sz="1100" spc="55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29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20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Geçici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Verginin Mükellefleri ..........................................................................................................</a:t>
            </a:r>
            <a:r>
              <a:rPr sz="1100" spc="4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29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7" action="ppaction://hlinksldjump"/>
              </a:rPr>
              <a:t>Geçici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Vergi Kapsamına Girmeyen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Kazançlar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................................................................................</a:t>
            </a:r>
            <a:r>
              <a:rPr sz="1100" spc="-3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30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7" action="ppaction://hlinksldjump"/>
              </a:rPr>
              <a:t>Geçici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Vergiye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Esas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Kazancın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Tespiti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.............................................................................................</a:t>
            </a:r>
            <a:r>
              <a:rPr sz="1100" spc="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30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7" action="ppaction://hlinksldjump"/>
              </a:rPr>
              <a:t>Geçici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Verginin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Eksik Beyan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Edilmesi.............................................................................................</a:t>
            </a:r>
            <a:r>
              <a:rPr sz="1100" spc="1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30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7" action="ppaction://hlinksldjump"/>
              </a:rPr>
              <a:t>Ödenmemiş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Geçici Vergiler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Mahsup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Edilebilir mi? .......................................................................</a:t>
            </a:r>
            <a:r>
              <a:rPr sz="1100" spc="-4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30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7" action="ppaction://hlinksldjump"/>
              </a:rPr>
              <a:t>GEÇİÇİ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İLMÜHABER (A.Ş’LERDE HİSSE SENEDİ YERİNE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GEÇER )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........................................................</a:t>
            </a:r>
            <a:r>
              <a:rPr sz="1100" spc="-10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30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rlito"/>
                <a:cs typeface="Carlito"/>
                <a:hlinkClick r:id="rId8" action="ppaction://hlinksldjump"/>
              </a:rPr>
              <a:t>GELİR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VERGİSİ STOPAJ ORANLARI .....................................................................................................</a:t>
            </a:r>
            <a:r>
              <a:rPr sz="1100" spc="-1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33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35"/>
              </a:spcBef>
            </a:pPr>
            <a:r>
              <a:rPr sz="1100" dirty="0">
                <a:latin typeface="Carlito"/>
                <a:cs typeface="Carlito"/>
                <a:hlinkClick r:id="rId9" action="ppaction://hlinksldjump"/>
              </a:rPr>
              <a:t>GELİR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VERGİSİ TARİFESİ .....................................................................................................................</a:t>
            </a:r>
            <a:r>
              <a:rPr sz="1100" spc="-100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37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rlito"/>
                <a:cs typeface="Carlito"/>
                <a:hlinkClick r:id="rId10" action="ppaction://hlinksldjump"/>
              </a:rPr>
              <a:t>GELİR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 KURUMLAR VERGİSİNDEN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%5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İNDİRİM UYGULAMASI ......................................................</a:t>
            </a:r>
            <a:r>
              <a:rPr sz="1100" spc="-15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38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VERGİYE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UYUMLU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MÜKELLEFLERE VERGİ İNDİRİMİ: ....................................................................</a:t>
            </a:r>
            <a:r>
              <a:rPr sz="1100" spc="25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38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Vergiye Uyumlu Mükelleflere Vergi İndirimi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Nedir?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Nasıl Uygulanır? ..........................................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 38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İndirimden Faydalanabilmek İçin; .................................................................................................</a:t>
            </a:r>
            <a:r>
              <a:rPr sz="1100" spc="40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39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Vergi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İndirimden </a:t>
            </a: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Yararlanacak Olanlar: ........................................................................................</a:t>
            </a:r>
            <a:r>
              <a:rPr sz="1100" spc="10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40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Vergi İndiriminden Yararlanma Şartları:........................................................................................</a:t>
            </a:r>
            <a:r>
              <a:rPr sz="1100" spc="140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40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HARÇLAR............................................................................................................................................</a:t>
            </a:r>
            <a:r>
              <a:rPr sz="1100" spc="70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40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Tapu Harçları .................................................................................................................................</a:t>
            </a:r>
            <a:r>
              <a:rPr sz="1100" spc="25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40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Arial"/>
                <a:cs typeface="Arial"/>
                <a:hlinkClick r:id="rId12" action="ppaction://hlinksldjump"/>
              </a:rPr>
              <a:t>BAZI TİCARET SİCİL HARÇLARI: </a:t>
            </a: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..............................................................................................</a:t>
            </a:r>
            <a:r>
              <a:rPr sz="1100" spc="-15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40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39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9295" cy="8776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İndirimden Faydalanabilmek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İçin;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1100"/>
              </a:lnSpc>
              <a:buAutoNum type="arabi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İndirimin hesaplanacağı beyannamenin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olduğu yıl ile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yıldan önceki son iki yıla 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vergi beyannamelerinin kanuni süresinde verilmiş (Kanuni süresinde verilen </a:t>
            </a:r>
            <a:r>
              <a:rPr sz="1200" dirty="0">
                <a:latin typeface="Carlito"/>
                <a:cs typeface="Carlito"/>
              </a:rPr>
              <a:t>bir  </a:t>
            </a:r>
            <a:r>
              <a:rPr sz="1200" spc="-5" dirty="0">
                <a:latin typeface="Carlito"/>
                <a:cs typeface="Carlito"/>
              </a:rPr>
              <a:t>beyannameye ilişkin olarak kanuni süresinden sonra düzeltme amacıyla </a:t>
            </a:r>
            <a:r>
              <a:rPr sz="1200" dirty="0">
                <a:latin typeface="Carlito"/>
                <a:cs typeface="Carlito"/>
              </a:rPr>
              <a:t>veya  </a:t>
            </a:r>
            <a:r>
              <a:rPr sz="1200" spc="-5" dirty="0">
                <a:latin typeface="Carlito"/>
                <a:cs typeface="Carlito"/>
              </a:rPr>
              <a:t>pişmanlıkla verilen beyannameler bu şartın ihlali sayılmaz.) </a:t>
            </a:r>
            <a:r>
              <a:rPr sz="1200" dirty="0">
                <a:latin typeface="Carlito"/>
                <a:cs typeface="Carlito"/>
              </a:rPr>
              <a:t>ve bu </a:t>
            </a:r>
            <a:r>
              <a:rPr sz="1200" spc="-5" dirty="0">
                <a:latin typeface="Carlito"/>
                <a:cs typeface="Carlito"/>
              </a:rPr>
              <a:t>beyannameler  üzerine tahakkuk eden vergilerin kanuni süresinde ödenmiş olması (Her </a:t>
            </a:r>
            <a:r>
              <a:rPr sz="1200" dirty="0">
                <a:latin typeface="Carlito"/>
                <a:cs typeface="Carlito"/>
              </a:rPr>
              <a:t>bir  </a:t>
            </a:r>
            <a:r>
              <a:rPr sz="1200" spc="-5" dirty="0">
                <a:latin typeface="Carlito"/>
                <a:cs typeface="Carlito"/>
              </a:rPr>
              <a:t>beyanname itibarıyla 10 </a:t>
            </a:r>
            <a:r>
              <a:rPr sz="1200" dirty="0">
                <a:latin typeface="Carlito"/>
                <a:cs typeface="Carlito"/>
              </a:rPr>
              <a:t>Türk lirasına </a:t>
            </a:r>
            <a:r>
              <a:rPr sz="1200" spc="-5" dirty="0">
                <a:latin typeface="Carlito"/>
                <a:cs typeface="Carlito"/>
              </a:rPr>
              <a:t>kadar yapılan eksik ödemeler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şartın ihlali  sayılmaz.),</a:t>
            </a:r>
            <a:endParaRPr sz="12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200"/>
              </a:lnSpc>
              <a:spcBef>
                <a:spcPts val="5"/>
              </a:spcBef>
              <a:buAutoNum type="arabi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(1) numaralı bentte belirtilen süre içerisinde kesinleşmiş olması koşuluyla vergi  beyannamelerindeki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türleri itibarıyla ikmalen, re’sen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idarece </a:t>
            </a:r>
            <a:r>
              <a:rPr sz="1200" dirty="0">
                <a:latin typeface="Carlito"/>
                <a:cs typeface="Carlito"/>
              </a:rPr>
              <a:t>yapılmış bir  </a:t>
            </a:r>
            <a:r>
              <a:rPr sz="1200" spc="-5" dirty="0">
                <a:latin typeface="Carlito"/>
                <a:cs typeface="Carlito"/>
              </a:rPr>
              <a:t>tarhiyat bulunmaması (Kesinleşen </a:t>
            </a:r>
            <a:r>
              <a:rPr sz="1200" dirty="0">
                <a:latin typeface="Carlito"/>
                <a:cs typeface="Carlito"/>
              </a:rPr>
              <a:t>tarhiyatların, </a:t>
            </a:r>
            <a:r>
              <a:rPr sz="1200" spc="-5" dirty="0">
                <a:latin typeface="Carlito"/>
                <a:cs typeface="Carlito"/>
              </a:rPr>
              <a:t>indirimin hesaplanacağı  beyannamenin ait olduğu yıl için </a:t>
            </a:r>
            <a:r>
              <a:rPr sz="1200" dirty="0">
                <a:latin typeface="Carlito"/>
                <a:cs typeface="Carlito"/>
              </a:rPr>
              <a:t>geçerli </a:t>
            </a:r>
            <a:r>
              <a:rPr sz="1200" spc="-5" dirty="0">
                <a:latin typeface="Carlito"/>
                <a:cs typeface="Carlito"/>
              </a:rPr>
              <a:t>olan, birinci fıkradaki indirim tutar</a:t>
            </a:r>
            <a:r>
              <a:rPr sz="1200" spc="2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sınırının</a:t>
            </a:r>
            <a:endParaRPr sz="1200">
              <a:latin typeface="Carlito"/>
              <a:cs typeface="Carlito"/>
            </a:endParaRPr>
          </a:p>
          <a:p>
            <a:pPr marL="469265" algn="just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%1’ini aşmaması </a:t>
            </a:r>
            <a:r>
              <a:rPr sz="1200" spc="-5" dirty="0">
                <a:latin typeface="Carlito"/>
                <a:cs typeface="Carlito"/>
              </a:rPr>
              <a:t>durumunda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şart </a:t>
            </a:r>
            <a:r>
              <a:rPr sz="1200" dirty="0">
                <a:latin typeface="Carlito"/>
                <a:cs typeface="Carlito"/>
              </a:rPr>
              <a:t>ihlal </a:t>
            </a:r>
            <a:r>
              <a:rPr sz="1200" spc="-5" dirty="0">
                <a:latin typeface="Carlito"/>
                <a:cs typeface="Carlito"/>
              </a:rPr>
              <a:t>edilmiş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sayılmaz.),”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080">
              <a:lnSpc>
                <a:spcPct val="110800"/>
              </a:lnSpc>
            </a:pPr>
            <a:r>
              <a:rPr sz="1200" b="1" spc="-5" dirty="0">
                <a:latin typeface="Carlito"/>
                <a:cs typeface="Carlito"/>
              </a:rPr>
              <a:t>ÖRNEĞİN; Vergiye uyumlu mükellef uygulamasında 2021 yılı için </a:t>
            </a:r>
            <a:r>
              <a:rPr sz="1200" b="1" spc="-10" dirty="0">
                <a:latin typeface="Carlito"/>
                <a:cs typeface="Carlito"/>
              </a:rPr>
              <a:t>azami </a:t>
            </a:r>
            <a:r>
              <a:rPr sz="1200" b="1" spc="-5" dirty="0">
                <a:latin typeface="Carlito"/>
                <a:cs typeface="Carlito"/>
              </a:rPr>
              <a:t>yararlanılacak  vergiye uyumlu mükellef indirim tutarı </a:t>
            </a:r>
            <a:r>
              <a:rPr sz="1200" b="1" dirty="0">
                <a:latin typeface="Carlito"/>
                <a:cs typeface="Carlito"/>
              </a:rPr>
              <a:t>1.500.000 TL olup, bu </a:t>
            </a:r>
            <a:r>
              <a:rPr sz="1200" b="1" spc="-5" dirty="0">
                <a:latin typeface="Carlito"/>
                <a:cs typeface="Carlito"/>
              </a:rPr>
              <a:t>rakamın %1'i</a:t>
            </a:r>
            <a:r>
              <a:rPr sz="1200" b="1" spc="5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olan yıllık</a:t>
            </a:r>
            <a:endParaRPr sz="1200">
              <a:latin typeface="Carlito"/>
              <a:cs typeface="Carlito"/>
            </a:endParaRPr>
          </a:p>
          <a:p>
            <a:pPr marL="12700" marR="10795">
              <a:lnSpc>
                <a:spcPts val="1610"/>
              </a:lnSpc>
              <a:spcBef>
                <a:spcPts val="70"/>
              </a:spcBef>
            </a:pPr>
            <a:r>
              <a:rPr sz="1200" b="1" spc="-5" dirty="0">
                <a:latin typeface="Carlito"/>
                <a:cs typeface="Carlito"/>
              </a:rPr>
              <a:t>15.000 TL'ye kadar yapılacak ikmalen veya resen tarhiyatlar, vergiye uyumlu mükelleflerin  yapacağı indirimlere </a:t>
            </a:r>
            <a:r>
              <a:rPr sz="1200" b="1" spc="-10" dirty="0">
                <a:latin typeface="Carlito"/>
                <a:cs typeface="Carlito"/>
              </a:rPr>
              <a:t>engel</a:t>
            </a:r>
            <a:r>
              <a:rPr sz="1200" b="1" spc="1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olmayacaktır.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1300"/>
              </a:lnSpc>
            </a:pPr>
            <a:r>
              <a:rPr sz="1200" dirty="0">
                <a:latin typeface="Carlito"/>
                <a:cs typeface="Carlito"/>
              </a:rPr>
              <a:t>3) </a:t>
            </a:r>
            <a:r>
              <a:rPr sz="1200" spc="-5" dirty="0">
                <a:latin typeface="Carlito"/>
                <a:cs typeface="Carlito"/>
              </a:rPr>
              <a:t>İndirimin hesaplanacağı beyannamenin verildiği tarih itibarıyla </a:t>
            </a:r>
            <a:r>
              <a:rPr sz="1200" dirty="0">
                <a:latin typeface="Carlito"/>
                <a:cs typeface="Carlito"/>
              </a:rPr>
              <a:t>vergi aslı </a:t>
            </a:r>
            <a:r>
              <a:rPr sz="1200" spc="-5" dirty="0">
                <a:latin typeface="Carlito"/>
                <a:cs typeface="Carlito"/>
              </a:rPr>
              <a:t>(vergi  </a:t>
            </a:r>
            <a:r>
              <a:rPr sz="1200" dirty="0">
                <a:latin typeface="Carlito"/>
                <a:cs typeface="Carlito"/>
              </a:rPr>
              <a:t>cezaları </a:t>
            </a:r>
            <a:r>
              <a:rPr sz="1200" spc="-5" dirty="0">
                <a:latin typeface="Carlito"/>
                <a:cs typeface="Carlito"/>
              </a:rPr>
              <a:t>dâhil) 1.000 </a:t>
            </a:r>
            <a:r>
              <a:rPr sz="1200" spc="-10" dirty="0">
                <a:latin typeface="Carlito"/>
                <a:cs typeface="Carlito"/>
              </a:rPr>
              <a:t>Türk </a:t>
            </a:r>
            <a:r>
              <a:rPr sz="1200" spc="-5" dirty="0">
                <a:latin typeface="Carlito"/>
                <a:cs typeface="Carlito"/>
              </a:rPr>
              <a:t>lirasının üzerinde vadesi </a:t>
            </a:r>
            <a:r>
              <a:rPr sz="1200" dirty="0">
                <a:latin typeface="Carlito"/>
                <a:cs typeface="Carlito"/>
              </a:rPr>
              <a:t>geçmiş </a:t>
            </a:r>
            <a:r>
              <a:rPr sz="1200" spc="-5" dirty="0">
                <a:latin typeface="Carlito"/>
                <a:cs typeface="Carlito"/>
              </a:rPr>
              <a:t>borcunun bulunmaması,  şarttır. İndirimin hesaplanacağı beyannamenin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olduğu yıl ile önceki dört takvim  </a:t>
            </a:r>
            <a:r>
              <a:rPr sz="1200" dirty="0">
                <a:latin typeface="Carlito"/>
                <a:cs typeface="Carlito"/>
              </a:rPr>
              <a:t>yılında </a:t>
            </a:r>
            <a:r>
              <a:rPr sz="1200" spc="-5" dirty="0">
                <a:latin typeface="Carlito"/>
                <a:cs typeface="Carlito"/>
              </a:rPr>
              <a:t>213 sayılı </a:t>
            </a:r>
            <a:r>
              <a:rPr sz="1200" dirty="0">
                <a:latin typeface="Carlito"/>
                <a:cs typeface="Carlito"/>
              </a:rPr>
              <a:t>Vergi Usul </a:t>
            </a:r>
            <a:r>
              <a:rPr sz="1200" spc="-5" dirty="0">
                <a:latin typeface="Carlito"/>
                <a:cs typeface="Carlito"/>
              </a:rPr>
              <a:t>Kanununun 359 uncu maddesinde sayılan fiilleri işlediği  tespit edilenler,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madde hükümlerinden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yararlanamazlar.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469265" marR="5715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Bu </a:t>
            </a:r>
            <a:r>
              <a:rPr sz="1200" dirty="0">
                <a:latin typeface="Carlito"/>
                <a:cs typeface="Carlito"/>
              </a:rPr>
              <a:t>madde </a:t>
            </a:r>
            <a:r>
              <a:rPr sz="1200" spc="-5" dirty="0">
                <a:latin typeface="Carlito"/>
                <a:cs typeface="Carlito"/>
              </a:rPr>
              <a:t>kapsamında vergi indiriminden yararlanan mükelleflerin, öngörülen şartları  taşımadığının sonradan </a:t>
            </a:r>
            <a:r>
              <a:rPr sz="1200" dirty="0">
                <a:latin typeface="Carlito"/>
                <a:cs typeface="Carlito"/>
              </a:rPr>
              <a:t>tespiti </a:t>
            </a:r>
            <a:r>
              <a:rPr sz="1200" spc="-5" dirty="0">
                <a:latin typeface="Carlito"/>
                <a:cs typeface="Carlito"/>
              </a:rPr>
              <a:t>hâlinde </a:t>
            </a:r>
            <a:r>
              <a:rPr sz="1200" dirty="0">
                <a:latin typeface="Carlito"/>
                <a:cs typeface="Carlito"/>
              </a:rPr>
              <a:t>ilgili vergilendirme </a:t>
            </a:r>
            <a:r>
              <a:rPr sz="1200" spc="-5" dirty="0">
                <a:latin typeface="Carlito"/>
                <a:cs typeface="Carlito"/>
              </a:rPr>
              <a:t>döneminde indirim  uygulaması dolayısıyla ödenmeyen </a:t>
            </a:r>
            <a:r>
              <a:rPr sz="1200" dirty="0">
                <a:latin typeface="Carlito"/>
                <a:cs typeface="Carlito"/>
              </a:rPr>
              <a:t>vergiler, vergi ziyaı </a:t>
            </a:r>
            <a:r>
              <a:rPr sz="1200" spc="-5" dirty="0">
                <a:latin typeface="Carlito"/>
                <a:cs typeface="Carlito"/>
              </a:rPr>
              <a:t>cezası uygulanmaksızın </a:t>
            </a:r>
            <a:r>
              <a:rPr sz="1200" dirty="0">
                <a:latin typeface="Carlito"/>
                <a:cs typeface="Carlito"/>
              </a:rPr>
              <a:t>tarh  edilir. </a:t>
            </a:r>
            <a:r>
              <a:rPr sz="1200" spc="-5" dirty="0">
                <a:latin typeface="Carlito"/>
                <a:cs typeface="Carlito"/>
              </a:rPr>
              <a:t>Bu hüküm, indirimin hesaplanacağı beyannamenin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olduğu yıl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bu yıldan  önceki son iki </a:t>
            </a:r>
            <a:r>
              <a:rPr sz="1200" dirty="0">
                <a:latin typeface="Carlito"/>
                <a:cs typeface="Carlito"/>
              </a:rPr>
              <a:t>yılda </a:t>
            </a:r>
            <a:r>
              <a:rPr sz="1200" spc="-5" dirty="0">
                <a:latin typeface="Carlito"/>
                <a:cs typeface="Carlito"/>
              </a:rPr>
              <a:t>herhangi bir </a:t>
            </a:r>
            <a:r>
              <a:rPr sz="1200" dirty="0">
                <a:latin typeface="Carlito"/>
                <a:cs typeface="Carlito"/>
              </a:rPr>
              <a:t>vergiye </a:t>
            </a:r>
            <a:r>
              <a:rPr sz="1200" spc="-5" dirty="0">
                <a:latin typeface="Carlito"/>
                <a:cs typeface="Carlito"/>
              </a:rPr>
              <a:t>ilişkin beyanların gerçek durumu  yansıtmadığının indirimden yararlanıldıktan sonra tespiti </a:t>
            </a:r>
            <a:r>
              <a:rPr sz="1200" dirty="0">
                <a:latin typeface="Carlito"/>
                <a:cs typeface="Carlito"/>
              </a:rPr>
              <a:t>üzerine </a:t>
            </a:r>
            <a:r>
              <a:rPr sz="1200" spc="-5" dirty="0">
                <a:latin typeface="Carlito"/>
                <a:cs typeface="Carlito"/>
              </a:rPr>
              <a:t>yapılan tarhiyatların  kesinleşmesi hâlinde de uygulanır </a:t>
            </a:r>
            <a:r>
              <a:rPr sz="1200" dirty="0">
                <a:latin typeface="Carlito"/>
                <a:cs typeface="Carlito"/>
              </a:rPr>
              <a:t>ve bu </a:t>
            </a:r>
            <a:r>
              <a:rPr sz="1200" spc="-5" dirty="0">
                <a:latin typeface="Carlito"/>
                <a:cs typeface="Carlito"/>
              </a:rPr>
              <a:t>takdirde indirim uygulaması dolayısıyla  ödenmeyen vergiler açısından zamanaşımı, yapılan </a:t>
            </a:r>
            <a:r>
              <a:rPr sz="1200" dirty="0">
                <a:latin typeface="Carlito"/>
                <a:cs typeface="Carlito"/>
              </a:rPr>
              <a:t>tarhiyatın </a:t>
            </a:r>
            <a:r>
              <a:rPr sz="1200" spc="-5" dirty="0">
                <a:latin typeface="Carlito"/>
                <a:cs typeface="Carlito"/>
              </a:rPr>
              <a:t>kesinleştiği tarihi takip  </a:t>
            </a:r>
            <a:r>
              <a:rPr sz="1200" dirty="0">
                <a:latin typeface="Carlito"/>
                <a:cs typeface="Carlito"/>
              </a:rPr>
              <a:t>eden </a:t>
            </a:r>
            <a:r>
              <a:rPr sz="1200" spc="-5" dirty="0">
                <a:latin typeface="Carlito"/>
                <a:cs typeface="Carlito"/>
              </a:rPr>
              <a:t>takvim yılının başından itibaren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başlar.</a:t>
            </a:r>
            <a:endParaRPr sz="1200">
              <a:latin typeface="Carlito"/>
              <a:cs typeface="Carlito"/>
            </a:endParaRPr>
          </a:p>
          <a:p>
            <a:pPr marL="469265" marR="8255" algn="just">
              <a:lnSpc>
                <a:spcPts val="1610"/>
              </a:lnSpc>
              <a:spcBef>
                <a:spcPts val="65"/>
              </a:spcBef>
            </a:pPr>
            <a:r>
              <a:rPr sz="1200" spc="-5" dirty="0">
                <a:latin typeface="Carlito"/>
                <a:cs typeface="Carlito"/>
              </a:rPr>
              <a:t>Bu maddede geçen vergi beyannamesi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vergi ibareleri, </a:t>
            </a:r>
            <a:r>
              <a:rPr sz="1200" dirty="0">
                <a:latin typeface="Carlito"/>
                <a:cs typeface="Carlito"/>
              </a:rPr>
              <a:t>Maliye </a:t>
            </a:r>
            <a:r>
              <a:rPr sz="1200" spc="-5" dirty="0">
                <a:latin typeface="Carlito"/>
                <a:cs typeface="Carlito"/>
              </a:rPr>
              <a:t>Bakanlığına bağlı  </a:t>
            </a:r>
            <a:r>
              <a:rPr sz="1200" dirty="0">
                <a:latin typeface="Carlito"/>
                <a:cs typeface="Carlito"/>
              </a:rPr>
              <a:t>vergi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dairelerine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verilmesi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gereken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beyannameleri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beyannameler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üzerine</a:t>
            </a:r>
            <a:endParaRPr sz="1200">
              <a:latin typeface="Carlito"/>
              <a:cs typeface="Carlito"/>
            </a:endParaRPr>
          </a:p>
          <a:p>
            <a:pPr marL="469265" algn="just">
              <a:lnSpc>
                <a:spcPct val="100000"/>
              </a:lnSpc>
              <a:spcBef>
                <a:spcPts val="75"/>
              </a:spcBef>
            </a:pPr>
            <a:r>
              <a:rPr sz="1200" spc="-5" dirty="0">
                <a:latin typeface="Carlito"/>
                <a:cs typeface="Carlito"/>
              </a:rPr>
              <a:t>tahakkuk </a:t>
            </a:r>
            <a:r>
              <a:rPr sz="1200" dirty="0">
                <a:latin typeface="Carlito"/>
                <a:cs typeface="Carlito"/>
              </a:rPr>
              <a:t>eden </a:t>
            </a:r>
            <a:r>
              <a:rPr sz="1200" spc="-5" dirty="0">
                <a:latin typeface="Carlito"/>
                <a:cs typeface="Carlito"/>
              </a:rPr>
              <a:t>vergileri ifade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469265" marR="508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Birinci fıkrada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tutar,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yıl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önceki yıla ilişkin olarak </a:t>
            </a:r>
            <a:r>
              <a:rPr sz="1200" spc="5" dirty="0">
                <a:latin typeface="Carlito"/>
                <a:cs typeface="Carlito"/>
              </a:rPr>
              <a:t>213 </a:t>
            </a:r>
            <a:r>
              <a:rPr sz="1200" spc="-5" dirty="0">
                <a:latin typeface="Carlito"/>
                <a:cs typeface="Carlito"/>
              </a:rPr>
              <a:t>sayılı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Usul  </a:t>
            </a:r>
            <a:r>
              <a:rPr sz="1200" dirty="0">
                <a:latin typeface="Carlito"/>
                <a:cs typeface="Carlito"/>
              </a:rPr>
              <a:t>Kanunu </a:t>
            </a:r>
            <a:r>
              <a:rPr sz="1200" spc="-5" dirty="0">
                <a:latin typeface="Carlito"/>
                <a:cs typeface="Carlito"/>
              </a:rPr>
              <a:t>hükümlerine göre belirlenen yeniden değerleme oranında artırılmak suretiyle  </a:t>
            </a:r>
            <a:r>
              <a:rPr sz="1200" dirty="0">
                <a:latin typeface="Carlito"/>
                <a:cs typeface="Carlito"/>
              </a:rPr>
              <a:t>uygulanır. </a:t>
            </a:r>
            <a:r>
              <a:rPr sz="1200" spc="-5" dirty="0">
                <a:latin typeface="Carlito"/>
                <a:cs typeface="Carlito"/>
              </a:rPr>
              <a:t>Bu şekilde hesaplanan tutarın </a:t>
            </a:r>
            <a:r>
              <a:rPr sz="1200" dirty="0">
                <a:latin typeface="Carlito"/>
                <a:cs typeface="Carlito"/>
              </a:rPr>
              <a:t>%5’ini aşmayan </a:t>
            </a:r>
            <a:r>
              <a:rPr sz="1200" spc="-5" dirty="0">
                <a:latin typeface="Carlito"/>
                <a:cs typeface="Carlito"/>
              </a:rPr>
              <a:t>kesirler dikkate alınmaz.  Bakanlar Kurulu, </a:t>
            </a:r>
            <a:r>
              <a:rPr sz="1200" dirty="0">
                <a:latin typeface="Carlito"/>
                <a:cs typeface="Carlito"/>
              </a:rPr>
              <a:t>birinci </a:t>
            </a:r>
            <a:r>
              <a:rPr sz="1200" spc="-5" dirty="0">
                <a:latin typeface="Carlito"/>
                <a:cs typeface="Carlito"/>
              </a:rPr>
              <a:t>fıkrada </a:t>
            </a:r>
            <a:r>
              <a:rPr sz="1200" dirty="0">
                <a:latin typeface="Carlito"/>
                <a:cs typeface="Carlito"/>
              </a:rPr>
              <a:t>yer alan oranı ve </a:t>
            </a:r>
            <a:r>
              <a:rPr sz="1200" spc="-5" dirty="0">
                <a:latin typeface="Carlito"/>
                <a:cs typeface="Carlito"/>
              </a:rPr>
              <a:t>tutarı iki katına </a:t>
            </a:r>
            <a:r>
              <a:rPr sz="1200" dirty="0">
                <a:latin typeface="Carlito"/>
                <a:cs typeface="Carlito"/>
              </a:rPr>
              <a:t>kadar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artırmaya,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6379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7620">
              <a:lnSpc>
                <a:spcPct val="110800"/>
              </a:lnSpc>
              <a:spcBef>
                <a:spcPts val="100"/>
              </a:spcBef>
            </a:pPr>
            <a:r>
              <a:rPr sz="1200" spc="-5" dirty="0">
                <a:latin typeface="Carlito"/>
                <a:cs typeface="Carlito"/>
              </a:rPr>
              <a:t>sıfıra kadar indirmeye, kanuni oran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tutarına getirmeye; Maliye Bakanlığı,  maddenin uygulanmasına ilişkin usul </a:t>
            </a:r>
            <a:r>
              <a:rPr sz="1200" dirty="0">
                <a:latin typeface="Carlito"/>
                <a:cs typeface="Carlito"/>
              </a:rPr>
              <a:t>ve esasları </a:t>
            </a:r>
            <a:r>
              <a:rPr sz="1200" spc="-5" dirty="0">
                <a:latin typeface="Carlito"/>
                <a:cs typeface="Carlito"/>
              </a:rPr>
              <a:t>belirlemeye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yetkilidir."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 İndirimden Yararlanacak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Olanlar: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461645" indent="-220979" algn="just">
              <a:lnSpc>
                <a:spcPct val="100000"/>
              </a:lnSpc>
              <a:buFont typeface="Symbol"/>
              <a:buChar char="⎯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Ticari, zirai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mesleki </a:t>
            </a:r>
            <a:r>
              <a:rPr sz="1200" dirty="0">
                <a:latin typeface="Carlito"/>
                <a:cs typeface="Carlito"/>
              </a:rPr>
              <a:t>faaliyeti </a:t>
            </a:r>
            <a:r>
              <a:rPr sz="1200" spc="-5" dirty="0">
                <a:latin typeface="Carlito"/>
                <a:cs typeface="Carlito"/>
              </a:rPr>
              <a:t>nedeniyle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mükellefi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olanlar,</a:t>
            </a:r>
            <a:endParaRPr sz="12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0800"/>
              </a:lnSpc>
              <a:spcBef>
                <a:spcPts val="15"/>
              </a:spcBef>
              <a:buFont typeface="Symbol"/>
              <a:buChar char="⎯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Finans ve </a:t>
            </a:r>
            <a:r>
              <a:rPr sz="1200" spc="-5" dirty="0">
                <a:latin typeface="Carlito"/>
                <a:cs typeface="Carlito"/>
              </a:rPr>
              <a:t>bankacılık sektörlerinde faaliyet gösterenler, sigorta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reasürans </a:t>
            </a:r>
            <a:r>
              <a:rPr sz="1200" spc="-65" dirty="0">
                <a:latin typeface="Carlito"/>
                <a:cs typeface="Carlito"/>
              </a:rPr>
              <a:t>şirketleri,  </a:t>
            </a:r>
            <a:r>
              <a:rPr sz="1200" spc="-5" dirty="0">
                <a:latin typeface="Carlito"/>
                <a:cs typeface="Carlito"/>
              </a:rPr>
              <a:t>emeklilik şirketleri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emeklilik </a:t>
            </a:r>
            <a:r>
              <a:rPr sz="1200" dirty="0">
                <a:latin typeface="Carlito"/>
                <a:cs typeface="Carlito"/>
              </a:rPr>
              <a:t>yatırım </a:t>
            </a:r>
            <a:r>
              <a:rPr sz="1200" spc="-5" dirty="0">
                <a:latin typeface="Carlito"/>
                <a:cs typeface="Carlito"/>
              </a:rPr>
              <a:t>fonları </a:t>
            </a:r>
            <a:r>
              <a:rPr sz="1200" dirty="0">
                <a:latin typeface="Carlito"/>
                <a:cs typeface="Carlito"/>
              </a:rPr>
              <a:t>hariç </a:t>
            </a:r>
            <a:r>
              <a:rPr sz="1200" spc="-5" dirty="0">
                <a:latin typeface="Carlito"/>
                <a:cs typeface="Carlito"/>
              </a:rPr>
              <a:t>olmak üzere kurumlar </a:t>
            </a:r>
            <a:r>
              <a:rPr sz="1200" dirty="0">
                <a:latin typeface="Carlito"/>
                <a:cs typeface="Carlito"/>
              </a:rPr>
              <a:t>vergisi  </a:t>
            </a:r>
            <a:r>
              <a:rPr sz="1200" spc="-5" dirty="0">
                <a:latin typeface="Carlito"/>
                <a:cs typeface="Carlito"/>
              </a:rPr>
              <a:t>mükellefleri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yararlanabileceklerdir.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 İndiriminden Yararlanma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Şartları: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5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Gelir ve </a:t>
            </a:r>
            <a:r>
              <a:rPr sz="1200" spc="-5" dirty="0">
                <a:latin typeface="Carlito"/>
                <a:cs typeface="Carlito"/>
              </a:rPr>
              <a:t>Kurumlar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mükelleflerinin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indiriminden yararlanabilmeleri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için;</a:t>
            </a:r>
            <a:endParaRPr sz="1200">
              <a:latin typeface="Carlito"/>
              <a:cs typeface="Carlito"/>
            </a:endParaRPr>
          </a:p>
          <a:p>
            <a:pPr marL="184785" indent="-172720" algn="just">
              <a:lnSpc>
                <a:spcPct val="100000"/>
              </a:lnSpc>
              <a:spcBef>
                <a:spcPts val="160"/>
              </a:spcBef>
              <a:buAutoNum type="alphaLcParenR"/>
              <a:tabLst>
                <a:tab pos="185420" algn="l"/>
              </a:tabLst>
            </a:pPr>
            <a:r>
              <a:rPr sz="1200" dirty="0">
                <a:latin typeface="Carlito"/>
                <a:cs typeface="Carlito"/>
              </a:rPr>
              <a:t>İndirimin</a:t>
            </a:r>
            <a:r>
              <a:rPr sz="1200" spc="1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hesaplanacağı</a:t>
            </a:r>
            <a:r>
              <a:rPr sz="1200" spc="1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beyannamenin</a:t>
            </a:r>
            <a:r>
              <a:rPr sz="1200" spc="1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ait</a:t>
            </a:r>
            <a:r>
              <a:rPr sz="1200" spc="1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olduğu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yıl</a:t>
            </a:r>
            <a:r>
              <a:rPr sz="1200" spc="1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bu</a:t>
            </a:r>
            <a:r>
              <a:rPr sz="1200" spc="1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yıldan</a:t>
            </a:r>
            <a:r>
              <a:rPr sz="1200" spc="1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önceki</a:t>
            </a:r>
            <a:r>
              <a:rPr sz="1200" spc="1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son</a:t>
            </a:r>
            <a:r>
              <a:rPr sz="1200" spc="1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iki</a:t>
            </a:r>
            <a:r>
              <a:rPr sz="1200" spc="1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yıla</a:t>
            </a:r>
            <a:r>
              <a:rPr sz="1200" spc="1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ait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vergi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beyannamelerinin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(Yıllık</a:t>
            </a:r>
            <a:r>
              <a:rPr sz="1200" b="1" spc="1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gelir</a:t>
            </a:r>
            <a:r>
              <a:rPr sz="1200" b="1" spc="1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vergisi</a:t>
            </a:r>
            <a:r>
              <a:rPr sz="1200" b="1" spc="1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</a:t>
            </a:r>
            <a:r>
              <a:rPr sz="1200" b="1" spc="12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kurumlar</a:t>
            </a:r>
            <a:r>
              <a:rPr sz="1200" b="1" spc="1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vergisi</a:t>
            </a:r>
            <a:r>
              <a:rPr sz="1200" b="1" spc="1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beyannameleri,</a:t>
            </a:r>
            <a:r>
              <a:rPr sz="1200" b="1" spc="1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geçici</a:t>
            </a:r>
            <a:r>
              <a:rPr sz="1200" b="1" spc="12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vergi</a:t>
            </a:r>
            <a:endParaRPr sz="1200">
              <a:latin typeface="Carlito"/>
              <a:cs typeface="Carlito"/>
            </a:endParaRPr>
          </a:p>
          <a:p>
            <a:pPr marL="12700" marR="5715" algn="just">
              <a:lnSpc>
                <a:spcPct val="1111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beyannameleri, muhtasar, muhtasar ve prim hizmet beyannameleri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KDV ve  </a:t>
            </a:r>
            <a:r>
              <a:rPr sz="1200" b="1" dirty="0">
                <a:latin typeface="Carlito"/>
                <a:cs typeface="Carlito"/>
              </a:rPr>
              <a:t>ÖTV </a:t>
            </a:r>
            <a:r>
              <a:rPr sz="1200" b="1" spc="-5" dirty="0">
                <a:latin typeface="Carlito"/>
                <a:cs typeface="Carlito"/>
              </a:rPr>
              <a:t>beyannameleri) </a:t>
            </a:r>
            <a:r>
              <a:rPr sz="1200" spc="-5" dirty="0">
                <a:latin typeface="Carlito"/>
                <a:cs typeface="Carlito"/>
              </a:rPr>
              <a:t>kanuni süresi içerisinde verilmiş </a:t>
            </a:r>
            <a:r>
              <a:rPr sz="1200" dirty="0">
                <a:latin typeface="Carlito"/>
                <a:cs typeface="Carlito"/>
              </a:rPr>
              <a:t>ve bu </a:t>
            </a:r>
            <a:r>
              <a:rPr sz="1200" spc="-5" dirty="0">
                <a:latin typeface="Carlito"/>
                <a:cs typeface="Carlito"/>
              </a:rPr>
              <a:t>beyannameler üzerine tahakkuk  </a:t>
            </a:r>
            <a:r>
              <a:rPr sz="1200" dirty="0">
                <a:latin typeface="Carlito"/>
                <a:cs typeface="Carlito"/>
              </a:rPr>
              <a:t>eden </a:t>
            </a:r>
            <a:r>
              <a:rPr sz="1200" spc="-5" dirty="0">
                <a:latin typeface="Carlito"/>
                <a:cs typeface="Carlito"/>
              </a:rPr>
              <a:t>vergilerin </a:t>
            </a:r>
            <a:r>
              <a:rPr sz="1200" b="1" spc="-5" dirty="0">
                <a:latin typeface="Carlito"/>
                <a:cs typeface="Carlito"/>
              </a:rPr>
              <a:t>Gelir ve Kurumlar Vergisi Beyannamelerinin verilme </a:t>
            </a:r>
            <a:r>
              <a:rPr sz="1200" b="1" dirty="0">
                <a:latin typeface="Carlito"/>
                <a:cs typeface="Carlito"/>
              </a:rPr>
              <a:t>süresi </a:t>
            </a:r>
            <a:r>
              <a:rPr sz="1200" b="1" spc="-5" dirty="0">
                <a:latin typeface="Carlito"/>
                <a:cs typeface="Carlito"/>
              </a:rPr>
              <a:t>içerisinde  ödenmiş olması,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200"/>
              </a:lnSpc>
              <a:spcBef>
                <a:spcPts val="5"/>
              </a:spcBef>
              <a:buAutoNum type="alphaLcParenR" startAt="2"/>
              <a:tabLst>
                <a:tab pos="213995" algn="l"/>
              </a:tabLst>
            </a:pPr>
            <a:r>
              <a:rPr sz="1200" spc="-5" dirty="0">
                <a:latin typeface="Carlito"/>
                <a:cs typeface="Carlito"/>
              </a:rPr>
              <a:t>İndirimin hesaplanacağı beyannamenin ait olduğu yıl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bu </a:t>
            </a:r>
            <a:r>
              <a:rPr sz="1200" dirty="0">
                <a:latin typeface="Carlito"/>
                <a:cs typeface="Carlito"/>
              </a:rPr>
              <a:t>yıldan </a:t>
            </a:r>
            <a:r>
              <a:rPr sz="1200" spc="-5" dirty="0">
                <a:latin typeface="Carlito"/>
                <a:cs typeface="Carlito"/>
              </a:rPr>
              <a:t>önceki son iki yıl  içerisinde haklarında beyana tabi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türleri itibarıyla ikmalen, re’sen veya </a:t>
            </a:r>
            <a:r>
              <a:rPr sz="1200" dirty="0">
                <a:latin typeface="Carlito"/>
                <a:cs typeface="Carlito"/>
              </a:rPr>
              <a:t>idarece yapılmış  bir </a:t>
            </a:r>
            <a:r>
              <a:rPr sz="1200" spc="-5" dirty="0">
                <a:latin typeface="Carlito"/>
                <a:cs typeface="Carlito"/>
              </a:rPr>
              <a:t>tarhiyat bulunmaması,</a:t>
            </a:r>
            <a:endParaRPr sz="1200">
              <a:latin typeface="Carlito"/>
              <a:cs typeface="Carlito"/>
            </a:endParaRPr>
          </a:p>
          <a:p>
            <a:pPr marL="12700" marR="8255" algn="just">
              <a:lnSpc>
                <a:spcPts val="1610"/>
              </a:lnSpc>
              <a:spcBef>
                <a:spcPts val="65"/>
              </a:spcBef>
              <a:buAutoNum type="alphaLcParenR" startAt="2"/>
              <a:tabLst>
                <a:tab pos="191135" algn="l"/>
              </a:tabLst>
            </a:pP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indiriminin hesaplanacağı beyannamenin verildiği tarih itibarıyla </a:t>
            </a:r>
            <a:r>
              <a:rPr sz="1200" dirty="0">
                <a:latin typeface="Carlito"/>
                <a:cs typeface="Carlito"/>
              </a:rPr>
              <a:t>vergi aslı </a:t>
            </a:r>
            <a:r>
              <a:rPr sz="1200" spc="-5" dirty="0">
                <a:latin typeface="Carlito"/>
                <a:cs typeface="Carlito"/>
              </a:rPr>
              <a:t>(vergi  </a:t>
            </a:r>
            <a:r>
              <a:rPr sz="1200" dirty="0">
                <a:latin typeface="Carlito"/>
                <a:cs typeface="Carlito"/>
              </a:rPr>
              <a:t>cezaları dâhil) 1.000 </a:t>
            </a:r>
            <a:r>
              <a:rPr sz="1200" spc="-5" dirty="0">
                <a:latin typeface="Carlito"/>
                <a:cs typeface="Carlito"/>
              </a:rPr>
              <a:t>Türk lirasının üzerinde vadesi </a:t>
            </a:r>
            <a:r>
              <a:rPr sz="1200" dirty="0">
                <a:latin typeface="Carlito"/>
                <a:cs typeface="Carlito"/>
              </a:rPr>
              <a:t>geçmiş </a:t>
            </a:r>
            <a:r>
              <a:rPr sz="1200" spc="-5" dirty="0">
                <a:latin typeface="Carlito"/>
                <a:cs typeface="Carlito"/>
              </a:rPr>
              <a:t>borcunun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bulunmaması,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5"/>
              </a:spcBef>
            </a:pPr>
            <a:r>
              <a:rPr sz="1200" spc="-5" dirty="0">
                <a:latin typeface="Carlito"/>
                <a:cs typeface="Carlito"/>
              </a:rPr>
              <a:t>ç)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indiriminin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hesaplanacağı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beyannamenin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ait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olduğu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yıl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ile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önceki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dört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takvim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yılında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Usul Kanununun 359 uncu </a:t>
            </a:r>
            <a:r>
              <a:rPr sz="1200" dirty="0">
                <a:latin typeface="Carlito"/>
                <a:cs typeface="Carlito"/>
              </a:rPr>
              <a:t>maddesinde </a:t>
            </a:r>
            <a:r>
              <a:rPr sz="1200" spc="-5" dirty="0">
                <a:latin typeface="Carlito"/>
                <a:cs typeface="Carlito"/>
              </a:rPr>
              <a:t>sayılan fiillerin işlenmemiş olması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şarttır.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HARÇLAR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Tapu Harçları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96416" y="7369047"/>
          <a:ext cx="5937249" cy="22222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39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1742">
                <a:tc gridSpan="2">
                  <a:txBody>
                    <a:bodyPr/>
                    <a:lstStyle/>
                    <a:p>
                      <a:pPr marL="6350">
                        <a:lnSpc>
                          <a:spcPts val="1300"/>
                        </a:lnSpc>
                        <a:spcBef>
                          <a:spcPts val="345"/>
                        </a:spcBef>
                      </a:pPr>
                      <a:r>
                        <a:rPr sz="1100" b="1" dirty="0">
                          <a:solidFill>
                            <a:srgbClr val="2E5395"/>
                          </a:solidFill>
                          <a:latin typeface="Arial"/>
                          <a:cs typeface="Arial"/>
                        </a:rPr>
                        <a:t>BAZI </a:t>
                      </a:r>
                      <a:r>
                        <a:rPr sz="1100" b="1" spc="-5" dirty="0">
                          <a:solidFill>
                            <a:srgbClr val="2E5395"/>
                          </a:solidFill>
                          <a:latin typeface="Arial"/>
                          <a:cs typeface="Arial"/>
                        </a:rPr>
                        <a:t>TİCARET SİCİL</a:t>
                      </a:r>
                      <a:r>
                        <a:rPr sz="1100" b="1" spc="-20" dirty="0">
                          <a:solidFill>
                            <a:srgbClr val="2E539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2E5395"/>
                          </a:solidFill>
                          <a:latin typeface="Arial"/>
                          <a:cs typeface="Arial"/>
                        </a:rPr>
                        <a:t>HARÇLARI: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815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04">
                <a:tc gridSpan="2">
                  <a:txBody>
                    <a:bodyPr/>
                    <a:lstStyle/>
                    <a:p>
                      <a:pPr marL="6350">
                        <a:lnSpc>
                          <a:spcPts val="1300"/>
                        </a:lnSpc>
                        <a:spcBef>
                          <a:spcPts val="35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Kayıt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tescil harçları (Ticari işletme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rehni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dahil)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03">
                <a:tc>
                  <a:txBody>
                    <a:bodyPr/>
                    <a:lstStyle/>
                    <a:p>
                      <a:pPr marL="6350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1.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Ticari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işletmenin ve unvanının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tescil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ve</a:t>
                      </a:r>
                      <a:r>
                        <a:rPr sz="11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ilanında: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spc="5" dirty="0">
                          <a:latin typeface="Arial"/>
                          <a:cs typeface="Arial"/>
                        </a:rPr>
                        <a:t>TL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503">
                <a:tc>
                  <a:txBody>
                    <a:bodyPr/>
                    <a:lstStyle/>
                    <a:p>
                      <a:pPr marL="6350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a)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Gerçek kişilere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kooperatiflere ait</a:t>
                      </a:r>
                      <a:r>
                        <a:rPr sz="11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662,60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pPr marL="6350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b) Şahıs şirketlerine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</a:t>
                      </a:r>
                      <a:r>
                        <a:rPr sz="11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1.729,40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pPr marL="6350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c)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Sermaye şirketlerine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</a:t>
                      </a:r>
                      <a:r>
                        <a:rPr sz="11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3.897,20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979">
                <a:tc>
                  <a:txBody>
                    <a:bodyPr/>
                    <a:lstStyle/>
                    <a:p>
                      <a:pPr marL="6350">
                        <a:lnSpc>
                          <a:spcPts val="1300"/>
                        </a:lnSpc>
                        <a:spcBef>
                          <a:spcPts val="340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2. Temsile yetkili kılınan kimselerin tescil ve ilanında (Her kişi</a:t>
                      </a:r>
                      <a:r>
                        <a:rPr sz="11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için)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pPr marL="6350">
                        <a:lnSpc>
                          <a:spcPts val="1300"/>
                        </a:lnSpc>
                        <a:spcBef>
                          <a:spcPts val="35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a) Gerçek kişilere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kooperatiflere ait</a:t>
                      </a:r>
                      <a:r>
                        <a:rPr sz="11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00"/>
                        </a:lnSpc>
                        <a:spcBef>
                          <a:spcPts val="35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298,50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2758">
                <a:tc>
                  <a:txBody>
                    <a:bodyPr/>
                    <a:lstStyle/>
                    <a:p>
                      <a:pPr marL="6350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b) Şahıs şirketlerine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</a:t>
                      </a:r>
                      <a:r>
                        <a:rPr sz="11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427,90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741">
                <a:tc>
                  <a:txBody>
                    <a:bodyPr/>
                    <a:lstStyle/>
                    <a:p>
                      <a:pPr marL="6350">
                        <a:lnSpc>
                          <a:spcPts val="1305"/>
                        </a:lnSpc>
                        <a:spcBef>
                          <a:spcPts val="340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c)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Sermaye şirketlerine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</a:t>
                      </a:r>
                      <a:r>
                        <a:rPr sz="11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05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947,00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66699" y="1014475"/>
          <a:ext cx="5969634" cy="8566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78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7126">
                <a:tc>
                  <a:txBody>
                    <a:bodyPr/>
                    <a:lstStyle/>
                    <a:p>
                      <a:pPr marL="6350" marR="165735">
                        <a:lnSpc>
                          <a:spcPct val="121400"/>
                        </a:lnSpc>
                        <a:spcBef>
                          <a:spcPts val="5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3. Ticaret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siciline tescil edilmiş olan vakalardaki değişikliklerin tescilinde:  (Ticari işletme rehni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ile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ilgili vakalar dahil) (Muhteva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ile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ilgili bulunmayan  düzeltmelerden harç</a:t>
                      </a:r>
                      <a:r>
                        <a:rPr sz="11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alınmaz)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03">
                <a:tc>
                  <a:txBody>
                    <a:bodyPr/>
                    <a:lstStyle/>
                    <a:p>
                      <a:pPr marL="6350" marR="3175">
                        <a:lnSpc>
                          <a:spcPts val="1300"/>
                        </a:lnSpc>
                        <a:spcBef>
                          <a:spcPts val="35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a) Gerçek kişilere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kooperatiflere ait olan</a:t>
                      </a:r>
                      <a:r>
                        <a:rPr sz="11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00"/>
                        </a:lnSpc>
                        <a:spcBef>
                          <a:spcPts val="35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298,50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03">
                <a:tc>
                  <a:txBody>
                    <a:bodyPr/>
                    <a:lstStyle/>
                    <a:p>
                      <a:pPr marL="6350" marR="3175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b) Şahıs şirketlerine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</a:t>
                      </a:r>
                      <a:r>
                        <a:rPr sz="11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427,90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503">
                <a:tc>
                  <a:txBody>
                    <a:bodyPr/>
                    <a:lstStyle/>
                    <a:p>
                      <a:pPr marL="6350" marR="3175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c)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Sermaye şirketlerine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</a:t>
                      </a:r>
                      <a:r>
                        <a:rPr sz="11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947,00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504">
                <a:tc>
                  <a:txBody>
                    <a:bodyPr/>
                    <a:lstStyle/>
                    <a:p>
                      <a:pPr marL="6350" marR="3175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4. Kayıt silinmesinde: (Ticari işletme rehni kaydı silinmesi</a:t>
                      </a:r>
                      <a:r>
                        <a:rPr sz="11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dahil)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503">
                <a:tc>
                  <a:txBody>
                    <a:bodyPr/>
                    <a:lstStyle/>
                    <a:p>
                      <a:pPr marL="6350" marR="3175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a) Gerçek kişilere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kooperatiflere ait</a:t>
                      </a:r>
                      <a:r>
                        <a:rPr sz="11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1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116,10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pPr marL="6350" marR="3175">
                        <a:lnSpc>
                          <a:spcPts val="1300"/>
                        </a:lnSpc>
                        <a:spcBef>
                          <a:spcPts val="3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b) Şahıs şirketlerinde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</a:t>
                      </a:r>
                      <a:r>
                        <a:rPr sz="11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300"/>
                        </a:lnSpc>
                        <a:spcBef>
                          <a:spcPts val="3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168,30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4636">
                <a:tc>
                  <a:txBody>
                    <a:bodyPr/>
                    <a:lstStyle/>
                    <a:p>
                      <a:pPr marL="6350" marR="871855">
                        <a:lnSpc>
                          <a:spcPct val="120900"/>
                        </a:lnSpc>
                        <a:spcBef>
                          <a:spcPts val="484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c)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Sermaye şirketlerine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ait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işletmelerde Şubelerin her biri (Yabancı  müesseselerin Türkiye’deki şubeleri dahil) ayrıca aynı harca</a:t>
                      </a:r>
                      <a:r>
                        <a:rPr sz="11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tabidir.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1594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9525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298,50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EFE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73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100" b="1" spc="-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Bazı Noter</a:t>
                      </a:r>
                      <a:r>
                        <a:rPr sz="1100" b="1" spc="10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Harçları: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9525">
                      <a:solidFill>
                        <a:srgbClr val="EFEFE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Defter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tasdiki: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413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b="1" spc="5" dirty="0">
                          <a:latin typeface="Arial"/>
                          <a:cs typeface="Arial"/>
                        </a:rPr>
                        <a:t>TL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413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a) Açılış, ara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kapanış tasdik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şerhleri (Beher defter</a:t>
                      </a:r>
                      <a:r>
                        <a:rPr sz="1100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için):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aa) İşletme defteri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diğer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her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türlü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defterler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64,80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921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6098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bb) Serbest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meslek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kazanç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defteri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80,70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cc)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Bilanço esasına göre tutulan defterler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80,70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5843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b) Açılış tasdiklerinde sayfaların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mühürlenmesi: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100 sayfaya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kadar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(100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dahil)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20,70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72439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0480" marR="3175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100 sayfadan yukarı beher 50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sayfa 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fazlası</a:t>
                      </a:r>
                      <a:r>
                        <a:rPr sz="11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için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EFEF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20,70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EFE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603855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7305" marR="317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100" b="1" spc="-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Bazı Vergi Yargısı</a:t>
                      </a:r>
                      <a:r>
                        <a:rPr sz="1100" b="1" spc="3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Harçları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3175">
                      <a:solidFill>
                        <a:srgbClr val="EFEFE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3175">
                      <a:solidFill>
                        <a:srgbClr val="EFEFE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28729">
                <a:tc>
                  <a:txBody>
                    <a:bodyPr/>
                    <a:lstStyle/>
                    <a:p>
                      <a:pPr marL="27305" algn="just">
                        <a:lnSpc>
                          <a:spcPct val="121400"/>
                        </a:lnSpc>
                        <a:spcBef>
                          <a:spcPts val="86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Vergi, resim, harç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benzeri mali yükümler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ile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bunlara bağlı zam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cezalara  ilişkin uyuşmazlıklardan dolayı Vergi Mahkemelerinde, Bölge İdare  Mahkemelerinde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Danıştay'da açılan davalarda.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09220" marB="0"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marL="30480" marR="3175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Başvurma harcı: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413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100" b="1" spc="5" dirty="0">
                          <a:latin typeface="Arial"/>
                          <a:cs typeface="Arial"/>
                        </a:rPr>
                        <a:t>TL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413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L="225425" marR="31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a)Vergi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Mahkemeleri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ile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Bölge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İdare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Mahkemelerine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başvurma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80,70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L="225425" marR="31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b)Danıştaya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başvurma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351,60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0485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76098">
                <a:tc>
                  <a:txBody>
                    <a:bodyPr/>
                    <a:lstStyle/>
                    <a:p>
                      <a:pPr marL="225425" marR="31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c)Danıştaya temyiz başvuru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harcı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258,20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68223">
                <a:tc>
                  <a:txBody>
                    <a:bodyPr/>
                    <a:lstStyle/>
                    <a:p>
                      <a:pPr marL="225425" marR="31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d) Bölge idare mahkemesine yapılacak istinaf yolu ile yapılacak başvuru</a:t>
                      </a:r>
                      <a:r>
                        <a:rPr sz="11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harcı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9F9F9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EFEFE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b="1" dirty="0">
                          <a:latin typeface="Arial"/>
                          <a:cs typeface="Arial"/>
                        </a:rPr>
                        <a:t>233,90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3175">
                      <a:solidFill>
                        <a:srgbClr val="9F9F9F"/>
                      </a:solidFill>
                      <a:prstDash val="solid"/>
                    </a:lnL>
                    <a:lnR w="3175">
                      <a:solidFill>
                        <a:srgbClr val="EFEFEF"/>
                      </a:solidFill>
                      <a:prstDash val="solid"/>
                    </a:lnR>
                    <a:lnT w="3175">
                      <a:solidFill>
                        <a:srgbClr val="9F9F9F"/>
                      </a:solidFill>
                      <a:prstDash val="solid"/>
                    </a:lnT>
                    <a:lnB w="3175">
                      <a:solidFill>
                        <a:srgbClr val="EFEFE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8316" y="1014475"/>
          <a:ext cx="5974079" cy="5846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71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5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5715">
                        <a:lnSpc>
                          <a:spcPct val="100000"/>
                        </a:lnSpc>
                      </a:pPr>
                      <a:r>
                        <a:rPr sz="1100" b="1" spc="-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Bazı </a:t>
                      </a:r>
                      <a:r>
                        <a:rPr sz="1100" b="1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Tapu</a:t>
                      </a:r>
                      <a:r>
                        <a:rPr sz="1100" b="1" spc="-1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C45811"/>
                          </a:solidFill>
                          <a:latin typeface="Arial"/>
                          <a:cs typeface="Arial"/>
                        </a:rPr>
                        <a:t>Harçları: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9525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0161">
                <a:tc>
                  <a:txBody>
                    <a:bodyPr/>
                    <a:lstStyle/>
                    <a:p>
                      <a:pPr marL="5715" marR="1270" algn="just">
                        <a:lnSpc>
                          <a:spcPct val="121100"/>
                        </a:lnSpc>
                        <a:spcBef>
                          <a:spcPts val="6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Gayrimenkullerin ivaz karşılığında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veya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ölünceye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kadar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bakma akdine dayanarak 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yahut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trampa hükümlerine göre devir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iktisabında gayrimenkulün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beyan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edilen  devir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iktisap bedelinden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az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olmamak üzere emlak vergisi değeri üzerinden  (Cebri icra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şuyuun izalesi hallerinde satış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bedeli,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istimlaklerde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takdir edilen  bedel üzerinden) devir eden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devir alan için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ayrı</a:t>
                      </a:r>
                      <a:r>
                        <a:rPr sz="11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ayrı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715" marR="1270" algn="just">
                        <a:lnSpc>
                          <a:spcPct val="121300"/>
                        </a:lnSpc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Tapuda kaydı bulunmayan gayrimenkullerin, zilyetlik devir sözleşmeleri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ile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devrinde de bu fıkra hükümleri uygulanır. Hesaplanacak harç, zilyetlik devir  sözleşmeleri yapılmadan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önce,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şekli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muhtevası Maliye Bakanlığınca tespit  edilecek bir beyanname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ile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bildirilir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beyanname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verme süresi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içinde</a:t>
                      </a:r>
                      <a:r>
                        <a:rPr sz="11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ödenir.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Binde</a:t>
                      </a:r>
                      <a:r>
                        <a:rPr sz="11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175">
                <a:tc>
                  <a:txBody>
                    <a:bodyPr/>
                    <a:lstStyle/>
                    <a:p>
                      <a:pPr marL="5715" marR="1270" algn="just">
                        <a:lnSpc>
                          <a:spcPct val="121400"/>
                        </a:lnSpc>
                        <a:spcBef>
                          <a:spcPts val="13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Gayrimenkullerin, irtifak haklarının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gayrimenkul mükellefiyetinin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sermaye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şirketlerine sermaye olarak konulmasında ticaret mahkemesince tayin olunan  değer üzerinden devir alan için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gayrimenkul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devir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hallerinde devir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eden</a:t>
                      </a:r>
                      <a:r>
                        <a:rPr sz="11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için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Binde</a:t>
                      </a:r>
                      <a:r>
                        <a:rPr sz="11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103">
                <a:tc>
                  <a:txBody>
                    <a:bodyPr/>
                    <a:lstStyle/>
                    <a:p>
                      <a:pPr marL="5715" marR="1270" algn="just">
                        <a:lnSpc>
                          <a:spcPct val="121200"/>
                        </a:lnSpc>
                        <a:spcBef>
                          <a:spcPts val="7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Gayrimenkul mükellefiyetinin tesis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devir yoluyla iktisabında tesis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devir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için  ödenen bedel üzerinden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(Bu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bedel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muayyen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zamanlarda bir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şey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yapmak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veya  vermekten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ibaret olduğu takdirde mükellefiyet bedeli beher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sene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verilecek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veya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yapılacak şeylerin 20 misline eşit sayılır)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devir alan</a:t>
                      </a:r>
                      <a:r>
                        <a:rPr sz="1100" spc="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için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Binde</a:t>
                      </a:r>
                      <a:r>
                        <a:rPr sz="11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9666">
                <a:tc>
                  <a:txBody>
                    <a:bodyPr/>
                    <a:lstStyle/>
                    <a:p>
                      <a:pPr marL="5715" marR="635" algn="just">
                        <a:lnSpc>
                          <a:spcPct val="121400"/>
                        </a:lnSpc>
                        <a:spcBef>
                          <a:spcPts val="6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Gayrimenkul hükmündeki daimi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müstakil hakların tesis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devri için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ödenen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bedel üzerinden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(Bu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bedel, üzerinde hak tesis </a:t>
                      </a:r>
                      <a:r>
                        <a:rPr sz="1100" spc="-10" dirty="0">
                          <a:latin typeface="Arial"/>
                          <a:cs typeface="Arial"/>
                        </a:rPr>
                        <a:t>edilen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gayrimenkulun emlak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vergisi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değerinin yarısından az, iki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katından çok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olamaz) devir alan için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Binde</a:t>
                      </a:r>
                      <a:r>
                        <a:rPr sz="11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spc="-5" dirty="0"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0579">
                <a:tc>
                  <a:txBody>
                    <a:bodyPr/>
                    <a:lstStyle/>
                    <a:p>
                      <a:pPr marL="5715" marR="1270" algn="just">
                        <a:lnSpc>
                          <a:spcPct val="121200"/>
                        </a:lnSpc>
                        <a:spcBef>
                          <a:spcPts val="60"/>
                        </a:spcBef>
                      </a:pPr>
                      <a:r>
                        <a:rPr sz="1100" spc="-5" dirty="0">
                          <a:latin typeface="Arial"/>
                          <a:cs typeface="Arial"/>
                        </a:rPr>
                        <a:t>Gayrimenkul üzerine İrtifak hakkı tesis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devrinde (634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sayılı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Kat Mülkiyeti  Kanununa göre yapılan kat irtifakları hariç olmak üzere) tesis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devir için ödenen  bedel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(Bu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bedel, üzerinde hak tesis edilen gayrimenkulün emlak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vergisi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değerinin  iki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katından çok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olamaz) üzerinden devir alan</a:t>
                      </a:r>
                      <a:r>
                        <a:rPr sz="11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için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Binde</a:t>
                      </a:r>
                      <a:r>
                        <a:rPr sz="11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19050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958">
                <a:tc>
                  <a:txBody>
                    <a:bodyPr/>
                    <a:lstStyle/>
                    <a:p>
                      <a:pPr marL="5715" marR="1270">
                        <a:lnSpc>
                          <a:spcPct val="120900"/>
                        </a:lnSpc>
                        <a:spcBef>
                          <a:spcPts val="75"/>
                        </a:spcBef>
                      </a:pPr>
                      <a:r>
                        <a:rPr sz="1100" dirty="0">
                          <a:latin typeface="Arial"/>
                          <a:cs typeface="Arial"/>
                        </a:rPr>
                        <a:t>İvaz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karşılığında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kuru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mülkiyet iktisabında devir bedeli üzerinden devir eden </a:t>
                      </a:r>
                      <a:r>
                        <a:rPr sz="1100" dirty="0">
                          <a:latin typeface="Arial"/>
                          <a:cs typeface="Arial"/>
                        </a:rPr>
                        <a:t>ve 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devir alan için ayrı</a:t>
                      </a:r>
                      <a:r>
                        <a:rPr sz="11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spc="-5" dirty="0">
                          <a:latin typeface="Arial"/>
                          <a:cs typeface="Arial"/>
                        </a:rPr>
                        <a:t>ayrı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9050">
                      <a:solidFill>
                        <a:srgbClr val="EFEFE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9F9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5" dirty="0">
                          <a:latin typeface="Arial"/>
                          <a:cs typeface="Arial"/>
                        </a:rPr>
                        <a:t>Binde</a:t>
                      </a:r>
                      <a:r>
                        <a:rPr sz="11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b="1" dirty="0">
                          <a:latin typeface="Arial"/>
                          <a:cs typeface="Arial"/>
                        </a:rPr>
                        <a:t>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9050">
                      <a:solidFill>
                        <a:srgbClr val="9F9F9F"/>
                      </a:solidFill>
                      <a:prstDash val="solid"/>
                    </a:lnL>
                    <a:lnR w="19050">
                      <a:solidFill>
                        <a:srgbClr val="9F9F9F"/>
                      </a:solidFill>
                      <a:prstDash val="solid"/>
                    </a:lnR>
                    <a:lnT w="19050">
                      <a:solidFill>
                        <a:srgbClr val="9F9F9F"/>
                      </a:solidFill>
                      <a:prstDash val="solid"/>
                    </a:lnT>
                    <a:lnB w="9525">
                      <a:solidFill>
                        <a:srgbClr val="9F9F9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7390" cy="796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İŞLETME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SAHİPLERİNİN, SERBEST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MESLEK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ERBAPLARININ,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ŞİRKET YÖNETİCİ</a:t>
            </a:r>
            <a:r>
              <a:rPr sz="1400" b="1" spc="15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ORTAKLARININ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SORUMLULUKLARI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Mükelleflerin Ödevleri</a:t>
            </a:r>
            <a:r>
              <a:rPr sz="1400" b="1" spc="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Nelerdir?</a:t>
            </a: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Bildirim </a:t>
            </a:r>
            <a:r>
              <a:rPr sz="1200" spc="-5" dirty="0">
                <a:latin typeface="Carlito"/>
                <a:cs typeface="Carlito"/>
              </a:rPr>
              <a:t>mükellefiyeti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İşe </a:t>
            </a:r>
            <a:r>
              <a:rPr sz="1200" dirty="0">
                <a:latin typeface="Carlito"/>
                <a:cs typeface="Carlito"/>
              </a:rPr>
              <a:t>başlamayı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bildirme,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5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Değişiklikleri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bildirme,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İşi bırakmayı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bildirme,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Tasfiye </a:t>
            </a:r>
            <a:r>
              <a:rPr sz="1200" dirty="0">
                <a:latin typeface="Carlito"/>
                <a:cs typeface="Carlito"/>
              </a:rPr>
              <a:t>ve iflası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bildirme,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70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Nakli bildirme,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Ölümü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bildirme,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Kanuni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Temsilcilerin Vergilerden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Sorumluluğu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Bu ödevlerine yerine getirilmemesi yüzünden şirketten alınamayan vergi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buna </a:t>
            </a:r>
            <a:r>
              <a:rPr sz="1200" dirty="0">
                <a:latin typeface="Carlito"/>
                <a:cs typeface="Carlito"/>
              </a:rPr>
              <a:t>bağlı  </a:t>
            </a:r>
            <a:r>
              <a:rPr sz="1200" spc="-5" dirty="0">
                <a:latin typeface="Carlito"/>
                <a:cs typeface="Carlito"/>
              </a:rPr>
              <a:t>gecikme </a:t>
            </a:r>
            <a:r>
              <a:rPr sz="1200" dirty="0">
                <a:latin typeface="Carlito"/>
                <a:cs typeface="Carlito"/>
              </a:rPr>
              <a:t>zammı, </a:t>
            </a:r>
            <a:r>
              <a:rPr sz="1200" spc="-5" dirty="0">
                <a:latin typeface="Carlito"/>
                <a:cs typeface="Carlito"/>
              </a:rPr>
              <a:t>gecikme faizi, </a:t>
            </a:r>
            <a:r>
              <a:rPr sz="1200" dirty="0">
                <a:latin typeface="Carlito"/>
                <a:cs typeface="Carlito"/>
              </a:rPr>
              <a:t>ceza vb. </a:t>
            </a:r>
            <a:r>
              <a:rPr sz="1200" spc="-5" dirty="0">
                <a:latin typeface="Carlito"/>
                <a:cs typeface="Carlito"/>
              </a:rPr>
              <a:t>alacaklar, kanuni ödevleri yerine getirmeyen kanuni  temsilcilerin varlıklarından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alınır.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Kanuni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Temsilcilerin Cezalardan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Sorumluluğu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kanunlarında para </a:t>
            </a:r>
            <a:r>
              <a:rPr sz="1200" dirty="0">
                <a:latin typeface="Carlito"/>
                <a:cs typeface="Carlito"/>
              </a:rPr>
              <a:t>cezaları </a:t>
            </a:r>
            <a:r>
              <a:rPr sz="1200" spc="-5" dirty="0">
                <a:latin typeface="Carlito"/>
                <a:cs typeface="Carlito"/>
              </a:rPr>
              <a:t>yanında hapis cezaları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öngörülmüştür.</a:t>
            </a:r>
            <a:endParaRPr sz="1200">
              <a:latin typeface="Carlito"/>
              <a:cs typeface="Carlito"/>
            </a:endParaRPr>
          </a:p>
          <a:p>
            <a:pPr marL="12700" marR="5080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Doğal olarak </a:t>
            </a:r>
            <a:r>
              <a:rPr sz="1200" dirty="0">
                <a:latin typeface="Carlito"/>
                <a:cs typeface="Carlito"/>
              </a:rPr>
              <a:t>hapis </a:t>
            </a:r>
            <a:r>
              <a:rPr sz="1200" spc="-5" dirty="0">
                <a:latin typeface="Carlito"/>
                <a:cs typeface="Carlito"/>
              </a:rPr>
              <a:t>cezaları </a:t>
            </a:r>
            <a:r>
              <a:rPr sz="1200" dirty="0">
                <a:latin typeface="Carlito"/>
                <a:cs typeface="Carlito"/>
              </a:rPr>
              <a:t>fiilleri </a:t>
            </a:r>
            <a:r>
              <a:rPr sz="1200" spc="-5" dirty="0">
                <a:latin typeface="Carlito"/>
                <a:cs typeface="Carlito"/>
              </a:rPr>
              <a:t>işleyenler hakkında uygulanırken </a:t>
            </a:r>
            <a:r>
              <a:rPr sz="1200" dirty="0">
                <a:latin typeface="Carlito"/>
                <a:cs typeface="Carlito"/>
              </a:rPr>
              <a:t>para </a:t>
            </a:r>
            <a:r>
              <a:rPr sz="1200" spc="-5" dirty="0">
                <a:latin typeface="Carlito"/>
                <a:cs typeface="Carlito"/>
              </a:rPr>
              <a:t>cezalarında </a:t>
            </a:r>
            <a:r>
              <a:rPr sz="1200" dirty="0">
                <a:latin typeface="Carlito"/>
                <a:cs typeface="Carlito"/>
              </a:rPr>
              <a:t>daha  </a:t>
            </a:r>
            <a:r>
              <a:rPr sz="1200" spc="-5" dirty="0">
                <a:latin typeface="Carlito"/>
                <a:cs typeface="Carlito"/>
              </a:rPr>
              <a:t>farklı kriterler söz </a:t>
            </a:r>
            <a:r>
              <a:rPr sz="1200" spc="-10" dirty="0">
                <a:latin typeface="Carlito"/>
                <a:cs typeface="Carlito"/>
              </a:rPr>
              <a:t>konusu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KAÇAKÇILIK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SUÇLARI VE</a:t>
            </a:r>
            <a:r>
              <a:rPr sz="1400" b="1" spc="-4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CEZALARI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5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Hapis Cezası (VUK Md.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359)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A)-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En az 18 ay,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en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fazla 3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yıl hapis cezası gerektiren fiiller (VUK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359/a)</a:t>
            </a:r>
            <a:endParaRPr sz="1400">
              <a:latin typeface="Carlito"/>
              <a:cs typeface="Carlito"/>
            </a:endParaRPr>
          </a:p>
          <a:p>
            <a:pPr marL="163195" indent="-151130">
              <a:lnSpc>
                <a:spcPct val="100000"/>
              </a:lnSpc>
              <a:spcBef>
                <a:spcPts val="160"/>
              </a:spcBef>
              <a:buAutoNum type="arabicPeriod"/>
              <a:tabLst>
                <a:tab pos="163830" algn="l"/>
              </a:tabLst>
            </a:pPr>
            <a:r>
              <a:rPr sz="1200" spc="-5" dirty="0">
                <a:latin typeface="Carlito"/>
                <a:cs typeface="Carlito"/>
              </a:rPr>
              <a:t>Muhasebe </a:t>
            </a:r>
            <a:r>
              <a:rPr sz="1200" dirty="0">
                <a:latin typeface="Carlito"/>
                <a:cs typeface="Carlito"/>
              </a:rPr>
              <a:t>hileleri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yapmak,</a:t>
            </a:r>
            <a:endParaRPr sz="1200">
              <a:latin typeface="Carlito"/>
              <a:cs typeface="Carlito"/>
            </a:endParaRPr>
          </a:p>
          <a:p>
            <a:pPr marL="163195" indent="-151130">
              <a:lnSpc>
                <a:spcPct val="100000"/>
              </a:lnSpc>
              <a:spcBef>
                <a:spcPts val="160"/>
              </a:spcBef>
              <a:buAutoNum type="arabicPeriod"/>
              <a:tabLst>
                <a:tab pos="163830" algn="l"/>
              </a:tabLst>
            </a:pPr>
            <a:r>
              <a:rPr sz="1200" spc="-5" dirty="0">
                <a:latin typeface="Carlito"/>
                <a:cs typeface="Carlito"/>
              </a:rPr>
              <a:t>Gerçekte </a:t>
            </a:r>
            <a:r>
              <a:rPr sz="1200" dirty="0">
                <a:latin typeface="Carlito"/>
                <a:cs typeface="Carlito"/>
              </a:rPr>
              <a:t>ve işlemle </a:t>
            </a:r>
            <a:r>
              <a:rPr sz="1200" spc="-5" dirty="0">
                <a:latin typeface="Carlito"/>
                <a:cs typeface="Carlito"/>
              </a:rPr>
              <a:t>ilgisi olmayan kişiler </a:t>
            </a:r>
            <a:r>
              <a:rPr sz="1200" dirty="0">
                <a:latin typeface="Carlito"/>
                <a:cs typeface="Carlito"/>
              </a:rPr>
              <a:t>adına hesap </a:t>
            </a:r>
            <a:r>
              <a:rPr sz="1200" spc="-5" dirty="0">
                <a:latin typeface="Carlito"/>
                <a:cs typeface="Carlito"/>
              </a:rPr>
              <a:t>açmak,</a:t>
            </a:r>
            <a:endParaRPr sz="1200">
              <a:latin typeface="Carlito"/>
              <a:cs typeface="Carlito"/>
            </a:endParaRPr>
          </a:p>
          <a:p>
            <a:pPr marL="163195" indent="-151130">
              <a:lnSpc>
                <a:spcPct val="100000"/>
              </a:lnSpc>
              <a:spcBef>
                <a:spcPts val="170"/>
              </a:spcBef>
              <a:buAutoNum type="arabicPeriod"/>
              <a:tabLst>
                <a:tab pos="163830" algn="l"/>
              </a:tabLst>
            </a:pPr>
            <a:r>
              <a:rPr sz="1200" dirty="0">
                <a:latin typeface="Carlito"/>
                <a:cs typeface="Carlito"/>
              </a:rPr>
              <a:t>Çift </a:t>
            </a:r>
            <a:r>
              <a:rPr sz="1200" spc="-5" dirty="0">
                <a:latin typeface="Carlito"/>
                <a:cs typeface="Carlito"/>
              </a:rPr>
              <a:t>defter tutmak,</a:t>
            </a:r>
            <a:endParaRPr sz="1200">
              <a:latin typeface="Carlito"/>
              <a:cs typeface="Carlito"/>
            </a:endParaRPr>
          </a:p>
          <a:p>
            <a:pPr marL="163195" indent="-151130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163830" algn="l"/>
              </a:tabLst>
            </a:pPr>
            <a:r>
              <a:rPr sz="1200" spc="-5" dirty="0">
                <a:latin typeface="Carlito"/>
                <a:cs typeface="Carlito"/>
              </a:rPr>
              <a:t>Defter, kayıt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belgelerin tahrifatı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bunların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gizlenmesi,</a:t>
            </a:r>
            <a:endParaRPr sz="1200">
              <a:latin typeface="Carlito"/>
              <a:cs typeface="Carlito"/>
            </a:endParaRPr>
          </a:p>
          <a:p>
            <a:pPr marL="163195" indent="-151130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163830" algn="l"/>
              </a:tabLst>
            </a:pPr>
            <a:r>
              <a:rPr sz="1200" spc="-5" dirty="0">
                <a:latin typeface="Carlito"/>
                <a:cs typeface="Carlito"/>
              </a:rPr>
              <a:t>Muhteviyatı (kapsamı) itibariyle yanıltıcı </a:t>
            </a:r>
            <a:r>
              <a:rPr sz="1200" dirty="0">
                <a:latin typeface="Carlito"/>
                <a:cs typeface="Carlito"/>
              </a:rPr>
              <a:t>belge </a:t>
            </a:r>
            <a:r>
              <a:rPr sz="1200" spc="-5" dirty="0">
                <a:latin typeface="Carlito"/>
                <a:cs typeface="Carlito"/>
              </a:rPr>
              <a:t>düzenlemek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bunları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kullanmak,</a:t>
            </a:r>
            <a:endParaRPr sz="1200">
              <a:latin typeface="Carlito"/>
              <a:cs typeface="Carlito"/>
            </a:endParaRPr>
          </a:p>
          <a:p>
            <a:pPr marL="12700" marR="6350" algn="just">
              <a:lnSpc>
                <a:spcPct val="110800"/>
              </a:lnSpc>
              <a:spcBef>
                <a:spcPts val="15"/>
              </a:spcBef>
            </a:pPr>
            <a:r>
              <a:rPr sz="1200" b="1" spc="-5" dirty="0">
                <a:latin typeface="Carlito"/>
                <a:cs typeface="Carlito"/>
              </a:rPr>
              <a:t>Muhteviyatı itibariyle yanıltıcı </a:t>
            </a:r>
            <a:r>
              <a:rPr sz="1200" b="1" dirty="0">
                <a:latin typeface="Carlito"/>
                <a:cs typeface="Carlito"/>
              </a:rPr>
              <a:t>belge, </a:t>
            </a:r>
            <a:r>
              <a:rPr sz="1200" dirty="0">
                <a:latin typeface="Carlito"/>
                <a:cs typeface="Carlito"/>
              </a:rPr>
              <a:t>gerçek bir muamele veya </a:t>
            </a:r>
            <a:r>
              <a:rPr sz="1200" spc="-5" dirty="0">
                <a:latin typeface="Carlito"/>
                <a:cs typeface="Carlito"/>
              </a:rPr>
              <a:t>duruma dayanmakla birlikte 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muamele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durumu mahiyet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10" dirty="0">
                <a:latin typeface="Carlito"/>
                <a:cs typeface="Carlito"/>
              </a:rPr>
              <a:t>miktar </a:t>
            </a:r>
            <a:r>
              <a:rPr sz="1200" spc="-5" dirty="0">
                <a:latin typeface="Carlito"/>
                <a:cs typeface="Carlito"/>
              </a:rPr>
              <a:t>itibariyle gerçeğe aykırı şekilde yansıtan  belgedir.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Carlito"/>
                <a:cs typeface="Carlito"/>
              </a:rPr>
              <a:t>Alt, </a:t>
            </a:r>
            <a:r>
              <a:rPr sz="1200" spc="-5" dirty="0">
                <a:latin typeface="Carlito"/>
                <a:cs typeface="Carlito"/>
              </a:rPr>
              <a:t>üst nüshalarda farklı tutarlara yer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verilmesi,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Belgenin daha </a:t>
            </a:r>
            <a:r>
              <a:rPr sz="1200" dirty="0">
                <a:latin typeface="Carlito"/>
                <a:cs typeface="Carlito"/>
              </a:rPr>
              <a:t>yüksek </a:t>
            </a:r>
            <a:r>
              <a:rPr sz="1200" spc="-5" dirty="0">
                <a:latin typeface="Carlito"/>
                <a:cs typeface="Carlito"/>
              </a:rPr>
              <a:t>veya </a:t>
            </a:r>
            <a:r>
              <a:rPr sz="1200" dirty="0">
                <a:latin typeface="Carlito"/>
                <a:cs typeface="Carlito"/>
              </a:rPr>
              <a:t>düşük </a:t>
            </a:r>
            <a:r>
              <a:rPr sz="1200" spc="-5" dirty="0">
                <a:latin typeface="Carlito"/>
                <a:cs typeface="Carlito"/>
              </a:rPr>
              <a:t>tutarla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tanzimi,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6. </a:t>
            </a:r>
            <a:r>
              <a:rPr sz="1200" spc="-5" dirty="0">
                <a:latin typeface="Carlito"/>
                <a:cs typeface="Carlito"/>
              </a:rPr>
              <a:t>Defter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belgeleri, verilen süreye </a:t>
            </a:r>
            <a:r>
              <a:rPr sz="1200" dirty="0">
                <a:latin typeface="Carlito"/>
                <a:cs typeface="Carlito"/>
              </a:rPr>
              <a:t>rağmen </a:t>
            </a:r>
            <a:r>
              <a:rPr sz="1200" spc="-5" dirty="0">
                <a:latin typeface="Carlito"/>
                <a:cs typeface="Carlito"/>
              </a:rPr>
              <a:t>vergi inceleme elemanına </a:t>
            </a:r>
            <a:r>
              <a:rPr sz="1200" spc="-10" dirty="0">
                <a:latin typeface="Carlito"/>
                <a:cs typeface="Carlito"/>
              </a:rPr>
              <a:t>ibraz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etmemek,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63047"/>
            <a:ext cx="5786755" cy="860996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B)-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En az 3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yıl, en fazla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5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yıl hapis cezası gerektiren fiiller: (VUK</a:t>
            </a:r>
            <a:r>
              <a:rPr sz="1400" b="1" spc="3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359/b)</a:t>
            </a:r>
            <a:endParaRPr sz="1400">
              <a:latin typeface="Carlito"/>
              <a:cs typeface="Carlito"/>
            </a:endParaRPr>
          </a:p>
          <a:p>
            <a:pPr marL="137160" indent="-125095">
              <a:lnSpc>
                <a:spcPct val="100000"/>
              </a:lnSpc>
              <a:spcBef>
                <a:spcPts val="160"/>
              </a:spcBef>
              <a:buSzPct val="91666"/>
              <a:buAutoNum type="arabicPlain"/>
              <a:tabLst>
                <a:tab pos="137795" algn="l"/>
              </a:tabLst>
            </a:pPr>
            <a:r>
              <a:rPr sz="1200" spc="-5" dirty="0">
                <a:latin typeface="Carlito"/>
                <a:cs typeface="Carlito"/>
              </a:rPr>
              <a:t>Defter, kayıt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belgeleri </a:t>
            </a:r>
            <a:r>
              <a:rPr sz="1200" dirty="0">
                <a:latin typeface="Carlito"/>
                <a:cs typeface="Carlito"/>
              </a:rPr>
              <a:t>yok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edenler,</a:t>
            </a:r>
            <a:endParaRPr sz="1200">
              <a:latin typeface="Carlito"/>
              <a:cs typeface="Carlito"/>
            </a:endParaRPr>
          </a:p>
          <a:p>
            <a:pPr marL="12700" marR="2663190">
              <a:lnSpc>
                <a:spcPts val="1610"/>
              </a:lnSpc>
              <a:spcBef>
                <a:spcPts val="70"/>
              </a:spcBef>
              <a:buSzPct val="91666"/>
              <a:buAutoNum type="arabicPlain"/>
              <a:tabLst>
                <a:tab pos="137795" algn="l"/>
              </a:tabLst>
            </a:pPr>
            <a:r>
              <a:rPr sz="1200" spc="-5" dirty="0">
                <a:latin typeface="Carlito"/>
                <a:cs typeface="Carlito"/>
              </a:rPr>
              <a:t>Defter sayfaları yerine başka yapraklar koyanlar,  3-Sahte </a:t>
            </a:r>
            <a:r>
              <a:rPr sz="1200" dirty="0">
                <a:latin typeface="Carlito"/>
                <a:cs typeface="Carlito"/>
              </a:rPr>
              <a:t>belge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düzenleyenler,</a:t>
            </a:r>
            <a:endParaRPr sz="1200">
              <a:latin typeface="Carlito"/>
              <a:cs typeface="Carlito"/>
            </a:endParaRPr>
          </a:p>
          <a:p>
            <a:pPr marL="137160" indent="-125095">
              <a:lnSpc>
                <a:spcPct val="100000"/>
              </a:lnSpc>
              <a:spcBef>
                <a:spcPts val="70"/>
              </a:spcBef>
              <a:buSzPct val="91666"/>
              <a:buAutoNum type="arabicPlain" startAt="4"/>
              <a:tabLst>
                <a:tab pos="137795" algn="l"/>
              </a:tabLst>
            </a:pPr>
            <a:r>
              <a:rPr sz="1200" spc="-5" dirty="0">
                <a:latin typeface="Carlito"/>
                <a:cs typeface="Carlito"/>
              </a:rPr>
              <a:t>Sahte </a:t>
            </a:r>
            <a:r>
              <a:rPr sz="1200" dirty="0">
                <a:latin typeface="Carlito"/>
                <a:cs typeface="Carlito"/>
              </a:rPr>
              <a:t>belge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kullananlar,</a:t>
            </a:r>
            <a:endParaRPr sz="1200">
              <a:latin typeface="Carlito"/>
              <a:cs typeface="Carlito"/>
            </a:endParaRPr>
          </a:p>
          <a:p>
            <a:pPr marL="12700" marR="1856105">
              <a:lnSpc>
                <a:spcPts val="1610"/>
              </a:lnSpc>
              <a:spcBef>
                <a:spcPts val="70"/>
              </a:spcBef>
              <a:buSzPct val="91666"/>
              <a:buAutoNum type="arabicPlain" startAt="4"/>
              <a:tabLst>
                <a:tab pos="171450" algn="l"/>
              </a:tabLst>
            </a:pPr>
            <a:r>
              <a:rPr sz="1200" dirty="0">
                <a:latin typeface="Carlito"/>
                <a:cs typeface="Carlito"/>
              </a:rPr>
              <a:t>Maliye </a:t>
            </a:r>
            <a:r>
              <a:rPr sz="1200" spc="-5" dirty="0">
                <a:latin typeface="Carlito"/>
                <a:cs typeface="Carlito"/>
              </a:rPr>
              <a:t>Bakanlığı ile anlaşması olmadığı halde belge basanlar,  </a:t>
            </a:r>
            <a:r>
              <a:rPr sz="1200" dirty="0">
                <a:latin typeface="Carlito"/>
                <a:cs typeface="Carlito"/>
              </a:rPr>
              <a:t>6- </a:t>
            </a:r>
            <a:r>
              <a:rPr sz="1200" spc="-5" dirty="0">
                <a:latin typeface="Carlito"/>
                <a:cs typeface="Carlito"/>
              </a:rPr>
              <a:t>Belgeyi sahte olarak </a:t>
            </a:r>
            <a:r>
              <a:rPr sz="1200" dirty="0">
                <a:latin typeface="Carlito"/>
                <a:cs typeface="Carlito"/>
              </a:rPr>
              <a:t>basanlar,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Carlito"/>
              <a:buAutoNum type="arabicPlain" startAt="4"/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rlito"/>
              <a:buAutoNum type="arabicPlain" startAt="4"/>
            </a:pPr>
            <a:endParaRPr sz="13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KANUNEN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KABUL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EDİLMEYEN</a:t>
            </a:r>
            <a:r>
              <a:rPr sz="1400" b="1" spc="-3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GİDERLER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469265" marR="5715" lvl="1" indent="-228600" algn="just">
              <a:lnSpc>
                <a:spcPct val="1112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Şirket ortaklarını </a:t>
            </a:r>
            <a:r>
              <a:rPr sz="1200" dirty="0">
                <a:latin typeface="Carlito"/>
                <a:cs typeface="Carlito"/>
              </a:rPr>
              <a:t>veya eşlerine veya </a:t>
            </a:r>
            <a:r>
              <a:rPr sz="1200" spc="-5" dirty="0">
                <a:latin typeface="Carlito"/>
                <a:cs typeface="Carlito"/>
              </a:rPr>
              <a:t>yakınlarına, şirket idari </a:t>
            </a:r>
            <a:r>
              <a:rPr sz="1200" dirty="0">
                <a:latin typeface="Carlito"/>
                <a:cs typeface="Carlito"/>
              </a:rPr>
              <a:t>meclisi </a:t>
            </a:r>
            <a:r>
              <a:rPr sz="1200" spc="-5" dirty="0">
                <a:latin typeface="Carlito"/>
                <a:cs typeface="Carlito"/>
              </a:rPr>
              <a:t>başkan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üyelerine, müdürlerine emsaline </a:t>
            </a:r>
            <a:r>
              <a:rPr sz="1200" dirty="0">
                <a:latin typeface="Carlito"/>
                <a:cs typeface="Carlito"/>
              </a:rPr>
              <a:t>göre </a:t>
            </a:r>
            <a:r>
              <a:rPr sz="1200" spc="-5" dirty="0">
                <a:latin typeface="Carlito"/>
                <a:cs typeface="Carlito"/>
              </a:rPr>
              <a:t>göze çarpacak </a:t>
            </a:r>
            <a:r>
              <a:rPr sz="1200" dirty="0">
                <a:latin typeface="Carlito"/>
                <a:cs typeface="Carlito"/>
              </a:rPr>
              <a:t>derece </a:t>
            </a:r>
            <a:r>
              <a:rPr sz="1200" spc="-5" dirty="0">
                <a:latin typeface="Carlito"/>
                <a:cs typeface="Carlito"/>
              </a:rPr>
              <a:t>de </a:t>
            </a:r>
            <a:r>
              <a:rPr sz="1200" spc="-10" dirty="0">
                <a:latin typeface="Carlito"/>
                <a:cs typeface="Carlito"/>
              </a:rPr>
              <a:t>yüksek </a:t>
            </a:r>
            <a:r>
              <a:rPr sz="1200" spc="-5" dirty="0">
                <a:latin typeface="Carlito"/>
                <a:cs typeface="Carlito"/>
              </a:rPr>
              <a:t>aylık, ikramiye 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benzeri ödemeler,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Teşebbüs sahibinin </a:t>
            </a:r>
            <a:r>
              <a:rPr sz="1200" dirty="0">
                <a:latin typeface="Carlito"/>
                <a:cs typeface="Carlito"/>
              </a:rPr>
              <a:t>işletmeye </a:t>
            </a:r>
            <a:r>
              <a:rPr sz="1200" spc="-5" dirty="0">
                <a:latin typeface="Carlito"/>
                <a:cs typeface="Carlito"/>
              </a:rPr>
              <a:t>koyduğu sermaye için yürütülen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faizler,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1F4E79"/>
              </a:buClr>
              <a:buFont typeface="Wingdings"/>
              <a:buChar char=""/>
            </a:pPr>
            <a:endParaRPr sz="1250">
              <a:latin typeface="Carlito"/>
              <a:cs typeface="Carlito"/>
            </a:endParaRPr>
          </a:p>
          <a:p>
            <a:pPr marL="469265" marR="5715" lvl="1" indent="-228600" algn="just">
              <a:lnSpc>
                <a:spcPct val="1117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Teşebbüs sahibinin, eşinin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küçük çocuklarının işletmede cari hesap </a:t>
            </a:r>
            <a:r>
              <a:rPr sz="1200" dirty="0">
                <a:latin typeface="Carlito"/>
                <a:cs typeface="Carlito"/>
              </a:rPr>
              <a:t>veya diğer  </a:t>
            </a:r>
            <a:r>
              <a:rPr sz="1200" spc="-5" dirty="0">
                <a:latin typeface="Carlito"/>
                <a:cs typeface="Carlito"/>
              </a:rPr>
              <a:t>şekillerdeki alacakları üzerinden yürütecekleri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faizler,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</a:pPr>
            <a:endParaRPr sz="1300">
              <a:latin typeface="Carlito"/>
              <a:cs typeface="Carlito"/>
            </a:endParaRPr>
          </a:p>
          <a:p>
            <a:pPr marL="469265" marR="5080" lvl="1" indent="-228600" algn="just">
              <a:lnSpc>
                <a:spcPct val="1117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Her türlü </a:t>
            </a:r>
            <a:r>
              <a:rPr sz="1200" dirty="0">
                <a:latin typeface="Carlito"/>
                <a:cs typeface="Carlito"/>
              </a:rPr>
              <a:t>para </a:t>
            </a:r>
            <a:r>
              <a:rPr sz="1200" spc="-5" dirty="0">
                <a:latin typeface="Carlito"/>
                <a:cs typeface="Carlito"/>
              </a:rPr>
              <a:t>cezaları (elektrik, su, doğalgaz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telefon faturalarının </a:t>
            </a:r>
            <a:r>
              <a:rPr sz="1200" dirty="0">
                <a:latin typeface="Carlito"/>
                <a:cs typeface="Carlito"/>
              </a:rPr>
              <a:t>gecikme </a:t>
            </a:r>
            <a:r>
              <a:rPr sz="1200" spc="-5" dirty="0">
                <a:latin typeface="Carlito"/>
                <a:cs typeface="Carlito"/>
              </a:rPr>
              <a:t>zamları  </a:t>
            </a:r>
            <a:r>
              <a:rPr sz="1200" dirty="0">
                <a:latin typeface="Carlito"/>
                <a:cs typeface="Carlito"/>
              </a:rPr>
              <a:t>hariç) ile </a:t>
            </a:r>
            <a:r>
              <a:rPr sz="1200" spc="-5" dirty="0">
                <a:latin typeface="Carlito"/>
                <a:cs typeface="Carlito"/>
              </a:rPr>
              <a:t>teşebbüs sahibinin suçlarından doğan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tazminatlar,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1F4E79"/>
              </a:buClr>
              <a:buFont typeface="Wingdings"/>
              <a:buChar char=""/>
            </a:pPr>
            <a:endParaRPr sz="1300">
              <a:latin typeface="Carlito"/>
              <a:cs typeface="Carlito"/>
            </a:endParaRPr>
          </a:p>
          <a:p>
            <a:pPr marL="469265" marR="6350" lvl="1" indent="-228600" algn="just">
              <a:lnSpc>
                <a:spcPct val="1112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Kiralama </a:t>
            </a:r>
            <a:r>
              <a:rPr sz="1200" spc="-5" dirty="0">
                <a:latin typeface="Carlito"/>
                <a:cs typeface="Carlito"/>
              </a:rPr>
              <a:t>yolu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edinilen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işletmede kayıtlı olan yat, kotra, tekne, sürat teknesi  </a:t>
            </a:r>
            <a:r>
              <a:rPr sz="1200" dirty="0">
                <a:latin typeface="Carlito"/>
                <a:cs typeface="Carlito"/>
              </a:rPr>
              <a:t>gibi </a:t>
            </a:r>
            <a:r>
              <a:rPr sz="1200" spc="-5" dirty="0">
                <a:latin typeface="Carlito"/>
                <a:cs typeface="Carlito"/>
              </a:rPr>
              <a:t>motorlu deniz, uçak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helikopter gibi taşıtlardan işletmenin </a:t>
            </a:r>
            <a:r>
              <a:rPr sz="1200" dirty="0">
                <a:latin typeface="Carlito"/>
                <a:cs typeface="Carlito"/>
              </a:rPr>
              <a:t>esas </a:t>
            </a:r>
            <a:r>
              <a:rPr sz="1200" spc="-5" dirty="0">
                <a:latin typeface="Carlito"/>
                <a:cs typeface="Carlito"/>
              </a:rPr>
              <a:t>faaliyet konusu  </a:t>
            </a:r>
            <a:r>
              <a:rPr sz="1200" dirty="0">
                <a:latin typeface="Carlito"/>
                <a:cs typeface="Carlito"/>
              </a:rPr>
              <a:t>ile ilgili </a:t>
            </a:r>
            <a:r>
              <a:rPr sz="1200" spc="-5" dirty="0">
                <a:latin typeface="Carlito"/>
                <a:cs typeface="Carlito"/>
              </a:rPr>
              <a:t>olmayanların giderleri ile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amortismanları,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1F4E79"/>
              </a:buClr>
              <a:buFont typeface="Wingdings"/>
              <a:buChar char=""/>
            </a:pPr>
            <a:endParaRPr sz="1300">
              <a:latin typeface="Carlito"/>
              <a:cs typeface="Carlito"/>
            </a:endParaRPr>
          </a:p>
          <a:p>
            <a:pPr marL="469265" marR="5080" lvl="1" indent="-228600" algn="just">
              <a:lnSpc>
                <a:spcPct val="1108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VUK’nun hükümlerine göre </a:t>
            </a:r>
            <a:r>
              <a:rPr sz="1200" dirty="0">
                <a:latin typeface="Carlito"/>
                <a:cs typeface="Carlito"/>
              </a:rPr>
              <a:t>ayrılmayan </a:t>
            </a:r>
            <a:r>
              <a:rPr sz="1200" spc="-5" dirty="0">
                <a:latin typeface="Carlito"/>
                <a:cs typeface="Carlito"/>
              </a:rPr>
              <a:t>karşılıkları (şüpheli alacaklar karşılığı dışındaki  karşılıklar) (Kıdem tazminatı karşılığı, stok </a:t>
            </a:r>
            <a:r>
              <a:rPr sz="1200" dirty="0">
                <a:latin typeface="Carlito"/>
                <a:cs typeface="Carlito"/>
              </a:rPr>
              <a:t>değer </a:t>
            </a:r>
            <a:r>
              <a:rPr sz="1200" spc="-5" dirty="0">
                <a:latin typeface="Carlito"/>
                <a:cs typeface="Carlito"/>
              </a:rPr>
              <a:t>düşüklüğü karşılığı, menkul </a:t>
            </a:r>
            <a:r>
              <a:rPr sz="1200" dirty="0">
                <a:latin typeface="Carlito"/>
                <a:cs typeface="Carlito"/>
              </a:rPr>
              <a:t>kıymet  değer </a:t>
            </a:r>
            <a:r>
              <a:rPr sz="1200" spc="-5" dirty="0">
                <a:latin typeface="Carlito"/>
                <a:cs typeface="Carlito"/>
              </a:rPr>
              <a:t>düşüklüğü karşılığı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gibi),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spcBef>
                <a:spcPts val="5"/>
              </a:spcBef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Ticari kazancın elde edilmesi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idamesinde matuf olmayan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giderler,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spcBef>
                <a:spcPts val="5"/>
              </a:spcBef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Yurt </a:t>
            </a:r>
            <a:r>
              <a:rPr sz="1200" spc="-5" dirty="0">
                <a:latin typeface="Carlito"/>
                <a:cs typeface="Carlito"/>
              </a:rPr>
              <a:t>dışında bulunan sigorta şirketlerine ödenen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primler,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SSK‘ya fiilen ödenmeyen sigorta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primleri,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İşverence ödenen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kanunda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sınırı </a:t>
            </a:r>
            <a:r>
              <a:rPr sz="1200" dirty="0">
                <a:latin typeface="Carlito"/>
                <a:cs typeface="Carlito"/>
              </a:rPr>
              <a:t>aşan </a:t>
            </a:r>
            <a:r>
              <a:rPr sz="1200" spc="-5" dirty="0">
                <a:latin typeface="Carlito"/>
                <a:cs typeface="Carlito"/>
              </a:rPr>
              <a:t>sendika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aidatları,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Binek </a:t>
            </a:r>
            <a:r>
              <a:rPr sz="1200" spc="-5" dirty="0">
                <a:latin typeface="Carlito"/>
                <a:cs typeface="Carlito"/>
              </a:rPr>
              <a:t>otomobillerin motorlu </a:t>
            </a:r>
            <a:r>
              <a:rPr sz="1200" dirty="0">
                <a:latin typeface="Carlito"/>
                <a:cs typeface="Carlito"/>
              </a:rPr>
              <a:t>taşıt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vergileri,</a:t>
            </a:r>
            <a:endParaRPr sz="12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Öz sermaye üzerinden ödenen </a:t>
            </a:r>
            <a:r>
              <a:rPr sz="1200" dirty="0">
                <a:latin typeface="Carlito"/>
                <a:cs typeface="Carlito"/>
              </a:rPr>
              <a:t>veya hesaplanan</a:t>
            </a:r>
            <a:r>
              <a:rPr sz="1200" spc="-5" dirty="0">
                <a:latin typeface="Carlito"/>
                <a:cs typeface="Carlito"/>
              </a:rPr>
              <a:t> faizler,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888" y="1005585"/>
            <a:ext cx="5558790" cy="549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3045" indent="-220979">
              <a:lnSpc>
                <a:spcPct val="100000"/>
              </a:lnSpc>
              <a:spcBef>
                <a:spcPts val="100"/>
              </a:spcBef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Örtülü </a:t>
            </a:r>
            <a:r>
              <a:rPr sz="1200" spc="-5" dirty="0">
                <a:latin typeface="Carlito"/>
                <a:cs typeface="Carlito"/>
              </a:rPr>
              <a:t>sermaye üzerinden ödenen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hesaplanan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faizler,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233045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spc="-5" dirty="0">
                <a:latin typeface="Carlito"/>
                <a:cs typeface="Carlito"/>
              </a:rPr>
              <a:t>Sermaye şirketlerince dağıtılan örtülü kazançlar,</a:t>
            </a:r>
            <a:endParaRPr sz="1200">
              <a:latin typeface="Carlito"/>
              <a:cs typeface="Carlito"/>
            </a:endParaRPr>
          </a:p>
          <a:p>
            <a:pPr marL="233045" indent="-220979">
              <a:lnSpc>
                <a:spcPct val="100000"/>
              </a:lnSpc>
              <a:spcBef>
                <a:spcPts val="170"/>
              </a:spcBef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spc="-5" dirty="0">
                <a:latin typeface="Carlito"/>
                <a:cs typeface="Carlito"/>
              </a:rPr>
              <a:t>Her </a:t>
            </a:r>
            <a:r>
              <a:rPr sz="1200" dirty="0">
                <a:latin typeface="Carlito"/>
                <a:cs typeface="Carlito"/>
              </a:rPr>
              <a:t>ne </a:t>
            </a:r>
            <a:r>
              <a:rPr sz="1200" spc="-5" dirty="0">
                <a:latin typeface="Carlito"/>
                <a:cs typeface="Carlito"/>
              </a:rPr>
              <a:t>şekilde </a:t>
            </a:r>
            <a:r>
              <a:rPr sz="1200" dirty="0">
                <a:latin typeface="Carlito"/>
                <a:cs typeface="Carlito"/>
              </a:rPr>
              <a:t>ve isim </a:t>
            </a:r>
            <a:r>
              <a:rPr sz="1200" spc="-5" dirty="0">
                <a:latin typeface="Carlito"/>
                <a:cs typeface="Carlito"/>
              </a:rPr>
              <a:t>altında olursa olsun ayrılan </a:t>
            </a:r>
            <a:r>
              <a:rPr sz="1200" dirty="0">
                <a:latin typeface="Carlito"/>
                <a:cs typeface="Carlito"/>
              </a:rPr>
              <a:t>ihtiyat </a:t>
            </a:r>
            <a:r>
              <a:rPr sz="1200" spc="-5" dirty="0">
                <a:latin typeface="Carlito"/>
                <a:cs typeface="Carlito"/>
              </a:rPr>
              <a:t>akçeleri,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Clr>
                <a:srgbClr val="1F4E79"/>
              </a:buClr>
              <a:buFont typeface="Wingdings"/>
              <a:buChar char=""/>
            </a:pPr>
            <a:endParaRPr sz="1300">
              <a:latin typeface="Carlito"/>
              <a:cs typeface="Carlito"/>
            </a:endParaRPr>
          </a:p>
          <a:p>
            <a:pPr marL="240665" marR="5715" indent="-228600" algn="just">
              <a:lnSpc>
                <a:spcPct val="111200"/>
              </a:lnSpc>
              <a:spcBef>
                <a:spcPts val="5"/>
              </a:spcBef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Kurumlar Vergisi </a:t>
            </a:r>
            <a:r>
              <a:rPr sz="1200" spc="-5" dirty="0">
                <a:latin typeface="Carlito"/>
                <a:cs typeface="Carlito"/>
              </a:rPr>
              <a:t>Kanununa göre hesaplanan kurumlar </a:t>
            </a:r>
            <a:r>
              <a:rPr sz="1200" dirty="0">
                <a:latin typeface="Carlito"/>
                <a:cs typeface="Carlito"/>
              </a:rPr>
              <a:t>vergisi ile her </a:t>
            </a:r>
            <a:r>
              <a:rPr sz="1200" spc="-5" dirty="0">
                <a:latin typeface="Carlito"/>
                <a:cs typeface="Carlito"/>
              </a:rPr>
              <a:t>türlü para  cezaları, vergi cezaları </a:t>
            </a:r>
            <a:r>
              <a:rPr sz="1200" dirty="0">
                <a:latin typeface="Carlito"/>
                <a:cs typeface="Carlito"/>
              </a:rPr>
              <a:t>ve AATHUK </a:t>
            </a:r>
            <a:r>
              <a:rPr sz="1200" spc="-5" dirty="0">
                <a:latin typeface="Carlito"/>
                <a:cs typeface="Carlito"/>
              </a:rPr>
              <a:t>uyarınca ödenen cezalar, gecikme </a:t>
            </a:r>
            <a:r>
              <a:rPr sz="1200" dirty="0">
                <a:latin typeface="Carlito"/>
                <a:cs typeface="Carlito"/>
              </a:rPr>
              <a:t>zamları ile  </a:t>
            </a:r>
            <a:r>
              <a:rPr sz="1200" spc="-5" dirty="0">
                <a:latin typeface="Carlito"/>
                <a:cs typeface="Carlito"/>
              </a:rPr>
              <a:t>faizler,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233045" indent="-220979">
              <a:lnSpc>
                <a:spcPct val="100000"/>
              </a:lnSpc>
              <a:spcBef>
                <a:spcPts val="5"/>
              </a:spcBef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Usul Kanunu’na göre ödenen </a:t>
            </a:r>
            <a:r>
              <a:rPr sz="1200" dirty="0">
                <a:latin typeface="Carlito"/>
                <a:cs typeface="Carlito"/>
              </a:rPr>
              <a:t>zam ve </a:t>
            </a:r>
            <a:r>
              <a:rPr sz="1200" spc="-5" dirty="0">
                <a:latin typeface="Carlito"/>
                <a:cs typeface="Carlito"/>
              </a:rPr>
              <a:t>faizleri,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233045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Kurum </a:t>
            </a:r>
            <a:r>
              <a:rPr sz="1200" spc="-5" dirty="0">
                <a:latin typeface="Carlito"/>
                <a:cs typeface="Carlito"/>
              </a:rPr>
              <a:t>kazancının </a:t>
            </a:r>
            <a:r>
              <a:rPr sz="1200" dirty="0">
                <a:latin typeface="Carlito"/>
                <a:cs typeface="Carlito"/>
              </a:rPr>
              <a:t>%5 ini aşan bağış ve</a:t>
            </a:r>
            <a:r>
              <a:rPr sz="1200" spc="-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yardımlar,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233045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b="1" spc="-5" dirty="0">
                <a:latin typeface="Carlito"/>
                <a:cs typeface="Carlito"/>
              </a:rPr>
              <a:t>Kiralanan </a:t>
            </a:r>
            <a:r>
              <a:rPr sz="1200" spc="-5" dirty="0">
                <a:latin typeface="Carlito"/>
                <a:cs typeface="Carlito"/>
              </a:rPr>
              <a:t>binek otomobillerin </a:t>
            </a:r>
            <a:r>
              <a:rPr sz="1200" b="1" spc="-5" dirty="0">
                <a:latin typeface="Carlito"/>
                <a:cs typeface="Carlito"/>
              </a:rPr>
              <a:t>aylık kira bedeli</a:t>
            </a:r>
            <a:r>
              <a:rPr sz="1200" spc="-5" dirty="0">
                <a:latin typeface="Carlito"/>
                <a:cs typeface="Carlito"/>
              </a:rPr>
              <a:t>nin </a:t>
            </a:r>
            <a:r>
              <a:rPr sz="1200" b="1" spc="-5" dirty="0">
                <a:latin typeface="Carlito"/>
                <a:cs typeface="Carlito"/>
              </a:rPr>
              <a:t>8.000 TL</a:t>
            </a:r>
            <a:r>
              <a:rPr sz="1200" spc="-5" dirty="0">
                <a:latin typeface="Carlito"/>
                <a:cs typeface="Carlito"/>
              </a:rPr>
              <a:t>’yi aşan kısmı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Gider</a:t>
            </a:r>
            <a:endParaRPr sz="1200">
              <a:latin typeface="Carlito"/>
              <a:cs typeface="Carlito"/>
            </a:endParaRPr>
          </a:p>
          <a:p>
            <a:pPr marL="24066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yazılacak da fazla </a:t>
            </a:r>
            <a:r>
              <a:rPr sz="1200" spc="-5" dirty="0">
                <a:latin typeface="Carlito"/>
                <a:cs typeface="Carlito"/>
              </a:rPr>
              <a:t>kiralamalarda 8.000 </a:t>
            </a:r>
            <a:r>
              <a:rPr sz="1200" dirty="0">
                <a:latin typeface="Carlito"/>
                <a:cs typeface="Carlito"/>
              </a:rPr>
              <a:t>TL </a:t>
            </a:r>
            <a:r>
              <a:rPr sz="1200" spc="-5" dirty="0">
                <a:latin typeface="Carlito"/>
                <a:cs typeface="Carlito"/>
              </a:rPr>
              <a:t>'kalan kısım </a:t>
            </a:r>
            <a:r>
              <a:rPr sz="1200" dirty="0">
                <a:latin typeface="Carlito"/>
                <a:cs typeface="Carlito"/>
              </a:rPr>
              <a:t>KKEG</a:t>
            </a:r>
            <a:r>
              <a:rPr sz="1200" spc="-5" dirty="0">
                <a:latin typeface="Carlito"/>
                <a:cs typeface="Carlito"/>
              </a:rPr>
              <a:t> olacak.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240665" marR="5080" indent="-228600" algn="just">
              <a:lnSpc>
                <a:spcPct val="110800"/>
              </a:lnSpc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Binek </a:t>
            </a:r>
            <a:r>
              <a:rPr sz="1200" spc="-5" dirty="0">
                <a:latin typeface="Carlito"/>
                <a:cs typeface="Carlito"/>
              </a:rPr>
              <a:t>otomobillerin </a:t>
            </a:r>
            <a:r>
              <a:rPr sz="1200" b="1" spc="-5" dirty="0">
                <a:latin typeface="Carlito"/>
                <a:cs typeface="Carlito"/>
              </a:rPr>
              <a:t>ilk alım</a:t>
            </a:r>
            <a:r>
              <a:rPr sz="1200" spc="-5" dirty="0">
                <a:latin typeface="Carlito"/>
                <a:cs typeface="Carlito"/>
              </a:rPr>
              <a:t>ına ilişkin </a:t>
            </a:r>
            <a:r>
              <a:rPr sz="1200" b="1" spc="-5" dirty="0">
                <a:latin typeface="Carlito"/>
                <a:cs typeface="Carlito"/>
              </a:rPr>
              <a:t>ÖTV ve KDV toplamı</a:t>
            </a:r>
            <a:r>
              <a:rPr sz="1200" spc="-5" dirty="0">
                <a:latin typeface="Carlito"/>
                <a:cs typeface="Carlito"/>
              </a:rPr>
              <a:t>nın en </a:t>
            </a:r>
            <a:r>
              <a:rPr sz="1200" dirty="0">
                <a:latin typeface="Carlito"/>
                <a:cs typeface="Carlito"/>
              </a:rPr>
              <a:t>fazla </a:t>
            </a:r>
            <a:r>
              <a:rPr sz="1200" b="1" spc="-5" dirty="0">
                <a:latin typeface="Carlito"/>
                <a:cs typeface="Carlito"/>
              </a:rPr>
              <a:t>200.000 </a:t>
            </a:r>
            <a:r>
              <a:rPr sz="1200" b="1" dirty="0">
                <a:latin typeface="Carlito"/>
                <a:cs typeface="Carlito"/>
              </a:rPr>
              <a:t>TL</a:t>
            </a:r>
            <a:r>
              <a:rPr sz="1200" dirty="0">
                <a:latin typeface="Carlito"/>
                <a:cs typeface="Carlito"/>
              </a:rPr>
              <a:t>’ye  </a:t>
            </a:r>
            <a:r>
              <a:rPr sz="1200" spc="-5" dirty="0">
                <a:latin typeface="Carlito"/>
                <a:cs typeface="Carlito"/>
              </a:rPr>
              <a:t>kadarlık kısmı </a:t>
            </a:r>
            <a:r>
              <a:rPr sz="1200" b="1" spc="-5" dirty="0">
                <a:latin typeface="Carlito"/>
                <a:cs typeface="Carlito"/>
              </a:rPr>
              <a:t>gidere yazılacak </a:t>
            </a:r>
            <a:r>
              <a:rPr sz="1200" dirty="0">
                <a:latin typeface="Carlito"/>
                <a:cs typeface="Carlito"/>
              </a:rPr>
              <a:t>fazlası KKEG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olacak.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1F4E79"/>
              </a:buClr>
              <a:buFont typeface="Wingdings"/>
              <a:buChar char=""/>
            </a:pPr>
            <a:endParaRPr sz="1400">
              <a:latin typeface="Carlito"/>
              <a:cs typeface="Carlito"/>
            </a:endParaRPr>
          </a:p>
          <a:p>
            <a:pPr marL="233045" indent="-220979">
              <a:lnSpc>
                <a:spcPct val="100000"/>
              </a:lnSpc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Binek </a:t>
            </a:r>
            <a:r>
              <a:rPr sz="1200" spc="-5" dirty="0">
                <a:latin typeface="Carlito"/>
                <a:cs typeface="Carlito"/>
              </a:rPr>
              <a:t>otomobillere ilişkin </a:t>
            </a:r>
            <a:r>
              <a:rPr sz="1200" b="1" spc="-5" dirty="0">
                <a:latin typeface="Carlito"/>
                <a:cs typeface="Carlito"/>
              </a:rPr>
              <a:t>giderlerin </a:t>
            </a:r>
            <a:r>
              <a:rPr sz="1200" dirty="0">
                <a:latin typeface="Carlito"/>
                <a:cs typeface="Carlito"/>
              </a:rPr>
              <a:t>en </a:t>
            </a:r>
            <a:r>
              <a:rPr sz="1200" spc="-5" dirty="0">
                <a:latin typeface="Carlito"/>
                <a:cs typeface="Carlito"/>
              </a:rPr>
              <a:t>fazla </a:t>
            </a:r>
            <a:r>
              <a:rPr sz="1200" b="1" spc="-5" dirty="0">
                <a:latin typeface="Carlito"/>
                <a:cs typeface="Carlito"/>
              </a:rPr>
              <a:t>%70’i </a:t>
            </a:r>
            <a:r>
              <a:rPr sz="1200" dirty="0">
                <a:latin typeface="Carlito"/>
                <a:cs typeface="Carlito"/>
              </a:rPr>
              <a:t>Gider yazılacak </a:t>
            </a:r>
            <a:r>
              <a:rPr sz="1200" spc="-5" dirty="0">
                <a:latin typeface="Carlito"/>
                <a:cs typeface="Carlito"/>
              </a:rPr>
              <a:t>fazlası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KKEG</a:t>
            </a:r>
            <a:endParaRPr sz="1200">
              <a:latin typeface="Carlito"/>
              <a:cs typeface="Carlito"/>
            </a:endParaRPr>
          </a:p>
          <a:p>
            <a:pPr marL="240665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olacaktır.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240665" marR="5080" indent="-228600" algn="just">
              <a:lnSpc>
                <a:spcPct val="111000"/>
              </a:lnSpc>
              <a:buClr>
                <a:srgbClr val="1F4E79"/>
              </a:buClr>
              <a:buFont typeface="Wingdings"/>
              <a:buChar char=""/>
              <a:tabLst>
                <a:tab pos="233679" algn="l"/>
              </a:tabLst>
            </a:pPr>
            <a:r>
              <a:rPr sz="1200" b="1" dirty="0">
                <a:latin typeface="Carlito"/>
                <a:cs typeface="Carlito"/>
              </a:rPr>
              <a:t>ÖTV </a:t>
            </a:r>
            <a:r>
              <a:rPr sz="1200" b="1" spc="-5" dirty="0">
                <a:latin typeface="Carlito"/>
                <a:cs typeface="Carlito"/>
              </a:rPr>
              <a:t>ve KDV hariç </a:t>
            </a:r>
            <a:r>
              <a:rPr sz="1200" spc="-5" dirty="0">
                <a:latin typeface="Carlito"/>
                <a:cs typeface="Carlito"/>
              </a:rPr>
              <a:t>ilk satın </a:t>
            </a:r>
            <a:r>
              <a:rPr sz="1200" dirty="0">
                <a:latin typeface="Carlito"/>
                <a:cs typeface="Carlito"/>
              </a:rPr>
              <a:t>alma </a:t>
            </a:r>
            <a:r>
              <a:rPr sz="1200" spc="-5" dirty="0">
                <a:latin typeface="Carlito"/>
                <a:cs typeface="Carlito"/>
              </a:rPr>
              <a:t>bedeli </a:t>
            </a:r>
            <a:r>
              <a:rPr sz="1200" b="1" dirty="0">
                <a:latin typeface="Carlito"/>
                <a:cs typeface="Carlito"/>
              </a:rPr>
              <a:t>230.000 TL</a:t>
            </a:r>
            <a:r>
              <a:rPr sz="1200" dirty="0">
                <a:latin typeface="Carlito"/>
                <a:cs typeface="Carlito"/>
              </a:rPr>
              <a:t>’yi, </a:t>
            </a:r>
            <a:r>
              <a:rPr sz="1200" b="1" dirty="0">
                <a:latin typeface="Carlito"/>
                <a:cs typeface="Carlito"/>
              </a:rPr>
              <a:t>ÖTV </a:t>
            </a:r>
            <a:r>
              <a:rPr sz="1200" b="1" spc="-10" dirty="0">
                <a:latin typeface="Carlito"/>
                <a:cs typeface="Carlito"/>
              </a:rPr>
              <a:t>ve </a:t>
            </a:r>
            <a:r>
              <a:rPr sz="1200" b="1" spc="-5" dirty="0">
                <a:latin typeface="Carlito"/>
                <a:cs typeface="Carlito"/>
              </a:rPr>
              <a:t>KDV’nin  maliyet </a:t>
            </a:r>
            <a:r>
              <a:rPr sz="1200" dirty="0">
                <a:latin typeface="Carlito"/>
                <a:cs typeface="Carlito"/>
              </a:rPr>
              <a:t>bedeline </a:t>
            </a:r>
            <a:r>
              <a:rPr sz="1200" b="1" spc="-5" dirty="0">
                <a:latin typeface="Carlito"/>
                <a:cs typeface="Carlito"/>
              </a:rPr>
              <a:t>eklendiği veya ikinci el </a:t>
            </a:r>
            <a:r>
              <a:rPr sz="1200" spc="-5" dirty="0">
                <a:latin typeface="Carlito"/>
                <a:cs typeface="Carlito"/>
              </a:rPr>
              <a:t>olarak </a:t>
            </a:r>
            <a:r>
              <a:rPr sz="1200" dirty="0">
                <a:latin typeface="Carlito"/>
                <a:cs typeface="Carlito"/>
              </a:rPr>
              <a:t>alındığı </a:t>
            </a:r>
            <a:r>
              <a:rPr sz="1200" spc="-5" dirty="0">
                <a:latin typeface="Carlito"/>
                <a:cs typeface="Carlito"/>
              </a:rPr>
              <a:t>hallerde, </a:t>
            </a:r>
            <a:r>
              <a:rPr sz="1200" b="1" spc="-5" dirty="0">
                <a:latin typeface="Carlito"/>
                <a:cs typeface="Carlito"/>
              </a:rPr>
              <a:t>amortismana </a:t>
            </a:r>
            <a:r>
              <a:rPr sz="1200" b="1" dirty="0">
                <a:latin typeface="Carlito"/>
                <a:cs typeface="Carlito"/>
              </a:rPr>
              <a:t>tabi  </a:t>
            </a:r>
            <a:r>
              <a:rPr sz="1200" b="1" spc="-5" dirty="0">
                <a:latin typeface="Carlito"/>
                <a:cs typeface="Carlito"/>
              </a:rPr>
              <a:t>tutarı 430.000 TL’yi aşan </a:t>
            </a:r>
            <a:r>
              <a:rPr sz="1200" spc="-5" dirty="0">
                <a:latin typeface="Carlito"/>
                <a:cs typeface="Carlito"/>
              </a:rPr>
              <a:t>binek otomobillerinin her birine ilişkin </a:t>
            </a:r>
            <a:r>
              <a:rPr sz="1200" dirty="0">
                <a:latin typeface="Carlito"/>
                <a:cs typeface="Carlito"/>
              </a:rPr>
              <a:t>ayrılan </a:t>
            </a:r>
            <a:r>
              <a:rPr sz="1200" spc="-5" dirty="0">
                <a:latin typeface="Carlito"/>
                <a:cs typeface="Carlito"/>
              </a:rPr>
              <a:t>amortismanın  </a:t>
            </a:r>
            <a:r>
              <a:rPr sz="1200" dirty="0">
                <a:latin typeface="Carlito"/>
                <a:cs typeface="Carlito"/>
              </a:rPr>
              <a:t>en </a:t>
            </a:r>
            <a:r>
              <a:rPr sz="1200" spc="-5" dirty="0">
                <a:latin typeface="Carlito"/>
                <a:cs typeface="Carlito"/>
              </a:rPr>
              <a:t>fazla bu </a:t>
            </a:r>
            <a:r>
              <a:rPr sz="1200" b="1" dirty="0">
                <a:latin typeface="Carlito"/>
                <a:cs typeface="Carlito"/>
              </a:rPr>
              <a:t>tutarlara </a:t>
            </a:r>
            <a:r>
              <a:rPr sz="1200" b="1" spc="-5" dirty="0">
                <a:latin typeface="Carlito"/>
                <a:cs typeface="Carlito"/>
              </a:rPr>
              <a:t>(430.000 </a:t>
            </a:r>
            <a:r>
              <a:rPr sz="1200" b="1" dirty="0">
                <a:latin typeface="Carlito"/>
                <a:cs typeface="Carlito"/>
              </a:rPr>
              <a:t>TL </a:t>
            </a:r>
            <a:r>
              <a:rPr sz="1200" b="1" spc="-5" dirty="0">
                <a:latin typeface="Carlito"/>
                <a:cs typeface="Carlito"/>
              </a:rPr>
              <a:t>ve </a:t>
            </a:r>
            <a:r>
              <a:rPr sz="1200" b="1" dirty="0">
                <a:latin typeface="Carlito"/>
                <a:cs typeface="Carlito"/>
              </a:rPr>
              <a:t>altı) </a:t>
            </a:r>
            <a:r>
              <a:rPr sz="1200" spc="-5" dirty="0">
                <a:latin typeface="Carlito"/>
                <a:cs typeface="Carlito"/>
              </a:rPr>
              <a:t>isabet eden </a:t>
            </a:r>
            <a:r>
              <a:rPr sz="1200" b="1" dirty="0">
                <a:latin typeface="Carlito"/>
                <a:cs typeface="Carlito"/>
              </a:rPr>
              <a:t>kısmı </a:t>
            </a:r>
            <a:r>
              <a:rPr sz="1200" spc="-5" dirty="0">
                <a:latin typeface="Carlito"/>
                <a:cs typeface="Carlito"/>
              </a:rPr>
              <a:t>giderleşecek fazlası KKEG  olacaktır.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30416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KATMA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DEĞER VERGİSİ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TEVKİFAT</a:t>
            </a:r>
            <a:r>
              <a:rPr sz="1400" b="1" spc="-5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LİSTESİ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40028" y="1563115"/>
          <a:ext cx="5806440" cy="7552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68275" marR="158750" indent="20955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88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59055" marR="144145" algn="just">
                        <a:lnSpc>
                          <a:spcPct val="121500"/>
                        </a:lnSpc>
                        <a:spcBef>
                          <a:spcPts val="70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İKAMETGÂHI, İŞYERİ,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KANUNİ MERKEZİ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İŞ MERKEZİ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TÜRKİYEDE BULUNMAYANLAR  TARAFINDAN YAPILAN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İŞLEMLER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5755" marR="321310" indent="-635" algn="ctr">
                        <a:lnSpc>
                          <a:spcPct val="121300"/>
                        </a:lnSpc>
                        <a:spcBef>
                          <a:spcPts val="8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İşlem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Hesaplanan  KDV'nin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Tamamı  (TAM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TEVKİFAT)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604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 marR="49530" algn="just">
                        <a:lnSpc>
                          <a:spcPct val="121400"/>
                        </a:lnSpc>
                        <a:spcBef>
                          <a:spcPts val="30"/>
                        </a:spcBef>
                        <a:tabLst>
                          <a:tab pos="989965" algn="l"/>
                        </a:tabLst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Hizmetten faydalanan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yurt içindeki muhatap  t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arafınd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an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o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mlu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sıfatıyla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beyan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edilip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ödenecektir.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296">
                <a:tc>
                  <a:txBody>
                    <a:bodyPr/>
                    <a:lstStyle/>
                    <a:p>
                      <a:pPr marL="59055" marR="111760">
                        <a:lnSpc>
                          <a:spcPct val="1209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SERBEST MESLEK FAALİYETİ ÇERÇEVESİNDE  YAPILAN TESLİM VE HİZMETLER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(GVK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530860">
                        <a:lnSpc>
                          <a:spcPct val="1209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18.maddesi Kapsamındaki S.Meslek  Kazancı)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5755" marR="321310" indent="-635" algn="ctr">
                        <a:lnSpc>
                          <a:spcPct val="1212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İşlem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Hesaplanan  KDV'nin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Tamamı  (TAM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TEVKİFAT)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 marR="49530" algn="just">
                        <a:lnSpc>
                          <a:spcPct val="1212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GVK18.Md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kapsamına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giren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 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hizmetleri alan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kişi,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kurum ve</a:t>
                      </a:r>
                      <a:r>
                        <a:rPr sz="11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kuruluşlar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06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KİRALAMA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İŞLEMLERİ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25755" marR="321310" indent="-635" algn="ctr">
                        <a:lnSpc>
                          <a:spcPct val="121200"/>
                        </a:lnSpc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İşlem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Hesaplanan  KDV'nin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Tamamı  (TAM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TEVKİFAT)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 marR="49530">
                        <a:lnSpc>
                          <a:spcPct val="121200"/>
                        </a:lnSpc>
                        <a:spcBef>
                          <a:spcPts val="35"/>
                        </a:spcBef>
                        <a:tabLst>
                          <a:tab pos="556260" algn="l"/>
                          <a:tab pos="640080" algn="l"/>
                          <a:tab pos="901065" algn="l"/>
                          <a:tab pos="989330" algn="l"/>
                          <a:tab pos="1050290" algn="l"/>
                          <a:tab pos="1132840" algn="l"/>
                          <a:tab pos="1155065" algn="l"/>
                          <a:tab pos="1219200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raya	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erenin		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ş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faal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iyet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eri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eden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erçek	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usu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				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K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DV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mükellefiyetinin  bulunmaması,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kiracının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erçek	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usu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				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K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DV  m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kel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efi				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o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lm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sı,  şartlarının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birlikte var  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o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lm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	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e,			kir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cı  taraf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ınd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an	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o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mlu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690" marR="49530">
                        <a:lnSpc>
                          <a:spcPts val="1610"/>
                        </a:lnSpc>
                        <a:spcBef>
                          <a:spcPts val="90"/>
                        </a:spcBef>
                        <a:tabLst>
                          <a:tab pos="1111885" algn="l"/>
                        </a:tabLst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sıfatıyl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yan  edilecektir.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69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REKLAM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VERME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İŞLEMLERİ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5755" marR="321310" indent="-635" algn="ctr">
                        <a:lnSpc>
                          <a:spcPct val="121300"/>
                        </a:lnSpc>
                        <a:spcBef>
                          <a:spcPts val="71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İşlem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Hesaplanan  KDV'nin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Tamamı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(TAM</a:t>
                      </a:r>
                      <a:r>
                        <a:rPr sz="11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TEVKİFAT)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 marR="67945">
                        <a:lnSpc>
                          <a:spcPct val="121400"/>
                        </a:lnSpc>
                        <a:spcBef>
                          <a:spcPts val="3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Reklam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hizmeti  verenlerin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Katma</a:t>
                      </a:r>
                      <a:r>
                        <a:rPr sz="11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Değer  Vergisi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mükellefi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690" marR="170815">
                        <a:lnSpc>
                          <a:spcPct val="120900"/>
                        </a:lnSpc>
                        <a:spcBef>
                          <a:spcPts val="5"/>
                        </a:spcBef>
                      </a:pPr>
                      <a:r>
                        <a:rPr sz="1100" u="sng" spc="-280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arlito"/>
                          <a:cs typeface="Carlito"/>
                        </a:rPr>
                        <a:t>olmamaları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 halinde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,  reklam hizmeti</a:t>
                      </a:r>
                      <a:r>
                        <a:rPr sz="11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alanlar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690" marR="356235">
                        <a:lnSpc>
                          <a:spcPct val="120900"/>
                        </a:lnSpc>
                        <a:spcBef>
                          <a:spcPts val="1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tarafından</a:t>
                      </a:r>
                      <a:r>
                        <a:rPr sz="1100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sorumlu  sıfatıyla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beyan  edilecektir.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9630">
                <a:tc>
                  <a:txBody>
                    <a:bodyPr/>
                    <a:lstStyle/>
                    <a:p>
                      <a:pPr marL="59055" marR="116839">
                        <a:lnSpc>
                          <a:spcPct val="121400"/>
                        </a:lnSpc>
                        <a:spcBef>
                          <a:spcPts val="8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YAPIM İŞLERİ İLE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İŞLERLE BİRLİKTE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İFA  EDİLEN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MÜHENDİSLİK-MİMARLIK VE ETÜT-  PROJE 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186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04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59055" marR="50165" algn="just">
                        <a:lnSpc>
                          <a:spcPct val="1212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Yapım işleri; bina,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karayolu,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demiryolu,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otoyol,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havalimanı, rıhtım,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liman, tersane,  köprü,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tünel,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metro,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viyadük, spor tesisi,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alt  yapı, boru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iletim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hattı,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haberleşme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enerji  nakil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hattı, baraj,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enerji santrali, rafineri  tesisi, sulama tesisi, toprak ıslahı, taşkın  koruma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dekapaj gibi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türlü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inşaat işleri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 işlerle ilgili tesisat,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imalat,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ihrazat,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nakliye,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ısıtma-soğutma sistemleri, ses  sistemi,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görüntü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sistemi,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ışık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sistemi,  tamamlama, (boya badana dahil) her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türlü  bakım-onarım,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dekorasyon,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restorasyon,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çevre düzenlemesi, dekapaj,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sondaj,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yıkma,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güçlendirme,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montaj, demontaj 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benzeri  işler.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(Bu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işler,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yukarıda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belirtilen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yapılarla  ilgili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olmakla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birlikte inşaat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işinden sonra  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inşaat işinden bağımsız olarak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yapılmaları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halinde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de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 kapsamda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tevkifata tabi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tutulur.) Ayrıca, yapım işleri ile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birlikte ifa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edilen; mimarlık,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mühendislik,  etüt,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plan, proje, harita (kadastral harita  dahil), kadastro, imar uygulama,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ölçekte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imar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planı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hazırlama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hizmetler.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 yapım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işlerinden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ayrı ve  bağımsız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olarak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verildiği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takdirde</a:t>
                      </a:r>
                      <a:r>
                        <a:rPr sz="1100" spc="1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Tebliğin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10"/>
                        </a:spcBef>
                        <a:tabLst>
                          <a:tab pos="1575435" algn="l"/>
                          <a:tab pos="2157095" algn="l"/>
                        </a:tabLst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3.2.2. bölümü Etüt, Plan-Proje, Danışmanlık,  Denetim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kapsamında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eğerle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ir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lec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ktir.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	ya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,  yüklenicileri 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tamamen veya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kısmen alt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yüklenicilere (taşeronlara)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daha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yüklenicilere devredilen yapım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işlerinde, işi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devreden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yüklenici  tarafından, kendisine ifa edilen hizmete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ait  katma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vergisi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tevkifat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yapılması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gerekmektedir.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300"/>
                        </a:lnSpc>
                        <a:spcBef>
                          <a:spcPts val="65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 4/10'u  (01/03/2021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TARİHİNDEN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İTİBAREN)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AŞAĞIDA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BELİRTİLEN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KURUM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KURULUŞLAR</a:t>
                      </a:r>
                      <a:r>
                        <a:rPr sz="1100" b="1" spc="229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57480" marR="149225" indent="-1905" algn="ctr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Belirlenmiş</a:t>
                      </a:r>
                      <a:r>
                        <a:rPr sz="11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ALICILAR  DIŞINDAKİ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TÜM</a:t>
                      </a:r>
                      <a:r>
                        <a:rPr sz="11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KDV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76835" marR="67945" algn="ctr">
                        <a:lnSpc>
                          <a:spcPct val="1212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mükelleflerine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karşı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ifa  edilen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KDV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dahil  bedeli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5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milyon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 ve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 olan yapım  işleri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ile bu yapım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işleriyle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birlikte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ifa  edilen mühendislik-  mimarlık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etüt-proje  hizmetlerinde,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alıcılar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9695" marR="93980" indent="-635" algn="ctr">
                        <a:lnSpc>
                          <a:spcPct val="1209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tarafından (4/10)  oranında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KDV</a:t>
                      </a:r>
                      <a:r>
                        <a:rPr sz="11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tevkifatı  uygulanır.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6520" marR="89535" indent="-1905" algn="ctr">
                        <a:lnSpc>
                          <a:spcPct val="1212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Projenin genişlemesi,  sözleşme bedelinin  güncellenmesi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benzeri nedenlerle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iş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bedelinin daha sonra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5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milyon TL’yi aşması  halinde, bu durumun  ortaya çıktığı tarihten  itibaren tevkifat  uygulanır.5 Milyonun  altındaki faturada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tevkifat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uygulanmaz.)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6911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ETÜT, PLAN-PROJE, DANIŞMANLIK,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DENETİM VE BENZERİ HİZMETLER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73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201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300"/>
                        </a:lnSpc>
                        <a:spcBef>
                          <a:spcPts val="4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Piyasa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etüt-araştırma, Ekspertiz, Plan-proje,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Teknik,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ekonomik,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hukuki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alanda  sunulan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danışmanlık,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müşavirlik, denetim 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 girmektedir.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20979" marR="215265" indent="-1905" algn="ctr">
                        <a:lnSpc>
                          <a:spcPct val="1214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İşlem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Hesaplanan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KDV'nin  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0170" marR="81915" indent="635" algn="ctr">
                        <a:lnSpc>
                          <a:spcPct val="1214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(LİSTE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AŞAĞIDADIR)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9134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300"/>
                        </a:lnSpc>
                        <a:spcBef>
                          <a:spcPts val="35"/>
                        </a:spcBef>
                        <a:tabLst>
                          <a:tab pos="1124585" algn="l"/>
                          <a:tab pos="1927225" algn="l"/>
                        </a:tabLst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Yapım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işlerinden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bağımsız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ayrı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olarak  verilen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mimarlık, mühendislik,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etüt,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plan,  proje, harita (kadastral harita dahil),  kadastro, imar uygulama,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ölçekte imar  planı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hazırlama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benzeri hizmetler bu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bölüm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kapsamında değerlendirilecektir.  Herhangi bir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teslim 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 hizmet kapsamında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 teslim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devamı  niteliğinde verilmek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bedeli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ayrıca  belirlenmek kaydıyla eğitim hizmetleri  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ışma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ı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z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meti	kaps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  değerlendirilecektir.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0784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4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Avukatların hukuki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ihtilaflarla ilgili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olarak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yargı mercileri nezdinde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yargı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kararlarının sonuçları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ile ilgili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olarak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vekâlet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akdi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çerçevesinde (icra vb.) verdikleri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hizmetler prensip olarak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tevkifat kapsamına  girmemektedir. Avukatların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verdikleri  danışmanlık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ise tevkifata tabidir.  Avukatlarla yapılan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sözleşmede avukatlık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 danışmanlık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hizmetleri birlikte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alıyorsa,  bu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iki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unsur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ayrı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ayrı ücretlendirilmediği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takdirde,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toplam sözleşme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bedeli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uygulanacaktır.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1508">
                <a:tc>
                  <a:txBody>
                    <a:bodyPr/>
                    <a:lstStyle/>
                    <a:p>
                      <a:pPr marL="59055" marR="52069" algn="just">
                        <a:lnSpc>
                          <a:spcPct val="1333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Uluslararası gözetim şirketleri tarafından ifa  edilen gözetim hizmetleri ile araç, makine,  teçhizat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benzerlerinin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kalite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kontrol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test  edilmesine ilişkin hizmet alımları da tevkifata  tabidir. Ancak yazılı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görsel medya takip  hizmetleri ile ilan, reklâm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benzeri hizmetler  danışmanlık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denetim hizmetleri kapsamında  değerlendirilmeyecektir.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10183"/>
            <a:ext cx="5781040" cy="873188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91465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Arial"/>
                <a:cs typeface="Arial"/>
                <a:hlinkClick r:id="rId2" action="ppaction://hlinksldjump"/>
              </a:rPr>
              <a:t>Bazı Noter Harçları: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....................................................................................................................</a:t>
            </a:r>
            <a:r>
              <a:rPr sz="1100" spc="-18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41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Arial"/>
                <a:cs typeface="Arial"/>
                <a:hlinkClick r:id="rId2" action="ppaction://hlinksldjump"/>
              </a:rPr>
              <a:t>Bazı Vergi Yargısı Harçları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........................................................................................................</a:t>
            </a:r>
            <a:r>
              <a:rPr sz="1100" spc="7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41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Arial"/>
                <a:cs typeface="Arial"/>
                <a:hlinkClick r:id="rId3" action="ppaction://hlinksldjump"/>
              </a:rPr>
              <a:t>Bazı Tapu Harçları: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.....................................................................................................................</a:t>
            </a:r>
            <a:r>
              <a:rPr sz="1100" spc="35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42</a:t>
            </a:r>
            <a:endParaRPr sz="1100">
              <a:latin typeface="Carlito"/>
              <a:cs typeface="Carlito"/>
            </a:endParaRPr>
          </a:p>
          <a:p>
            <a:pPr marL="152400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İŞLETME SAHİPLERİNİN, SERBEST MESLEK ERBAPLARININ, ŞİRKET YÖNETİCİ </a:t>
            </a:r>
            <a:r>
              <a:rPr sz="1100" spc="-10" dirty="0">
                <a:latin typeface="Carlito"/>
                <a:cs typeface="Carlito"/>
                <a:hlinkClick r:id="rId4" action="ppaction://hlinksldjump"/>
              </a:rPr>
              <a:t>VE</a:t>
            </a:r>
            <a:r>
              <a:rPr sz="1100" spc="80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ORTAKLARININ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229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SORUMLULUKLARI.............................................................................................................................</a:t>
            </a:r>
            <a:r>
              <a:rPr sz="1100" spc="45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43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Mükelleflerin Ödevleri Nelerdir?...................................................................................................</a:t>
            </a:r>
            <a:r>
              <a:rPr sz="1100" spc="110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43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Kanuni Temsilcilerin Vergilerden Sorumluluğu .............................................................................</a:t>
            </a:r>
            <a:r>
              <a:rPr sz="1100" spc="30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43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Kanuni Temsilcilerin Cezalardan Sorumluluğu ..............................................................................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 43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KAÇAKÇILIK SUÇLARI VE CEZALARI ....................................................................................................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43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35"/>
              </a:spcBef>
            </a:pP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A)- En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az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18 ay,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en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fazla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3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yıl hapis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cezası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gerektiren fiiller (VUK 359/a) ......................................</a:t>
            </a:r>
            <a:r>
              <a:rPr sz="1100" spc="-40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43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0"/>
              </a:spcBef>
            </a:pP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B)- En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az 3 yıl, en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fazla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5 yıl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hapis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cezası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gerektiren fiiller: (VUK 359/b) .......................................</a:t>
            </a:r>
            <a:r>
              <a:rPr sz="1100" spc="-8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44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KANUNEN KABUL EDİLMEYEN GİDERLER ..........................................................................................</a:t>
            </a:r>
            <a:r>
              <a:rPr sz="1100" spc="-6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44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35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KATMA DEĞER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VERGİSİ TEVKİFAT LİSTESİ.........................................................................................</a:t>
            </a:r>
            <a:r>
              <a:rPr sz="1100" spc="114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46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KIDEM TAZMİNATI TAVANI ...............................................................................................................</a:t>
            </a:r>
            <a:r>
              <a:rPr sz="1100" spc="5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63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7.117,17 TL ............................................................................................................................................</a:t>
            </a:r>
            <a:r>
              <a:rPr sz="1100" spc="-2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63</a:t>
            </a:r>
            <a:endParaRPr sz="1100">
              <a:latin typeface="Carlito"/>
              <a:cs typeface="Carlito"/>
            </a:endParaRPr>
          </a:p>
          <a:p>
            <a:pPr marL="152400" marR="5080" algn="r">
              <a:lnSpc>
                <a:spcPct val="154800"/>
              </a:lnSpc>
              <a:spcBef>
                <a:spcPts val="5"/>
              </a:spcBef>
            </a:pPr>
            <a:r>
              <a:rPr sz="1100" dirty="0">
                <a:latin typeface="Carlito"/>
                <a:cs typeface="Carlito"/>
                <a:hlinkClick r:id="rId8" action="ppaction://hlinksldjump"/>
              </a:rPr>
              <a:t>KURUMLAR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VERGİSİ</a:t>
            </a:r>
            <a:r>
              <a:rPr sz="1100" spc="65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ORANI...............................................................................................................</a:t>
            </a:r>
            <a:r>
              <a:rPr sz="1100" spc="-1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64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KUYUMCULAR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İÇİN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(ÖKC) YAZARKASA FİŞİ KESME</a:t>
            </a:r>
            <a:r>
              <a:rPr sz="1100" spc="9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SINIRI.................................................................</a:t>
            </a:r>
            <a:r>
              <a:rPr sz="1100" spc="-25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64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LİMİTED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ŞİRKETLERDE HİSSE DEVİRLERİNDEN ELDE EDİLEN KAZANCIN</a:t>
            </a:r>
            <a:r>
              <a:rPr sz="1100" spc="13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VERGİLENDİRİLMESİ..........</a:t>
            </a:r>
            <a:r>
              <a:rPr sz="1100" spc="-25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64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MÜKELLEFİYETE GÖRE TASDİK ETTİRİLECEK</a:t>
            </a:r>
            <a:r>
              <a:rPr sz="1100" spc="100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DEFTERLER...................................................................</a:t>
            </a:r>
            <a:r>
              <a:rPr sz="1100" spc="-15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65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Gelir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Vergisi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Mükellefleri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İçin ........................................................................................................</a:t>
            </a:r>
            <a:r>
              <a:rPr sz="1100" spc="-30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65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10" action="ppaction://hlinksldjump"/>
              </a:rPr>
              <a:t>Kurumlar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Vergisi Mükellefleri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İçin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.................................................................................................</a:t>
            </a:r>
            <a:r>
              <a:rPr sz="1100" spc="-95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66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11" action="ppaction://hlinksldjump"/>
              </a:rPr>
              <a:t>Defterlerin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Tasdik Zamanı .............................................................................................................</a:t>
            </a:r>
            <a:r>
              <a:rPr sz="1100" spc="-25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68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Tasdik Yenileme </a:t>
            </a:r>
            <a:r>
              <a:rPr sz="1100" spc="-10" dirty="0">
                <a:latin typeface="Carlito"/>
                <a:cs typeface="Carlito"/>
                <a:hlinkClick r:id="rId11" action="ppaction://hlinksldjump"/>
              </a:rPr>
              <a:t>(Ara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Tasdik) (VUK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Md.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222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ve Ticari Defter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Tebliği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Madde 17-18)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....................</a:t>
            </a:r>
            <a:r>
              <a:rPr sz="1100" spc="-15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68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11" action="ppaction://hlinksldjump"/>
              </a:rPr>
              <a:t>Ara Tasdik (Tasdik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Yenileme) Yapılabilecek Defterler ...................................................................</a:t>
            </a:r>
            <a:r>
              <a:rPr sz="1100" spc="-35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68</a:t>
            </a:r>
            <a:endParaRPr sz="1100">
              <a:latin typeface="Carlito"/>
              <a:cs typeface="Carlito"/>
            </a:endParaRPr>
          </a:p>
          <a:p>
            <a:pPr marL="291465" marR="5080">
              <a:lnSpc>
                <a:spcPts val="1960"/>
              </a:lnSpc>
              <a:spcBef>
                <a:spcPts val="155"/>
              </a:spcBef>
            </a:pPr>
            <a:r>
              <a:rPr sz="1100" dirty="0">
                <a:latin typeface="Carlito"/>
                <a:cs typeface="Carlito"/>
                <a:hlinkClick r:id="rId11" action="ppaction://hlinksldjump"/>
              </a:rPr>
              <a:t>Kapanış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Onayı (Tasdiki) Yapılacak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Defterler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(TTK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Md.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64/3,5)......................................................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68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e-Defter Tutanlar; Yevmiye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ve Defteri Kebir Dışındaki Defterleri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Notere Tasdik Ettirecekler ......</a:t>
            </a:r>
            <a:r>
              <a:rPr sz="1100" spc="-110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68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45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Ticaret Sicil Tasdiknamesi Alma Zorunluluğu ................................................................................</a:t>
            </a:r>
            <a:r>
              <a:rPr sz="1100" spc="10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69</a:t>
            </a:r>
            <a:endParaRPr sz="1100">
              <a:latin typeface="Carlito"/>
              <a:cs typeface="Carlito"/>
            </a:endParaRPr>
          </a:p>
          <a:p>
            <a:pPr marL="152400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SERBEST MESLEK ERBAPLARININ VERGİ MÜKELLEFLERİNE VERDİKLERİ HİZMETTE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NET‘TEN</a:t>
            </a:r>
            <a:r>
              <a:rPr sz="1100" spc="-10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BRÜTE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21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HESAPLANMASI .................................................................................................................................</a:t>
            </a:r>
            <a:r>
              <a:rPr sz="1100" spc="-50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69</a:t>
            </a:r>
            <a:endParaRPr sz="1100">
              <a:latin typeface="Carlito"/>
              <a:cs typeface="Carlito"/>
            </a:endParaRPr>
          </a:p>
          <a:p>
            <a:pPr marL="152400">
              <a:lnSpc>
                <a:spcPct val="100000"/>
              </a:lnSpc>
              <a:spcBef>
                <a:spcPts val="730"/>
              </a:spcBef>
            </a:pPr>
            <a:r>
              <a:rPr sz="1100" spc="-5" dirty="0">
                <a:latin typeface="Carlito"/>
                <a:cs typeface="Carlito"/>
                <a:hlinkClick r:id="rId13" action="ppaction://hlinksldjump"/>
              </a:rPr>
              <a:t>SERBEST MESLEK KAZANCI UYGULAMASINDA GİDERLER .................................................................</a:t>
            </a:r>
            <a:r>
              <a:rPr sz="1100" spc="-60" dirty="0">
                <a:latin typeface="Carlito"/>
                <a:cs typeface="Carlito"/>
                <a:hlinkClick r:id="rId1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3" action="ppaction://hlinksldjump"/>
              </a:rPr>
              <a:t>70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720"/>
              </a:spcBef>
            </a:pPr>
            <a:r>
              <a:rPr sz="1100" dirty="0">
                <a:latin typeface="Carlito"/>
                <a:cs typeface="Carlito"/>
                <a:hlinkClick r:id="rId14" action="ppaction://hlinksldjump"/>
              </a:rPr>
              <a:t>İşyeri Kirası ve </a:t>
            </a: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Amortismanı ..........................................................................................................</a:t>
            </a:r>
            <a:r>
              <a:rPr sz="1100" spc="-90" dirty="0">
                <a:latin typeface="Carlito"/>
                <a:cs typeface="Carlito"/>
                <a:hlinkClick r:id="rId1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71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14" action="ppaction://hlinksldjump"/>
              </a:rPr>
              <a:t>İşyerinin Kira ile </a:t>
            </a: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Tutulması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Durumu </a:t>
            </a: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..............................................................................................</a:t>
            </a:r>
            <a:r>
              <a:rPr sz="1100" spc="-105" dirty="0">
                <a:latin typeface="Carlito"/>
                <a:cs typeface="Carlito"/>
                <a:hlinkClick r:id="rId1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71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14" action="ppaction://hlinksldjump"/>
              </a:rPr>
              <a:t>İşyerinin </a:t>
            </a: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Serbest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Meslek </a:t>
            </a: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Erbabının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Mülkü </a:t>
            </a: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Olması Durumu..........................................................</a:t>
            </a:r>
            <a:r>
              <a:rPr sz="1100" spc="50" dirty="0">
                <a:latin typeface="Carlito"/>
                <a:cs typeface="Carlito"/>
                <a:hlinkClick r:id="rId1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71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0"/>
              </a:spcBef>
            </a:pPr>
            <a:r>
              <a:rPr sz="1100" dirty="0">
                <a:latin typeface="Carlito"/>
                <a:cs typeface="Carlito"/>
                <a:hlinkClick r:id="rId15" action="ppaction://hlinksldjump"/>
              </a:rPr>
              <a:t>Diğer </a:t>
            </a: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Durumlar..............................................................................................................................</a:t>
            </a:r>
            <a:r>
              <a:rPr sz="1100" spc="135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72</a:t>
            </a:r>
            <a:endParaRPr sz="1100">
              <a:latin typeface="Carlito"/>
              <a:cs typeface="Carlito"/>
            </a:endParaRPr>
          </a:p>
          <a:p>
            <a:pPr marL="291465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15" action="ppaction://hlinksldjump"/>
              </a:rPr>
              <a:t>İşyeri </a:t>
            </a:r>
            <a:r>
              <a:rPr sz="1100" spc="-10" dirty="0">
                <a:latin typeface="Carlito"/>
                <a:cs typeface="Carlito"/>
                <a:hlinkClick r:id="rId15" action="ppaction://hlinksldjump"/>
              </a:rPr>
              <a:t>ile </a:t>
            </a: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İlgili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Genel </a:t>
            </a: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Giderler..........................................................................................................</a:t>
            </a:r>
            <a:r>
              <a:rPr sz="1100" spc="85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72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49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599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59055" marR="186690">
                        <a:lnSpc>
                          <a:spcPct val="121400"/>
                        </a:lnSpc>
                        <a:spcBef>
                          <a:spcPts val="3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MAKİNE,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TEÇHİZAT, DEMİRBAŞ VE  TAŞITLARA AİT TADİL, BAKIM VE ONARIM  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1584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100"/>
                        </a:lnSpc>
                        <a:spcBef>
                          <a:spcPts val="5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AŞAĞIDA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sayılanlara (Tebliğin 3.2.1/b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bölümünde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sayılanlar) ait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bunlara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tahsis 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faaliyetlerinin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yürütülmesinde kullanılan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makine,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teçhizat,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demirbaş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taşıtlara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ait tadil, bakım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onarım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hizmetleri tevkifat</a:t>
                      </a:r>
                      <a:r>
                        <a:rPr sz="11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kapsamındadır.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6235" marR="352425" algn="ctr">
                        <a:lnSpc>
                          <a:spcPct val="121400"/>
                        </a:lnSpc>
                        <a:spcBef>
                          <a:spcPts val="8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Hesaplanan  KDV'nin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7/10'u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46050" marR="78740" algn="ctr">
                        <a:lnSpc>
                          <a:spcPts val="1610"/>
                        </a:lnSpc>
                        <a:spcBef>
                          <a:spcPts val="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(01/03/2021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Tarihinden  itibaren)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604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0170" marR="83185" indent="34925" algn="ctr">
                        <a:lnSpc>
                          <a:spcPct val="121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684">
                <a:tc>
                  <a:txBody>
                    <a:bodyPr/>
                    <a:lstStyle/>
                    <a:p>
                      <a:pPr marL="59055" marR="598170">
                        <a:lnSpc>
                          <a:spcPct val="120900"/>
                        </a:lnSpc>
                        <a:spcBef>
                          <a:spcPts val="36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YEMEK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SERVİS VE ORGANİZASYON  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63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4150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300"/>
                        </a:lnSpc>
                        <a:spcBef>
                          <a:spcPts val="3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Yemek servis hizmetleri; Aşağıda sayılan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idare, kurum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kuruluşların personel,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öğrenci, hasta,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müşteri, misafir,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yolcu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sıfatı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taşıyan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kişilerin yemek ihtiyaçlarını  karşılamak amacıyla yapacakları hizmet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alımlarını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kapsamaktadır.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6235" marR="352425" algn="ctr">
                        <a:lnSpc>
                          <a:spcPct val="121400"/>
                        </a:lnSpc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Hesaplanan  KDV'nin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5/10'u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0170" marR="83820" indent="35560" algn="ctr">
                        <a:lnSpc>
                          <a:spcPct val="120900"/>
                        </a:lnSpc>
                        <a:spcBef>
                          <a:spcPts val="71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AŞAĞIDADIR))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İŞGÜCÜ TEMİN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1603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0900"/>
                        </a:lnSpc>
                        <a:spcBef>
                          <a:spcPts val="5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Temin 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elemanların,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alana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ücretli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statüsünde hizmet akdiyle bağlı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olmaması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gerekmektedir.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4276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4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Temin 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elemanların,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hizmeti alanın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sevk,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idare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kontrolü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altında çalıştırılması  gerekmektedir. Elemanların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işletmenin mal 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 üretimi safhalarından herhangi  birinde çalıştırılması halinde, sevk,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idare ve  kontrolün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işletmede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olduğu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kabul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1508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200"/>
                        </a:lnSpc>
                        <a:spcBef>
                          <a:spcPts val="4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Dolayısıyla işgücü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temin hizmetinin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varlığının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tespitinde; hizmetin ifasında kullanılan  elemanların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işgücü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temin hizmetini veren  firmanın bünyesinde bulunması 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ona  hizmet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akdiyle bağlı olması,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alanın  sevk,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idare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kontrolü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altında çalıştırılması  gibi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karineler göz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önünde bulundurulacak,  bu hususların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varlığı, taraflar</a:t>
                      </a:r>
                      <a:r>
                        <a:rPr sz="1100" spc="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arasında bir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400"/>
                        </a:lnSpc>
                        <a:spcBef>
                          <a:spcPts val="70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09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270" algn="ctr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79593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7092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200"/>
                        </a:lnSpc>
                        <a:spcBef>
                          <a:spcPts val="3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sözleşme yapılmışsa bu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sözleşmedeki  hükümler 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sözleşmeye bağlı teknik  şartnamedeki açıklamalar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dikkate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alınarak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tespit edilecektir.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1039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300"/>
                        </a:lnSpc>
                        <a:spcBef>
                          <a:spcPts val="3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İşgücü temin hizmeti veren mükellefin,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söz  konusu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bir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başka mükelleften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ettiği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elemanları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kullanarak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sunması halinde  sadece kendisine verilen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işgücü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temin  hizmetinde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uygulanacaktır.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Özel güvenlik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koruma hizmetleri de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işgücü temin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kapsamında tevkifata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tabi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tutulacaktır.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algn="just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Özel güvenlik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koruma hizmetleri</a:t>
                      </a:r>
                      <a:r>
                        <a:rPr sz="11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52069" algn="just">
                        <a:lnSpc>
                          <a:spcPts val="1610"/>
                        </a:lnSpc>
                        <a:spcBef>
                          <a:spcPts val="8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işgücü temin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kapsamında tevkifata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tabi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tutulacaktır.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YAPI DENETİM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6219">
                <a:tc>
                  <a:txBody>
                    <a:bodyPr/>
                    <a:lstStyle/>
                    <a:p>
                      <a:pPr marL="59055" marR="49530" algn="just">
                        <a:lnSpc>
                          <a:spcPct val="1212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Tevkifatın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kapsamını,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denetim  firmalarınca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verilen yapı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denetim hizmetleri  oluşturmaktadır. Su yapıları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denetim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de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kapsamda  değerlendirilecektir.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Tevkifat yapmakla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sorumlu tutulanlara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verilen yapı denetim  hizmetlerinde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bedelin kamu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kurumları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aracılığıyla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ödenmesi halinde tevkifat,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satın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adına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denetim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faturası düzenlenen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 uygulanacaktır.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Kamu kurumları tarafından  bizzat satın alınmayan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denetim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hizmetlerine ilişkin bedellerin, bunlar adına  açılan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hesaplardan ödenmesi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nedeniyle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sorumlu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sıfatıyla KDV tevkifatı yapmaları söz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konusu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değildir.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47345" marR="340995" algn="ctr">
                        <a:lnSpc>
                          <a:spcPct val="121500"/>
                        </a:lnSpc>
                        <a:spcBef>
                          <a:spcPts val="77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09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indent="3810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369570" marR="82550" indent="-279400">
                        <a:lnSpc>
                          <a:spcPct val="1209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 (LİSTE  AŞAĞIDADIR.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273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2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592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1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Arsa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karşılığı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inşaat işlerinde, hizmet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bedeli  müteahhit 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ödenmekle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birlikte  yapı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denetim hizmetine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ait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 ilgili  mevzuatı gereğince inşaat ruhsat sahibi (arsa  sahibi) adına düzenlendiğinden, inşaat  ruhsat sahibinin mükellefiyet durumuna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göre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hareket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edilecektir.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Ruhsat sahibinin  Tebliğin (3.1.2.) bölümü kapsamında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olması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halinde, tevkifat uygulaması kapsamında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işlem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tesis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84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2791">
                <a:tc>
                  <a:txBody>
                    <a:bodyPr/>
                    <a:lstStyle/>
                    <a:p>
                      <a:pPr marL="59055" marR="109220">
                        <a:lnSpc>
                          <a:spcPct val="121400"/>
                        </a:lnSpc>
                        <a:spcBef>
                          <a:spcPts val="65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FASON OLARAK YAPTIRILAN TEKSTİL VE  KONFEKSİYON İŞLERİ, ÇANTA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AYAKKABI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DİKİM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İŞLERİ VE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İŞLERE</a:t>
                      </a:r>
                      <a:r>
                        <a:rPr sz="11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ARACILIK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99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055" marR="50800" algn="just">
                        <a:lnSpc>
                          <a:spcPct val="1212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Genel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Tebliğin, 3.2.7.2 bölümünde Belirtilen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Fason Olarak Yaptırılan Tekstil ve  Konfeksiyon İşleri, Çanta 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Ayakkabı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Dikim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İşleri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İşlere Aracılık</a:t>
                      </a:r>
                      <a:r>
                        <a:rPr sz="11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3835" marR="200025" algn="ctr">
                        <a:lnSpc>
                          <a:spcPct val="121000"/>
                        </a:lnSpc>
                        <a:spcBef>
                          <a:spcPts val="84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 üzerinden  Hesaplanan KDV</a:t>
                      </a:r>
                      <a:r>
                        <a:rPr sz="11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'nin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7/10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'u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(01/03/2021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Tarihinden</a:t>
                      </a:r>
                      <a:r>
                        <a:rPr sz="11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itibaren)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668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0" marR="238760" indent="228600">
                        <a:lnSpc>
                          <a:spcPct val="121100"/>
                        </a:lnSpc>
                        <a:spcBef>
                          <a:spcPts val="3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270" algn="ctr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891">
                <a:tc>
                  <a:txBody>
                    <a:bodyPr/>
                    <a:lstStyle/>
                    <a:p>
                      <a:pPr marL="59055" marR="124460">
                        <a:lnSpc>
                          <a:spcPct val="121800"/>
                        </a:lnSpc>
                        <a:spcBef>
                          <a:spcPts val="90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TURİSTİK MAĞAZALARA VERİLEN MÜŞTERİ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BULMA /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GÖTÜRME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49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50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59055" marR="49530" algn="just">
                        <a:lnSpc>
                          <a:spcPct val="1211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Turizm acentesi,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rehber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benzerlerinin  turist kafilelerini alışveriş etmeleri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belirli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dükkânlara/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mağazalara götürmeleri  karşılığında bu işletmelerden aldıkları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komisyonlar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genel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oranda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KDV’ye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tabidir. Bu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kapsamdaki komisyon 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benzeri ödemeleri  yapan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işletmeler tarafından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komisyon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tutarına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ait KDV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400"/>
                        </a:lnSpc>
                        <a:spcBef>
                          <a:spcPts val="70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18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2550" algn="ctr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304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839">
                <a:tc>
                  <a:txBody>
                    <a:bodyPr/>
                    <a:lstStyle/>
                    <a:p>
                      <a:pPr marL="59055" marR="166370" indent="31750">
                        <a:lnSpc>
                          <a:spcPct val="121800"/>
                        </a:lnSpc>
                        <a:spcBef>
                          <a:spcPts val="76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SPOR KULÜPLERİNİN YAYIN,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REKLÂM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 İSİM HAKKI GELİRLERİNE KONU</a:t>
                      </a:r>
                      <a:r>
                        <a:rPr sz="11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İŞLEMLERİ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965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2531"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Profesyonel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spor kulüpleri</a:t>
                      </a:r>
                      <a:r>
                        <a:rPr sz="11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(şirketleşenler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dahil);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193675">
                        <a:lnSpc>
                          <a:spcPct val="121000"/>
                        </a:lnSpc>
                        <a:spcBef>
                          <a:spcPts val="10"/>
                        </a:spcBef>
                        <a:buChar char="-"/>
                        <a:tabLst>
                          <a:tab pos="134620" algn="l"/>
                        </a:tabLst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Sponsorluk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yoluyla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veya reklâm almak  (reklam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alanları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panolarının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kiralanması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dahil)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suretiyle reklâm</a:t>
                      </a:r>
                      <a:r>
                        <a:rPr sz="11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gelirleri,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300355">
                        <a:lnSpc>
                          <a:spcPct val="120900"/>
                        </a:lnSpc>
                        <a:buChar char="-"/>
                        <a:tabLst>
                          <a:tab pos="134620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Spor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müsabakalarının veya kulüple ilgili  faaliyetlerin yayınlanması suretiyle</a:t>
                      </a:r>
                      <a:r>
                        <a:rPr sz="11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yayın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geliri,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33985" indent="-75565">
                        <a:lnSpc>
                          <a:spcPct val="100000"/>
                        </a:lnSpc>
                        <a:spcBef>
                          <a:spcPts val="280"/>
                        </a:spcBef>
                        <a:buChar char="-"/>
                        <a:tabLst>
                          <a:tab pos="134620" algn="l"/>
                        </a:tabLst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Toplumsal şans oyunları ve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diğer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faaliyetlerde kulüp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isminin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kullanılmasına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izin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verilmesinden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dolayı isim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hakkı geliri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elde</a:t>
                      </a:r>
                      <a:r>
                        <a:rPr sz="11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etmektedirler.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Spor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kulüplerinin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genel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oranda KDV’ye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tabi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154940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olan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 gelirlerine konu işlemleri nedeniyle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hesaplanan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86360" indent="31750">
                        <a:lnSpc>
                          <a:spcPts val="1610"/>
                        </a:lnSpc>
                        <a:spcBef>
                          <a:spcPts val="8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KDV’nin 9/10’u işlemin muhatapları (reklâm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alanlar, yayın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faaliyetini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gerçekleştirenler,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isim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hakkını kullananlar vb.)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tevkifata tabi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tutulacaktır.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00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1800"/>
                        </a:lnSpc>
                        <a:spcBef>
                          <a:spcPts val="97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905" algn="ctr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768">
                <a:tc>
                  <a:txBody>
                    <a:bodyPr/>
                    <a:lstStyle/>
                    <a:p>
                      <a:pPr marL="59055" marR="52705" indent="31750">
                        <a:lnSpc>
                          <a:spcPct val="121100"/>
                        </a:lnSpc>
                        <a:spcBef>
                          <a:spcPts val="35"/>
                        </a:spcBef>
                        <a:tabLst>
                          <a:tab pos="820419" algn="l"/>
                          <a:tab pos="1350645" algn="l"/>
                          <a:tab pos="1658620" algn="l"/>
                          <a:tab pos="2209165" algn="l"/>
                        </a:tabLst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TE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İZ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,	ÇEVRE	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E	BA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H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ÇE	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B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AKIM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6892">
                <a:tc>
                  <a:txBody>
                    <a:bodyPr/>
                    <a:lstStyle/>
                    <a:p>
                      <a:pPr marL="59055" marR="49530" algn="just">
                        <a:lnSpc>
                          <a:spcPct val="121100"/>
                        </a:lnSpc>
                        <a:spcBef>
                          <a:spcPts val="5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Bina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temizliği,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sokak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temizliği,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sağlık  kuruluşlarının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hijyenik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temizliği ve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hastane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atıklarının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toplanması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imhası, çöp  toplama ve toplanan çöplerin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imhası, park 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bahçeler ile mezarlık alanlarının temizliği,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haşere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mücadelesi, demiryolu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kara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nakil  vasıtalarının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temizliği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işlerden  oluşmakta olup,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 işler tevkifat uygulaması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kapsamındadır.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4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14300" marR="109855" algn="ctr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(01/03/2021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Tarihinden  itibaren)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09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2550" algn="ctr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7414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82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703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100"/>
                        </a:lnSpc>
                        <a:spcBef>
                          <a:spcPts val="1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Bina temizliğine; binaların müştemilat ve  eklentileri dahil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iç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dış cephesinin temizliği  ile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türlü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mefruşatının (halı, perde,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koltuk,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süs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eşyası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vb.)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bina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içinde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dışında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yaptırılan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temizliği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dahildir.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84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677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3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Ayrıca havlu,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çarşaf, elbise, çamaşır gibi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eşyaların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temizlettirilmesi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yıkattırılması  da temizlik hizmetleri kapsamında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tevkifata  tabi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0658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200"/>
                        </a:lnSpc>
                        <a:spcBef>
                          <a:spcPts val="45"/>
                        </a:spcBef>
                        <a:tabLst>
                          <a:tab pos="1168400" algn="l"/>
                          <a:tab pos="2477770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Ancak,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temizlik işlerinde kullanılacak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deterjan,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süpürge gibi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alet-edevat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sarf  malzemelerinin satın alınması sırasında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uygulanmayacaktır.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Sorumlu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tayin  edilenlerin park,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bahçe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mezarlık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alanları  ile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bulvar,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refüj, göbek, rekreasyon alanları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havuzların bakımı, bitkilendirilmesi,  sulanması, haşere mücadelesi, sokak  h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ay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ın	t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o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la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ması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-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ıs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	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  benzerlerine ilişkin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alımları,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çevre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 bahçe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bakım hizmetleri kapsamında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tevkifata tabi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3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YÜK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TAŞIMACILIĞI (16/02/2021</a:t>
                      </a:r>
                      <a:r>
                        <a:rPr sz="1100" b="1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Tarihinde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eklendi)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3781">
                <a:tc>
                  <a:txBody>
                    <a:bodyPr/>
                    <a:lstStyle/>
                    <a:p>
                      <a:pPr marL="59055" marR="52705" algn="just">
                        <a:lnSpc>
                          <a:spcPct val="121400"/>
                        </a:lnSpc>
                        <a:spcBef>
                          <a:spcPts val="3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Karayoluyla yapılan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yük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taşımacılığı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hizmeti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alımları (KARGO işletmeciliği yetki belgesi  sahibi mükellefler tarafından yapılan kargo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taşıma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işleri HARİÇ)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yük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taşımacılığı hizmeti  alımları TEVKİFAT kapsamına girmektedir.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9055" marR="50165" algn="just">
                        <a:lnSpc>
                          <a:spcPct val="1213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Buna göre,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TÜM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KDV mükelleflerine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KDV  mükellefi olup olmamalarına bakılmaksızın  belirlenmiş alıcılara karayolu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yapılan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yük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taşımacılığı hizmeti alımlarında hesaplanan  KDV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alıcılar 2/10 oranında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tevkifat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uygulayacaktır.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055" marR="52705" algn="just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Söz konusu hizmetlerin, tahsis edilmiş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özel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plakalı araçlar ile yapılıp yapılmaması,</a:t>
                      </a:r>
                      <a:r>
                        <a:rPr sz="1100" b="1" spc="-1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ilgili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5885" marR="92075" indent="635" algn="ctr">
                        <a:lnSpc>
                          <a:spcPct val="121400"/>
                        </a:lnSpc>
                        <a:spcBef>
                          <a:spcPts val="9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 üzerinden  Hesaplanan (Kargo  hizmeti hariç) KDV'nin  2/10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nu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01/03/2021</a:t>
                      </a:r>
                      <a:r>
                        <a:rPr sz="1100" b="1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den  itibaren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09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270" algn="ctr">
                        <a:lnSpc>
                          <a:spcPct val="1209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467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8861">
                <a:tc>
                  <a:txBody>
                    <a:bodyPr/>
                    <a:lstStyle/>
                    <a:p>
                      <a:pPr marL="59055" marR="51435" algn="just">
                        <a:lnSpc>
                          <a:spcPct val="121300"/>
                        </a:lnSpc>
                        <a:spcBef>
                          <a:spcPts val="3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birimlerden taşımacılıkla ilgili zorunlu belge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sertifikaların alınıp alınmaması veya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taşıma işinde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kullanılan aracın öz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mal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da  sözleşmeli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taşıt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olup olmaması tevkifat  uygulaması kapsamında işlem tesisine  engel değildir.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9055" marR="50800" algn="just">
                        <a:lnSpc>
                          <a:spcPct val="121300"/>
                        </a:lnSpc>
                        <a:tabLst>
                          <a:tab pos="848360" algn="l"/>
                          <a:tab pos="2255520" algn="l"/>
                        </a:tabLst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Taşımacılık hizmetini yüklenen firmanın, bu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işi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bizzat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ifa etmeyip bir başka firmaya  devretmesi durumunda, malları taşınanlar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tevkif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	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y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g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may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ca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ktır.	A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c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taşımacılığı fiilen ifa eden alt firma,  taşımacılık hizmetini yüklenen firmaya  düzenleyeceği faturada KDV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tevkifatı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uygulanacaktır.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2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SERVİS TAŞIMACILIĞI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HİZMETİ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9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055" marR="49530" algn="just">
                        <a:lnSpc>
                          <a:spcPct val="121200"/>
                        </a:lnSpc>
                        <a:spcBef>
                          <a:spcPts val="5"/>
                        </a:spcBef>
                        <a:tabLst>
                          <a:tab pos="1154430" algn="l"/>
                          <a:tab pos="1970405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Personel, öğrenci,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müşteri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benzerlerinin  belirli bir güzergah dahilinde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taşınması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amacıyla ihdas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ettikleri servis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hizmetlerine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ilişkin olarak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yaptıkları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taşımacılık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alımları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girmektedir. Söz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konusu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hizmetin,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tahsis edilmiş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özel plakalı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araçlar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yapılıp  ya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ması	t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k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if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gu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lama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  kapsamında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işlem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tesisine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engel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değildir.  Servis hizmetinin, personel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öğrencilerin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(veya velilerin) kendi aralarında anlaşmak  suretiyle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doğrudan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taşımacı ile sözleşme  yapılması/anlaşılması suretiyle sağlanması  halinde,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esas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olarak hizmete ait faturaların  servis hizmetinden yararlanan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personel,  öğrenci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(veya velisi) adına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düzenlenmesi  gerektiğinden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tevkifat uygulanmayacaktır.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Ancak,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faturanın tevkifat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yapmakla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sorumlu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tutulanlar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adına düzenlenmesi halinde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uygulaması kapsamında işlem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tesis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68580" marR="63500" algn="ctr">
                        <a:lnSpc>
                          <a:spcPct val="1209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 üzerinden  Hesaplanan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5/10  nu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76250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KDV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56845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MÜKELLEFLERİ ve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34798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6774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HER TÜRLÜ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BASKI VE BASIM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6727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4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Sorumlu tayin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edilenlere verilen;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kitap,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ansiklopedi, risale, dergi, broşür, gazete,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bülten,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basılı kağıt, katalog, afiş, poster,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dosya, klasör, matbu evrak,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makbuz,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kartvizit,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antetli kağıt, zarf, bloknot, defter,  ajanda,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takvim, her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çeşit belge ve sertifika,  davetiye, mesaj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tebrik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kartı,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etiket,  ambalaj,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test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gibi süreli veya süresiz yayınlar  ile diğer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ürünlerin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türlü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(cd,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vcd,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dvd gibi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baskılar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dahil) baskı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basımı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ile  bunların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sorumlu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tayin edilenler  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kullanılan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çeşit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evrakın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ciltlenmesine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ilişkin hizmetler bu bölüm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kapsamında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tevkifata tabi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tutulacaktır.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Üretimde kullanılacak kağıt, boya 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benzeri  ham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yardımcı maddelerin siparişi veren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alıcı 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temin edilmesi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edilmemesi tevkifat uygulamasına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engel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değildir.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Ayrıca, söz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konusu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işlemler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  niteliğinde olduğundan,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baskısı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yapılmış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 piyasada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satışa sunulmuş hazır haldeki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ürünlerin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doğrudan alımında tevkifat  uygulanmayacaktır.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kapsamda, hizmetin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faaliyetin gerektirdiği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kırtasiye,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basılı  kağıt, defter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malların alımı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bölüm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kapsamında</a:t>
                      </a:r>
                      <a:r>
                        <a:rPr sz="11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değerlendirilmeyecektir.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400"/>
                        </a:lnSpc>
                        <a:spcBef>
                          <a:spcPts val="86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7/10'u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14300" marR="109855" algn="ctr">
                        <a:lnSpc>
                          <a:spcPts val="1600"/>
                        </a:lnSpc>
                        <a:spcBef>
                          <a:spcPts val="9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(01/03/2021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Tarihinden  itibaren)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0170" marR="83820" indent="1905" algn="ctr">
                        <a:lnSpc>
                          <a:spcPct val="121400"/>
                        </a:lnSpc>
                        <a:spcBef>
                          <a:spcPts val="73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AŞAĞIDADIR))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KÜLÇE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METAL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TESLİMLERİ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055" marR="50800" algn="just">
                        <a:lnSpc>
                          <a:spcPct val="121300"/>
                        </a:lnSpc>
                        <a:tabLst>
                          <a:tab pos="950594" algn="l"/>
                          <a:tab pos="2178685" algn="l"/>
                        </a:tabLst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Hurda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metallerden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elde edilenler dışındaki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bakır,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çinko ve alüminyum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kurşun  külçelerinin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ithalatçılar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ilk üreticiler  (cevherden üretim yapanlar)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 ya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an	te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sl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mleri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	t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vkifat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uygulanmayacak, bu safhalardan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sonraki el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değiştirmelerde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ise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tevkifat uygulanacaktır.  Hurda metalden elde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edilen</a:t>
                      </a:r>
                      <a:r>
                        <a:rPr sz="1100" spc="1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külçelerin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20979" marR="215265" indent="-1270" algn="ctr">
                        <a:lnSpc>
                          <a:spcPct val="1214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 üzerinden  Hesaplanan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KDV'nin  5/10'u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170" marR="83820" indent="1905" algn="ctr">
                        <a:lnSpc>
                          <a:spcPct val="1214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AŞAĞIDADIR))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695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1712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35"/>
                        </a:spcBef>
                        <a:tabLst>
                          <a:tab pos="1343660" algn="l"/>
                          <a:tab pos="2258060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ithalatçıları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üreticileri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tesliminde de tevkifat uygulanacaktır.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İthalatçılar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tarafından yapılacak teslimlerde,  satıcı (ithalatçı) tarafından düzenlenecek  faturada “Teslim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doğrudan ithalat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yoluyla temin edildiğinden tevkifat  uygulanmamıştır.” açıklamasına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ithalata  ilişkin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gümrük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beyannamesi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bilgilerine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verilecektir. Cevherden üretim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yapanlar ise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düzenlenecek faturada  “Teslim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edilen mal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firmamızca cevherden  üretildiğinden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uygulanmamıştır.”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açıklamasına yer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vermek suretiyle tevkifat  uygulanmaksızın işlem yapabileceklerdir.  Tevkifat kapsamına, her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türlü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hurda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metallerden elde 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külçeler ile hurda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metallerden elde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edilenler dışındaki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bakır,  çinko,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alüminyum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kurşun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külçelerinin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girmektedir.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Slab, billet (biyet),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kütük 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ingot teslimleri de bu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uygulama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akımı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an	k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ç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	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o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değerlendirilecektir.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9055" marR="51435" algn="just">
                        <a:lnSpc>
                          <a:spcPct val="1212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Yukarıda belirtilen metallerin, alışlarında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uygulanıp uygulanmadığına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silisyum, magnezyum, mangan,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nikel,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titan  gibi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maddeler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ihtiva edip etmediklerine  bakılmaksızın, külçe, slab, biyet,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kütük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ingot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haline getirilmiş şekilde satışında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KDV  tevkifatı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uygulanacaktır.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388">
                <a:tc>
                  <a:txBody>
                    <a:bodyPr/>
                    <a:lstStyle/>
                    <a:p>
                      <a:pPr marL="59055" marR="270510">
                        <a:lnSpc>
                          <a:spcPct val="120900"/>
                        </a:lnSpc>
                        <a:spcBef>
                          <a:spcPts val="4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BAKIR,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ÇİNKO, ALÜMİNYUM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KURŞUN  ÜRÜNLERİNİN TESLİMİ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4600">
                <a:tc>
                  <a:txBody>
                    <a:bodyPr/>
                    <a:lstStyle/>
                    <a:p>
                      <a:pPr marL="59055" marR="51435" algn="just">
                        <a:lnSpc>
                          <a:spcPct val="121100"/>
                        </a:lnSpc>
                        <a:spcBef>
                          <a:spcPts val="50"/>
                        </a:spcBef>
                        <a:tabLst>
                          <a:tab pos="1383665" algn="l"/>
                          <a:tab pos="2477770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Bakır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alaşımlarından,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çinko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aşı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mla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,	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ü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mi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	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alaşımlarından,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kurşun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alaşımlarından  mamul, Tebliğin (3.3.2.2.) bölümünde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belirtilen ürünlerin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Tebliğin (3.1.2.)  bölümünde sayılanlara tesliminde,</a:t>
                      </a:r>
                      <a:r>
                        <a:rPr sz="11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(5/10)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20979" marR="215265" algn="ctr">
                        <a:lnSpc>
                          <a:spcPct val="1214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 üzerinden  Hesaplanan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KDV'nin  5/10'u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27940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(KISMİ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TEVKİFAT)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0" marR="238760" indent="228600">
                        <a:lnSpc>
                          <a:spcPct val="121800"/>
                        </a:lnSpc>
                        <a:spcBef>
                          <a:spcPts val="83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270" algn="ctr">
                        <a:lnSpc>
                          <a:spcPts val="1600"/>
                        </a:lnSpc>
                        <a:spcBef>
                          <a:spcPts val="9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541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6316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49692">
                <a:tc>
                  <a:txBody>
                    <a:bodyPr/>
                    <a:lstStyle/>
                    <a:p>
                      <a:pPr marL="59055" marR="49530" algn="just">
                        <a:lnSpc>
                          <a:spcPct val="121200"/>
                        </a:lnSpc>
                        <a:spcBef>
                          <a:spcPts val="3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oranında KDV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tevkifatı uygulanacaktır.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Bunların, ilk üreticileri (cevherden üretim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yapanlar)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ithalatçıları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tesliminde tevkifat uygulanmayacak, sonraki  safhaların teslimleri ise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tevkifata tabi  olacaktır.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İthalatçılar tarafından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yapılacak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teslimlerde, satıcı (ithalatçı)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 düzenlenecek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“Teslim edilen mal  doğrudan ithalat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yoluyla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temin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edildiğinden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uygulanmamıştır.” açıklamasına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 ithalata ilişkin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gümrük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beyannamesi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bilgilerine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verilecektir.  Cevherden üretim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yapanlar ise  düzenlenecek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“Teslim edilen mal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firmamızca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cevherden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üretildiğinden tevkifat  uygulanmamıştır.” açıklamasına yer vermek  suretiyle tevkifat uygulanmaksızın işlem  yapabileceklerdir. Tevkifat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kapsamına,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bakır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alaşımlarından, çinko ve alaşımlarından,  alüminyum ve alaşımlarından,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kurşun ve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alaşımlarından mamul; anot, katot, granül,  filmaşin, profil, levha, tabaka,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rulo,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şerit,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panel,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sac,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boru,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pirinç çubuk, lama,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 türlü tel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benzerleri ile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kurşun ve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alaşımlarından mamul, tuğla, mühür,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yaprak,  plaka,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folyo, pul, saçma, ızgara,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toz,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kurşun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oksit,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kurşun monoksit, kırmızı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oksit ve  benzerleri girmektedir.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Profilin boyanmış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kaplanmış olması,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bunların tesliminde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uygulanmasına engel değildir.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Bu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durumda, profilin boyanması veya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kaplanmasına ilişkin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fason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eloksal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işçiliği  tevkifat kapsamında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olmayacaktır.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Bakır,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çinko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alüminyum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kurşun telin; plastik,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cam,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kâğıt, emaye, vernik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 izolasyon malzemeleri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ile kaplanması  suretiyle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elde edilen "izoleli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iletken"  teslimleri tevkifata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tabi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tutulmayacaktır.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Ayrıca, söz konusu metal ve</a:t>
                      </a:r>
                      <a:r>
                        <a:rPr sz="1100" spc="1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alaşımlarından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7337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4277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3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imal 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nihai ürünler ile  bunların kesme, sıyırma, kıvırma, kaynak,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bükme, vida yeri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delme-açma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şekillerde işlenmesi sonucu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elde edilen yarı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mamul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mamul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mahiyetindeki malların  teslimleri tevkifata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tabi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olmayacaktır.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HURDA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ATIK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TESLİMİ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69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9055" marR="51435">
                        <a:lnSpc>
                          <a:spcPct val="120900"/>
                        </a:lnSpc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Genel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Tebliğin, 3.3.3. bölümünde Hurda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 atıklar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sayılmıştır.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 marR="340995" algn="ctr">
                        <a:lnSpc>
                          <a:spcPct val="120900"/>
                        </a:lnSpc>
                        <a:spcBef>
                          <a:spcPts val="84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731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0" marR="238760" indent="228600">
                        <a:lnSpc>
                          <a:spcPct val="120900"/>
                        </a:lnSpc>
                        <a:spcBef>
                          <a:spcPts val="4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270" algn="ctr">
                        <a:lnSpc>
                          <a:spcPct val="1209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1858">
                <a:tc>
                  <a:txBody>
                    <a:bodyPr/>
                    <a:lstStyle/>
                    <a:p>
                      <a:pPr marL="59055" marR="218440">
                        <a:lnSpc>
                          <a:spcPct val="121800"/>
                        </a:lnSpc>
                        <a:spcBef>
                          <a:spcPts val="2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METAL,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PLASTİK, LASTİK,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KAUÇUK,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KÂĞIT  VE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CAM HURDA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ATIKLARDAN</a:t>
                      </a:r>
                      <a:r>
                        <a:rPr sz="1100" b="1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ELDE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EDİLEN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HAMMADDE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TESLİMİ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5673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35"/>
                        </a:spcBef>
                        <a:tabLst>
                          <a:tab pos="1116965" algn="l"/>
                          <a:tab pos="2178685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Söz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konusu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ürünlerin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teslimleri, KDV  Kanununun (17/4-g) maddesi kapsamında  olmayıp,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genel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oranda (%18)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KDV’ye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tabi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bulunmaktadır.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Bunların,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ithalatçıları  taraf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ınd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an	te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sl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mi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	te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kif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uygulanmayacak,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sonraki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safhaların  teslimleri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ise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tevkifata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tabi olacaktır.  İthalatçılar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tarafından yapılacak teslimlerde,  satıcı (ithalatçı) tarafından düzenlenecek  faturada “Teslim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doğrudan ithalat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yoluyla temin edildiğinden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uygulanmamıştır.” açıklamasına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ithalata  ilişkin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fatura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gümrük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beyannamesi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bilgilerine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verilecektir. Metal,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plastik,  lastik, kauçuk, kâğıt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cam hurda 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atıklarının çeşitli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işlemlerden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geçirilip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işlenmesi sonucunda elde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edilen ve  genellikle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hurda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atık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niteliklerini  kaybederek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metal,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plastik, lastik, kauçuk,  kâğıt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cam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esaslı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malzeme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imalatında  hammadde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olarak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kullanılan mamul  niteliğindeki</a:t>
                      </a:r>
                      <a:r>
                        <a:rPr sz="1100" spc="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kırık,</a:t>
                      </a:r>
                      <a:r>
                        <a:rPr sz="11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çapak,</a:t>
                      </a:r>
                      <a:r>
                        <a:rPr sz="1100" spc="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toz,</a:t>
                      </a:r>
                      <a:r>
                        <a:rPr sz="1100" spc="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granül</a:t>
                      </a:r>
                      <a:r>
                        <a:rPr sz="1100" spc="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347345" marR="341630" algn="ctr">
                        <a:lnSpc>
                          <a:spcPct val="1214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110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indent="3810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347980" marR="83820" indent="-257810">
                        <a:lnSpc>
                          <a:spcPct val="1209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 (LİSTE  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8496" y="910183"/>
            <a:ext cx="5641340" cy="886777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Mesleki Faaliyetin İcrasında başkasına Gördürülen Hizmetler Karşılığında Ödenen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Paralar........</a:t>
            </a:r>
            <a:r>
              <a:rPr sz="1100" spc="16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73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Serbest Meslek Kazancında Kanunen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Kabul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Edilmeyen Giderler..................................................</a:t>
            </a:r>
            <a:r>
              <a:rPr sz="1100" spc="19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73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SERBEST MESLEK MAKBUZU ALMAYANLARA UYGULANACAK CEZALAR ..........................................</a:t>
            </a:r>
            <a:r>
              <a:rPr sz="1100" spc="60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74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SERBEST MESLEK MAKBUZU DÜZENLEMEDE VERGİ KESİNTİSİ.........................................................</a:t>
            </a:r>
            <a:r>
              <a:rPr sz="1100" spc="145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74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SERBEST MESLEK MAKBUZU VERİLMEMESİ VEYA EKSİK TUTARLI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DÜZENLENMESİNDE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229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UYGULANACAK CEZALAR...................................................................................................................</a:t>
            </a:r>
            <a:r>
              <a:rPr sz="1100" spc="70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74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SERBEST MESLEK KAZANÇLARINDA İSTİSNA UYGULAMASI ..............................................................</a:t>
            </a:r>
            <a:r>
              <a:rPr sz="1100" spc="10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74</a:t>
            </a:r>
            <a:endParaRPr sz="1100">
              <a:latin typeface="Carlito"/>
              <a:cs typeface="Carlito"/>
            </a:endParaRPr>
          </a:p>
          <a:p>
            <a:pPr marL="12700" marR="5080" algn="just">
              <a:lnSpc>
                <a:spcPct val="154700"/>
              </a:lnSpc>
              <a:spcBef>
                <a:spcPts val="10"/>
              </a:spcBef>
            </a:pPr>
            <a:r>
              <a:rPr sz="1100" dirty="0">
                <a:latin typeface="Carlito"/>
                <a:cs typeface="Carlito"/>
                <a:hlinkClick r:id="rId4" action="ppaction://hlinksldjump"/>
              </a:rPr>
              <a:t>SİGORTA PRİMİNE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ESAS KAZANÇLARIN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ALT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VE ÜST SINIRLARI.........................................................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75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SİGORTA PRİMİNE TABİ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TUTULMAYACAK YEMEK PARASI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İLE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ÇOCUK VE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AİLE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ZAMMI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TUTARLARI . 76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SOSYAL GÜVENLİK PRİM ORANLARI..................................................................................................</a:t>
            </a:r>
            <a:r>
              <a:rPr sz="1100" spc="15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76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30"/>
              </a:spcBef>
            </a:pP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TAHSİLAT VE ÖDEMELERİN BELGELENDİRİLMESİ..............................................................................</a:t>
            </a:r>
            <a:r>
              <a:rPr sz="1100" spc="105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77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Tevsik Zorunluluğunun Kapsamı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ve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Tutarı ....................................................................................</a:t>
            </a:r>
            <a:r>
              <a:rPr sz="1100" spc="6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77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Aynı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Günde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Aynı Kişi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veya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Kurumlarla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Yapılan İşlemler ................................................................</a:t>
            </a:r>
            <a:r>
              <a:rPr sz="1100" spc="-11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77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35"/>
              </a:spcBef>
            </a:pPr>
            <a:r>
              <a:rPr sz="1100" dirty="0">
                <a:latin typeface="Carlito"/>
                <a:cs typeface="Carlito"/>
                <a:hlinkClick r:id="rId7" action="ppaction://hlinksldjump"/>
              </a:rPr>
              <a:t>Kısım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Kısım Yapılan Tahsilat </a:t>
            </a:r>
            <a:r>
              <a:rPr sz="1100" spc="5" dirty="0">
                <a:latin typeface="Carlito"/>
                <a:cs typeface="Carlito"/>
                <a:hlinkClick r:id="rId7" action="ppaction://hlinksldjump"/>
              </a:rPr>
              <a:t>ve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Ödemeler.....................................................................................</a:t>
            </a:r>
            <a:r>
              <a:rPr sz="1100" spc="100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78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7" action="ppaction://hlinksldjump"/>
              </a:rPr>
              <a:t>Kapsamda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Olmayan Tahsilat ve Ödemeler....................................................................................</a:t>
            </a:r>
            <a:r>
              <a:rPr sz="1100" spc="35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78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Ceza Uygulaması............................................................................................................................</a:t>
            </a:r>
            <a:r>
              <a:rPr sz="1100" spc="85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79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630"/>
              </a:spcBef>
            </a:pP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TİCARET </a:t>
            </a:r>
            <a:r>
              <a:rPr sz="1100" spc="-10" dirty="0">
                <a:latin typeface="Carlito"/>
                <a:cs typeface="Carlito"/>
                <a:hlinkClick r:id="rId8" action="ppaction://hlinksldjump"/>
              </a:rPr>
              <a:t>VE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SANAYİ ODALARI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İLE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ESNAF ODALARI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AİDAT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ÖDEMELERİ ZAMANLARI ........................</a:t>
            </a:r>
            <a:r>
              <a:rPr sz="1100" spc="-15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79</a:t>
            </a:r>
            <a:endParaRPr sz="1100">
              <a:latin typeface="Carlito"/>
              <a:cs typeface="Carlito"/>
            </a:endParaRPr>
          </a:p>
          <a:p>
            <a:pPr marL="12700" marR="5080" algn="just">
              <a:lnSpc>
                <a:spcPts val="2050"/>
              </a:lnSpc>
              <a:spcBef>
                <a:spcPts val="180"/>
              </a:spcBef>
            </a:pPr>
            <a:r>
              <a:rPr sz="1100" dirty="0">
                <a:latin typeface="Carlito"/>
                <a:cs typeface="Carlito"/>
                <a:hlinkClick r:id="rId8" action="ppaction://hlinksldjump"/>
              </a:rPr>
              <a:t>ÜCRET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GELİRLERİNİN YILLIK BEYANI.................................................................................................. </a:t>
            </a:r>
            <a:r>
              <a:rPr sz="1100" dirty="0">
                <a:latin typeface="Carlito"/>
                <a:cs typeface="Carlito"/>
                <a:hlinkClick r:id="rId8" action="ppaction://hlinksldjump"/>
              </a:rPr>
              <a:t>79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VERGİ ÖDEME KANALLARI (NAKDEN,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KAMU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BANKALARI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İLE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TÜM KREDİ KARTLARI) ......................</a:t>
            </a:r>
            <a:r>
              <a:rPr sz="1100" spc="50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80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VERGI ZİYAI, USULSÜZLÜK VE ÖZEL USULSÜZLÜK CEZALARINDA İNDİRİM ......................................</a:t>
            </a:r>
            <a:r>
              <a:rPr sz="1100" spc="110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81</a:t>
            </a:r>
            <a:endParaRPr sz="11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VERGİ BEYANNAMELERİNİN VERİLME VE ÖDEME SÜRELERİ ............................................................</a:t>
            </a:r>
            <a:r>
              <a:rPr sz="1100" spc="-55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81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730"/>
              </a:spcBef>
            </a:pP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Yıllık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Gelir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Vergisi Beyanname Verme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ve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Ödeme Tarihleri ...........................................................</a:t>
            </a:r>
            <a:r>
              <a:rPr sz="1100" spc="65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81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10" action="ppaction://hlinksldjump"/>
              </a:rPr>
              <a:t>Kurumlar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Vergisi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Beyan ve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Ödeme Tarihleri .................................................................................</a:t>
            </a:r>
            <a:r>
              <a:rPr sz="1100" spc="-25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0" action="ppaction://hlinksldjump"/>
              </a:rPr>
              <a:t>81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MUHTASAR </a:t>
            </a:r>
            <a:r>
              <a:rPr sz="1100" spc="-10" dirty="0">
                <a:latin typeface="Carlito"/>
                <a:cs typeface="Carlito"/>
                <a:hlinkClick r:id="rId11" action="ppaction://hlinksldjump"/>
              </a:rPr>
              <a:t>VE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PRİM HİZMET BEYANNAMESİ Verme ve Ödeme Zamanı.....................................</a:t>
            </a:r>
            <a:r>
              <a:rPr sz="1100" spc="185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82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11" action="ppaction://hlinksldjump"/>
              </a:rPr>
              <a:t>Katma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Değer Vergisi Beyanname Verme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ve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Ödeme zamanı ........................................................</a:t>
            </a:r>
            <a:r>
              <a:rPr sz="1100" spc="45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82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40"/>
              </a:spcBef>
            </a:pPr>
            <a:r>
              <a:rPr sz="1100" dirty="0">
                <a:latin typeface="Carlito"/>
                <a:cs typeface="Carlito"/>
                <a:hlinkClick r:id="rId11" action="ppaction://hlinksldjump"/>
              </a:rPr>
              <a:t>Geçici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Vergi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Dönemleri </a:t>
            </a:r>
            <a:r>
              <a:rPr sz="1100" spc="-5" dirty="0">
                <a:latin typeface="Carlito"/>
                <a:cs typeface="Carlito"/>
                <a:hlinkClick r:id="rId11" action="ppaction://hlinksldjump"/>
              </a:rPr>
              <a:t>(Hesap Dönemi Takvim Yılı Olanlar İçin)..................................................</a:t>
            </a:r>
            <a:r>
              <a:rPr sz="1100" spc="110" dirty="0">
                <a:latin typeface="Carlito"/>
                <a:cs typeface="Carlito"/>
                <a:hlinkClick r:id="rId11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1" action="ppaction://hlinksldjump"/>
              </a:rPr>
              <a:t>82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VERGİ BORÇLARININ ÖDENMEMESİ HALİNDE AYLIK GECİKME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ZAMMI/FAİZ </a:t>
            </a: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TUTARI ......................</a:t>
            </a:r>
            <a:r>
              <a:rPr sz="1100" spc="-50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83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2" action="ppaction://hlinksldjump"/>
              </a:rPr>
              <a:t>VERGİ MATRAHINDAN İNDİRİLECEK GİDERLER.................................................................................</a:t>
            </a:r>
            <a:r>
              <a:rPr sz="1100" spc="165" dirty="0">
                <a:latin typeface="Carlito"/>
                <a:cs typeface="Carlito"/>
                <a:hlinkClick r:id="rId1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2" action="ppaction://hlinksldjump"/>
              </a:rPr>
              <a:t>83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30"/>
              </a:spcBef>
            </a:pPr>
            <a:r>
              <a:rPr sz="1100" spc="-5" dirty="0">
                <a:latin typeface="Carlito"/>
                <a:cs typeface="Carlito"/>
                <a:hlinkClick r:id="rId13" action="ppaction://hlinksldjump"/>
              </a:rPr>
              <a:t>VERGİ UYUŞMAZLIKLARINDA DAVA AÇMA SÜRELERİ.......................................................................</a:t>
            </a:r>
            <a:r>
              <a:rPr sz="1100" spc="180" dirty="0">
                <a:latin typeface="Carlito"/>
                <a:cs typeface="Carlito"/>
                <a:hlinkClick r:id="rId1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3" action="ppaction://hlinksldjump"/>
              </a:rPr>
              <a:t>84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4" action="ppaction://hlinksldjump"/>
              </a:rPr>
              <a:t>VERGİ UYGULAMALARINDA BİLDİRİM SÜRELERİ ..............................................................................</a:t>
            </a:r>
            <a:r>
              <a:rPr sz="1100" spc="55" dirty="0">
                <a:latin typeface="Carlito"/>
                <a:cs typeface="Carlito"/>
                <a:hlinkClick r:id="rId1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4" action="ppaction://hlinksldjump"/>
              </a:rPr>
              <a:t>87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VERGİ ZİYAI VE CEZASI UYGULAMASI................................................................................................</a:t>
            </a:r>
            <a:r>
              <a:rPr sz="1100" spc="140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88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35"/>
              </a:spcBef>
            </a:pP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Vergi Ziyaı ......................................................................................................................................</a:t>
            </a:r>
            <a:r>
              <a:rPr sz="1100" spc="-45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88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20"/>
              </a:spcBef>
            </a:pP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Vergi Ziyaı Cezası ...........................................................................................................................</a:t>
            </a:r>
            <a:r>
              <a:rPr sz="1100" spc="-20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88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640"/>
              </a:spcBef>
            </a:pP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YAZAR KASA FİŞİ KESMEDE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ÜST </a:t>
            </a:r>
            <a:r>
              <a:rPr sz="1100" spc="-5" dirty="0">
                <a:latin typeface="Carlito"/>
                <a:cs typeface="Carlito"/>
                <a:hlinkClick r:id="rId15" action="ppaction://hlinksldjump"/>
              </a:rPr>
              <a:t>SINIR ...............................................................................................</a:t>
            </a:r>
            <a:r>
              <a:rPr sz="1100" spc="-50" dirty="0">
                <a:latin typeface="Carlito"/>
                <a:cs typeface="Carlito"/>
                <a:hlinkClick r:id="rId1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5" action="ppaction://hlinksldjump"/>
              </a:rPr>
              <a:t>88</a:t>
            </a:r>
            <a:endParaRPr sz="1100">
              <a:latin typeface="Carlito"/>
              <a:cs typeface="Carlito"/>
            </a:endParaRPr>
          </a:p>
          <a:p>
            <a:pPr marR="5080" algn="r">
              <a:lnSpc>
                <a:spcPct val="100000"/>
              </a:lnSpc>
              <a:spcBef>
                <a:spcPts val="720"/>
              </a:spcBef>
            </a:pPr>
            <a:r>
              <a:rPr sz="1100" spc="-5" dirty="0">
                <a:latin typeface="Carlito"/>
                <a:cs typeface="Carlito"/>
                <a:hlinkClick r:id="rId16" action="ppaction://hlinksldjump"/>
              </a:rPr>
              <a:t>YILLIK GELİR VERGİSİ BEYANNAMESİ VERİLMEYEN HALLER..............................................................</a:t>
            </a:r>
            <a:r>
              <a:rPr sz="1100" spc="155" dirty="0">
                <a:latin typeface="Carlito"/>
                <a:cs typeface="Carlito"/>
                <a:hlinkClick r:id="rId1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16" action="ppaction://hlinksldjump"/>
              </a:rPr>
              <a:t>89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59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5585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036">
                <a:tc>
                  <a:txBody>
                    <a:bodyPr/>
                    <a:lstStyle/>
                    <a:p>
                      <a:pPr marL="59055" marR="52069">
                        <a:lnSpc>
                          <a:spcPct val="120900"/>
                        </a:lnSpc>
                        <a:spcBef>
                          <a:spcPts val="4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benzeri ürünlerin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uygulaması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kapsamındadır.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388">
                <a:tc>
                  <a:txBody>
                    <a:bodyPr/>
                    <a:lstStyle/>
                    <a:p>
                      <a:pPr marL="59055" marR="53340" indent="31750">
                        <a:lnSpc>
                          <a:spcPct val="120900"/>
                        </a:lnSpc>
                        <a:spcBef>
                          <a:spcPts val="4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PAMUK, TİFTİK,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YÜN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YAPAĞI İLE HAM  POST VE DERİ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TESLİMLERİ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2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055" marR="49530" algn="just">
                        <a:lnSpc>
                          <a:spcPct val="1214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Mal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hizmetlere uygulanacak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KDV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oranlarını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belirleyen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2007/13033 sayılı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Bakanlar</a:t>
                      </a:r>
                      <a:r>
                        <a:rPr sz="1100" spc="1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Kurulu</a:t>
                      </a:r>
                      <a:r>
                        <a:rPr sz="1100" spc="1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Kararı</a:t>
                      </a:r>
                      <a:r>
                        <a:rPr sz="1100" spc="1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eki</a:t>
                      </a:r>
                      <a:r>
                        <a:rPr sz="1100" spc="1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(II)</a:t>
                      </a:r>
                      <a:r>
                        <a:rPr sz="1100" spc="1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sayılı</a:t>
                      </a:r>
                      <a:r>
                        <a:rPr sz="1100" spc="1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listenin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49530" algn="just">
                        <a:lnSpc>
                          <a:spcPct val="1209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(B) bölümünün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1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2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nci sıraları kapsamına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giren  ürünlerin  teslimi  tevkifat </a:t>
                      </a:r>
                      <a:r>
                        <a:rPr sz="1100" spc="1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uygulaması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49530" algn="just">
                        <a:lnSpc>
                          <a:spcPct val="121200"/>
                        </a:lnSpc>
                        <a:spcBef>
                          <a:spcPts val="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kapsamındadır.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Buna göre;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kütlü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elyaf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pamuk,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linter pamuk, pamuk lifi döküntüleri,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natürel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veya tops haldeki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tiftik, yün ve  yapağı,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Türk Gümrük Tarife Cetvelinin 41.01  pozisyonundaki sığır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atların,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41.02  pozisyonundaki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koyun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kuzuların (astragan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veya karakul,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persaniye,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breitschwanz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benzerleri,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Hint, Çin, Moğolistan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Tibet  kuzuları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hariç),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41.03 pozisyonundaki keçi 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oğlakların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(Yemen, Moğolistan ve Tibet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keçi 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oğlakları hariç) ham post ve derilerinin,  tesliminde tevkifat</a:t>
                      </a:r>
                      <a:r>
                        <a:rPr sz="11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0900"/>
                        </a:lnSpc>
                        <a:spcBef>
                          <a:spcPts val="67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090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905" algn="ctr">
                        <a:lnSpc>
                          <a:spcPct val="121000"/>
                        </a:lnSpc>
                        <a:spcBef>
                          <a:spcPts val="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  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AĞAÇ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ORMAN ÜRÜNLERİ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TESLİMİ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41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055" marR="49530" algn="just">
                        <a:lnSpc>
                          <a:spcPct val="121200"/>
                        </a:lnSpc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Söz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konusu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malların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ithalatçıları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tesliminde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uygulanmayacaktır.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İthalatçılar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tarafından yapılacak teslimlerde,  satıcı (ithalatçı) tarafından düzenlenecek  faturada “Teslim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edilen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doğrudan ithalat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yoluyla temin edildiğinden tevkifat  uygulanmamıştır.” açıklamasına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ithalata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ilişkin fatura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gümrük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beyannamesi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bilgilerine yer verilecektir. Ağaç işleme  endüstrisinde kullanılan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madde-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malzeme niteliğinde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olan her türlü</a:t>
                      </a:r>
                      <a:r>
                        <a:rPr sz="1100" spc="11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ağaç,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4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9/10'u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7625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KDV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0170" marR="83820" indent="156845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MÜKELLEFLERİ ve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(LİSTE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34798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6956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8861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35"/>
                        </a:spcBef>
                        <a:tabLst>
                          <a:tab pos="1083310" algn="l"/>
                          <a:tab pos="2178050" algn="l"/>
                        </a:tabLst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tomruk, odun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ile bunların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önceden  belirlenmiş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ölçülerde biçilmesiyle elde edilen  inşaatlık, doğramalık, marangozluk,  mobilyalık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kereste, mobilya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kereste imalatı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sonucu ortaya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çıkan kırpıntı,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çıta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imalat artıkları ile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odun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artığı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talaş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teslimleri tevkifat uygulaması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kapsamındadır.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Öte yandan,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tomruk,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odun,  kereste, kırpıntı,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atık vb.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mahiyetinde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olmayan;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mobilya, kapı-pencere doğraması,  döşeme malzemesi, sunta, levha, mdf,  rabıta,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lambri,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süpürgelik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benzeri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ün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ler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n	te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sli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mi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	t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vkif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uygulanmayacaktır.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857"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TİCARİ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REKLAM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HİZMETLERİ</a:t>
                      </a:r>
                      <a:r>
                        <a:rPr sz="1100" b="1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(16/02/2021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Tarihinde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eklendi)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12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981">
                <a:tc>
                  <a:txBody>
                    <a:bodyPr/>
                    <a:lstStyle/>
                    <a:p>
                      <a:pPr marL="59055" marR="51435" algn="just">
                        <a:lnSpc>
                          <a:spcPct val="120900"/>
                        </a:lnSpc>
                        <a:spcBef>
                          <a:spcPts val="5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Bu Tebliğin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11 inci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maddesi ile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aynı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Tebliğe,  “Ticari Reklam Hizmetleri”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başlıklı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(I/C-  2.1.3.2.15.) bölüm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eklenmiştir.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1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Buna göre,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KDV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mükellefleri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belirlenmiş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alıcılar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tarafından,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mal veya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hizmetlerin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tanıtım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pazarlamasına yönelik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türlü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ticari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reklam hizmeti alımlarında (reklama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ilişkin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danışmanlık, reklamın planlanması,  reklam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içeriğinin hazırlanması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tasarımı,  reklamın yayımlanması gibi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reklama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yönelik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hizmetler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dahil) (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3/10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) oranında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KDV  tevkifatı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uygulanacaktır.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9055" marR="50165" algn="just">
                        <a:lnSpc>
                          <a:spcPct val="1212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Yüklenicileri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tamamen veya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kısmen alt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yüklenicilere veya daha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alt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yüklenicilere devredilen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ticari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reklam  hizmetlerinde,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işi devreden her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yüklenici  tarafından, kendisine ifa edilen hizmete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ait  KDV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üzerinden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yapılacaktır. Reklam  hizmetinin, reklam ajansları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üzerinden  alınması, söz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konusu ajansların bu</a:t>
                      </a:r>
                      <a:r>
                        <a:rPr sz="1100" spc="1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kapsamda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4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KDV'nin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3/10'u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14300" marR="109855" algn="ctr">
                        <a:lnSpc>
                          <a:spcPts val="1610"/>
                        </a:lnSpc>
                        <a:spcBef>
                          <a:spcPts val="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(01/03/2021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Tarihinden  itibaren)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247650" marR="238760" indent="228600">
                        <a:lnSpc>
                          <a:spcPct val="121800"/>
                        </a:lnSpc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TÜM KDV  MÜKELLEFLERİ</a:t>
                      </a:r>
                      <a:r>
                        <a:rPr sz="11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2827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BELİRLENMİŞ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KURUM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347980" marR="83185" indent="-257810">
                        <a:lnSpc>
                          <a:spcPts val="1610"/>
                        </a:lnSpc>
                        <a:spcBef>
                          <a:spcPts val="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VE KURULUŞLAR (LİSTE  AŞAĞIDADIR.)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40028" y="1023619"/>
          <a:ext cx="5806440" cy="87459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7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5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1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480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TEVKİFATA TABİ MAL 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VEYA</a:t>
                      </a:r>
                      <a:r>
                        <a:rPr sz="1100" b="1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22580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ORANI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8275" marR="158750" indent="20955">
                        <a:lnSpc>
                          <a:spcPct val="121800"/>
                        </a:lnSpc>
                        <a:spcBef>
                          <a:spcPts val="9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YAPACAK  OLANLAR</a:t>
                      </a:r>
                      <a:r>
                        <a:rPr sz="11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(KAPSAM)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2446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9261">
                <a:tc>
                  <a:txBody>
                    <a:bodyPr/>
                    <a:lstStyle/>
                    <a:p>
                      <a:pPr marL="59055" marR="51435" algn="just">
                        <a:lnSpc>
                          <a:spcPct val="121400"/>
                        </a:lnSpc>
                        <a:spcBef>
                          <a:spcPts val="3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alacakları yayın,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prodüksiyon gibi reklama  yönelik hizmetlerin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tevkifata tabi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tutulmasına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engel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teşkil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etmeyecektir.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59055" marR="49530" algn="just">
                        <a:lnSpc>
                          <a:spcPct val="1213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Profesyonel spor kulüplerinin (şirketleşenler  dahil) reklam hizmetleri Tebliğin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(I/C-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2.1.3.2.9.) bölümü kapsamında, tasarımı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yapılmış olan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reklamlara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ilişkin baskı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basım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hizmeti alımları Tebliğin (I/C-  2.1.3.2.12.)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bölümü kapsamında 7/10  oranında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tevkifat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 uygulanacaktır.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9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DİĞER HİZMETLERDE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KDV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TEVKİFATI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3731">
                <a:tc>
                  <a:txBody>
                    <a:bodyPr/>
                    <a:lstStyle/>
                    <a:p>
                      <a:pPr marL="59055" marR="50165" algn="just">
                        <a:lnSpc>
                          <a:spcPct val="121200"/>
                        </a:lnSpc>
                        <a:spcBef>
                          <a:spcPts val="45"/>
                        </a:spcBef>
                      </a:pPr>
                      <a:r>
                        <a:rPr sz="1100" b="1" spc="-5" dirty="0">
                          <a:solidFill>
                            <a:srgbClr val="000080"/>
                          </a:solidFill>
                          <a:latin typeface="Carlito"/>
                          <a:cs typeface="Carlito"/>
                        </a:rPr>
                        <a:t>KAPSAM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: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KDV mükellefleri tarafından, 5018  sayılı Kanuna ekli cetveller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kapsamındaki  idare,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kurum ve kuruluşlar, kanunla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kurulan  kamu kurum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kuruluşları,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döner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sermayeli  kuruluşlar,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kamu kurumu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niteliğindeki  meslek kuruluşları, bankalar, sigorta ve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reasürans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şirketleri, kanunla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kurulan veya 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tüzel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kişiliği haiz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emekli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yardım sandıkları  ile kalkınma ajanslarına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ifa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edilen ve  Tebliğde özel olarak belirlenmeyen diğer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bütün hizmet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ifalarında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söz konusu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alıcılar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(5/10) oranında KDV tevkifatı  uygulanır.”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47345" marR="342265" algn="ctr">
                        <a:lnSpc>
                          <a:spcPct val="1214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5/10'u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14300" marR="110489" algn="ctr">
                        <a:lnSpc>
                          <a:spcPts val="1610"/>
                        </a:lnSpc>
                        <a:spcBef>
                          <a:spcPts val="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(01/03/2021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Tarihinden  itibaren)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6685" marR="137795" algn="ctr">
                        <a:lnSpc>
                          <a:spcPct val="121200"/>
                        </a:lnSpc>
                      </a:pPr>
                      <a:r>
                        <a:rPr sz="1100" b="1" spc="-5" dirty="0">
                          <a:solidFill>
                            <a:srgbClr val="000080"/>
                          </a:solidFill>
                          <a:latin typeface="Carlito"/>
                          <a:cs typeface="Carlito"/>
                        </a:rPr>
                        <a:t>KAPSAM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da belirtilen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kurum ve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kuruluşlara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yapılan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Tebliğde  belirtilmeyen</a:t>
                      </a:r>
                      <a:r>
                        <a:rPr sz="11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DİĞER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BÜTÜN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HİZMETLER</a:t>
                      </a:r>
                      <a:r>
                        <a:rPr sz="11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çin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hizmetleri</a:t>
                      </a:r>
                      <a:r>
                        <a:rPr sz="11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satanlar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95250" marR="88265" indent="1905" algn="ctr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hesaplanan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KDV den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5/10</a:t>
                      </a:r>
                      <a:r>
                        <a:rPr sz="1100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oranında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tevkifat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yapılacaktır.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8679">
                <a:tc>
                  <a:txBody>
                    <a:bodyPr/>
                    <a:lstStyle/>
                    <a:p>
                      <a:pPr marL="59055" marR="51435">
                        <a:lnSpc>
                          <a:spcPct val="120900"/>
                        </a:lnSpc>
                        <a:spcBef>
                          <a:spcPts val="940"/>
                        </a:spcBef>
                        <a:tabLst>
                          <a:tab pos="584200" algn="l"/>
                          <a:tab pos="704850" algn="l"/>
                          <a:tab pos="1376045" algn="l"/>
                          <a:tab pos="2018664" algn="l"/>
                          <a:tab pos="2363470" algn="l"/>
                        </a:tabLst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Ğ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ER	T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R	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(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V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LET	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ALZE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E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O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F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İ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E		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Y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P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IL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N	 T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SL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İ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RDE	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KDV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5905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TEVKİFATI) (16/02/2021 Tarihinde eklendi)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93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3388">
                <a:tc>
                  <a:txBody>
                    <a:bodyPr/>
                    <a:lstStyle/>
                    <a:p>
                      <a:pPr marL="59055" marR="50800" algn="just">
                        <a:lnSpc>
                          <a:spcPct val="121200"/>
                        </a:lnSpc>
                        <a:spcBef>
                          <a:spcPts val="3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KDV mükellefleri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tarafından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Devlet Malzeme  Ofisi Genel Müdürlüğüne yapılan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Tebliğde özel olarak belirlenmeyen diğer  bütün teslimlerde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(su,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elektrik,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gaz, ısıtma,  soğutma ve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benzeri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enerji kullanımları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hariç),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söz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konusu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kurum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tarafından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(2/10)  oranında KDV tevkifatı</a:t>
                      </a:r>
                      <a:r>
                        <a:rPr sz="11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uygulanır.”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 marR="340995" algn="ctr">
                        <a:lnSpc>
                          <a:spcPct val="120900"/>
                        </a:lnSpc>
                        <a:spcBef>
                          <a:spcPts val="84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İşlem</a:t>
                      </a:r>
                      <a:r>
                        <a:rPr sz="1100" b="1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üzerinden  Hesaplanan  KDV'nin</a:t>
                      </a:r>
                      <a:r>
                        <a:rPr sz="11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2/10'u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114300" marR="109855" algn="ctr">
                        <a:lnSpc>
                          <a:spcPct val="121100"/>
                        </a:lnSpc>
                        <a:spcBef>
                          <a:spcPts val="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(01/03/2021</a:t>
                      </a:r>
                      <a:r>
                        <a:rPr sz="1100" b="1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Tarihinden  itibaren)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7315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280" marR="74295" indent="635" algn="ctr">
                        <a:lnSpc>
                          <a:spcPct val="121200"/>
                        </a:lnSpc>
                        <a:spcBef>
                          <a:spcPts val="840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KDV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mükelleflerince 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Devlet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Malzeme</a:t>
                      </a:r>
                      <a:r>
                        <a:rPr sz="1100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Ofisine  yapılan teslimlerden  hesaplanan KDV'den  2/10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oranında</a:t>
                      </a:r>
                      <a:r>
                        <a:rPr sz="11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KDV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100" dirty="0">
                          <a:latin typeface="Carlito"/>
                          <a:cs typeface="Carlito"/>
                        </a:rPr>
                        <a:t>tevkifatı</a:t>
                      </a:r>
                      <a:r>
                        <a:rPr sz="11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yapılacaktır.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6680" marB="0">
                    <a:lnL w="3175">
                      <a:solidFill>
                        <a:srgbClr val="172A4A"/>
                      </a:solidFill>
                      <a:prstDash val="solid"/>
                    </a:lnL>
                    <a:lnR w="3175">
                      <a:solidFill>
                        <a:srgbClr val="172A4A"/>
                      </a:solidFill>
                      <a:prstDash val="solid"/>
                    </a:lnR>
                    <a:lnT w="3175">
                      <a:solidFill>
                        <a:srgbClr val="172A4A"/>
                      </a:solidFill>
                      <a:prstDash val="solid"/>
                    </a:lnT>
                    <a:lnB w="3175">
                      <a:solidFill>
                        <a:srgbClr val="172A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1005585"/>
            <a:ext cx="5788025" cy="8540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NOTLAR: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1-) </a:t>
            </a:r>
            <a:r>
              <a:rPr sz="1200" spc="-5" dirty="0">
                <a:latin typeface="Carlito"/>
                <a:cs typeface="Carlito"/>
              </a:rPr>
              <a:t>3065 Sayılı </a:t>
            </a:r>
            <a:r>
              <a:rPr sz="1200" dirty="0">
                <a:latin typeface="Carlito"/>
                <a:cs typeface="Carlito"/>
              </a:rPr>
              <a:t>Katma </a:t>
            </a:r>
            <a:r>
              <a:rPr sz="1200" spc="-5" dirty="0">
                <a:latin typeface="Carlito"/>
                <a:cs typeface="Carlito"/>
              </a:rPr>
              <a:t>Değer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Kanunun </a:t>
            </a:r>
            <a:r>
              <a:rPr sz="1200" dirty="0">
                <a:latin typeface="Carlito"/>
                <a:cs typeface="Carlito"/>
              </a:rPr>
              <a:t>9. </a:t>
            </a:r>
            <a:r>
              <a:rPr sz="1200" spc="-5" dirty="0">
                <a:latin typeface="Carlito"/>
                <a:cs typeface="Carlito"/>
              </a:rPr>
              <a:t>maddesine </a:t>
            </a:r>
            <a:r>
              <a:rPr sz="1200" dirty="0">
                <a:latin typeface="Carlito"/>
                <a:cs typeface="Carlito"/>
              </a:rPr>
              <a:t>göre </a:t>
            </a:r>
            <a:r>
              <a:rPr sz="1200" spc="-5" dirty="0">
                <a:latin typeface="Carlito"/>
                <a:cs typeface="Carlito"/>
              </a:rPr>
              <a:t>yapılacak </a:t>
            </a:r>
            <a:r>
              <a:rPr sz="1200" dirty="0">
                <a:latin typeface="Carlito"/>
                <a:cs typeface="Carlito"/>
              </a:rPr>
              <a:t>KDV </a:t>
            </a:r>
            <a:r>
              <a:rPr sz="1200" spc="-5" dirty="0">
                <a:latin typeface="Carlito"/>
                <a:cs typeface="Carlito"/>
              </a:rPr>
              <a:t>Tevkifatları (2)  </a:t>
            </a:r>
            <a:r>
              <a:rPr sz="1200" dirty="0">
                <a:latin typeface="Carlito"/>
                <a:cs typeface="Carlito"/>
              </a:rPr>
              <a:t>No.lu </a:t>
            </a:r>
            <a:r>
              <a:rPr sz="1200" spc="-5" dirty="0">
                <a:latin typeface="Carlito"/>
                <a:cs typeface="Carlito"/>
              </a:rPr>
              <a:t>KDV Beyannamesi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beyan edilir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ödenir. KDV Mükellefleri tarafından (1) </a:t>
            </a:r>
            <a:r>
              <a:rPr sz="1200" dirty="0">
                <a:latin typeface="Carlito"/>
                <a:cs typeface="Carlito"/>
              </a:rPr>
              <a:t>KDV  </a:t>
            </a:r>
            <a:r>
              <a:rPr sz="1200" spc="-5" dirty="0">
                <a:latin typeface="Carlito"/>
                <a:cs typeface="Carlito"/>
              </a:rPr>
              <a:t>Beyannamesinde indirim konusu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yapılır.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0800"/>
              </a:lnSpc>
            </a:pPr>
            <a:r>
              <a:rPr sz="1200" dirty="0">
                <a:latin typeface="Carlito"/>
                <a:cs typeface="Carlito"/>
              </a:rPr>
              <a:t>2-) Kısmi </a:t>
            </a:r>
            <a:r>
              <a:rPr sz="1200" spc="-5" dirty="0">
                <a:latin typeface="Carlito"/>
                <a:cs typeface="Carlito"/>
              </a:rPr>
              <a:t>tevkifat uygulaması kapsamına </a:t>
            </a:r>
            <a:r>
              <a:rPr sz="1200" dirty="0">
                <a:latin typeface="Carlito"/>
                <a:cs typeface="Carlito"/>
              </a:rPr>
              <a:t>giren </a:t>
            </a:r>
            <a:r>
              <a:rPr sz="1200" spc="-5" dirty="0">
                <a:latin typeface="Carlito"/>
                <a:cs typeface="Carlito"/>
              </a:rPr>
              <a:t>her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işlemin </a:t>
            </a:r>
            <a:r>
              <a:rPr sz="1200" spc="-5" dirty="0">
                <a:solidFill>
                  <a:srgbClr val="800000"/>
                </a:solidFill>
                <a:latin typeface="Carlito"/>
                <a:cs typeface="Carlito"/>
              </a:rPr>
              <a:t>KDV dahil </a:t>
            </a:r>
            <a:r>
              <a:rPr sz="1200" dirty="0">
                <a:solidFill>
                  <a:srgbClr val="800000"/>
                </a:solidFill>
                <a:latin typeface="Carlito"/>
                <a:cs typeface="Carlito"/>
              </a:rPr>
              <a:t>bedeli </a:t>
            </a:r>
            <a:r>
              <a:rPr sz="1200" spc="-5" dirty="0">
                <a:solidFill>
                  <a:srgbClr val="800000"/>
                </a:solidFill>
                <a:latin typeface="Carlito"/>
                <a:cs typeface="Carlito"/>
              </a:rPr>
              <a:t>2.000 TL ’yi  </a:t>
            </a:r>
            <a:r>
              <a:rPr sz="1200" dirty="0">
                <a:latin typeface="Carlito"/>
                <a:cs typeface="Carlito"/>
              </a:rPr>
              <a:t>aşmadığı </a:t>
            </a:r>
            <a:r>
              <a:rPr sz="1200" spc="-5" dirty="0">
                <a:latin typeface="Carlito"/>
                <a:cs typeface="Carlito"/>
              </a:rPr>
              <a:t>takdirde, hesaplanan </a:t>
            </a:r>
            <a:r>
              <a:rPr sz="1200" dirty="0">
                <a:latin typeface="Carlito"/>
                <a:cs typeface="Carlito"/>
              </a:rPr>
              <a:t>KDV </a:t>
            </a:r>
            <a:r>
              <a:rPr sz="1200" spc="-5" dirty="0">
                <a:latin typeface="Carlito"/>
                <a:cs typeface="Carlito"/>
              </a:rPr>
              <a:t>tevkifata </a:t>
            </a:r>
            <a:r>
              <a:rPr sz="120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tutulmayacaktır. Sınırın </a:t>
            </a:r>
            <a:r>
              <a:rPr sz="1200" spc="-10" dirty="0">
                <a:latin typeface="Carlito"/>
                <a:cs typeface="Carlito"/>
              </a:rPr>
              <a:t>aşılması </a:t>
            </a:r>
            <a:r>
              <a:rPr sz="1200" spc="-5" dirty="0">
                <a:latin typeface="Carlito"/>
                <a:cs typeface="Carlito"/>
              </a:rPr>
              <a:t>halinde </a:t>
            </a:r>
            <a:r>
              <a:rPr sz="1200" dirty="0">
                <a:latin typeface="Carlito"/>
                <a:cs typeface="Carlito"/>
              </a:rPr>
              <a:t>ise  </a:t>
            </a:r>
            <a:r>
              <a:rPr sz="1200" spc="-5" dirty="0">
                <a:latin typeface="Carlito"/>
                <a:cs typeface="Carlito"/>
              </a:rPr>
              <a:t>tutarın tamamı üzerinden tevkifat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yapılacaktır.</a:t>
            </a:r>
            <a:endParaRPr sz="1200">
              <a:latin typeface="Carlito"/>
              <a:cs typeface="Carlito"/>
            </a:endParaRPr>
          </a:p>
          <a:p>
            <a:pPr marL="12700" marR="5715" algn="just">
              <a:lnSpc>
                <a:spcPct val="1109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Tespit edilen tutarı aşan </a:t>
            </a:r>
            <a:r>
              <a:rPr sz="1200" dirty="0">
                <a:latin typeface="Carlito"/>
                <a:cs typeface="Carlito"/>
              </a:rPr>
              <a:t>işlemlerde KDV </a:t>
            </a:r>
            <a:r>
              <a:rPr sz="1200" spc="-5" dirty="0">
                <a:latin typeface="Carlito"/>
                <a:cs typeface="Carlito"/>
              </a:rPr>
              <a:t>tevkifatı zorunluluğundan kaçınmak amacıyla bedel  parçalara ayrılamayacak, </a:t>
            </a:r>
            <a:r>
              <a:rPr sz="1200" dirty="0">
                <a:latin typeface="Carlito"/>
                <a:cs typeface="Carlito"/>
              </a:rPr>
              <a:t>aynı işleme </a:t>
            </a:r>
            <a:r>
              <a:rPr sz="1200" spc="-5" dirty="0">
                <a:latin typeface="Carlito"/>
                <a:cs typeface="Carlito"/>
              </a:rPr>
              <a:t>ait bedellerin </a:t>
            </a:r>
            <a:r>
              <a:rPr sz="1200" dirty="0">
                <a:latin typeface="Carlito"/>
                <a:cs typeface="Carlito"/>
              </a:rPr>
              <a:t>toplamı </a:t>
            </a:r>
            <a:r>
              <a:rPr sz="1200" spc="-5" dirty="0">
                <a:latin typeface="Carlito"/>
                <a:cs typeface="Carlito"/>
              </a:rPr>
              <a:t>dikkate alınarak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sınırın  </a:t>
            </a:r>
            <a:r>
              <a:rPr sz="1200" dirty="0">
                <a:latin typeface="Carlito"/>
                <a:cs typeface="Carlito"/>
              </a:rPr>
              <a:t>aşılması </a:t>
            </a:r>
            <a:r>
              <a:rPr sz="1200" spc="-5" dirty="0">
                <a:latin typeface="Carlito"/>
                <a:cs typeface="Carlito"/>
              </a:rPr>
              <a:t>halinde tevkifat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yapılacaktır.</a:t>
            </a:r>
            <a:endParaRPr sz="1200">
              <a:latin typeface="Carlito"/>
              <a:cs typeface="Carlito"/>
            </a:endParaRPr>
          </a:p>
          <a:p>
            <a:pPr marL="12700" marR="5715" algn="just">
              <a:lnSpc>
                <a:spcPct val="1111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Tevkifat zorunluluğundan kaçınmak amacıyla, birden </a:t>
            </a:r>
            <a:r>
              <a:rPr sz="1200" dirty="0">
                <a:latin typeface="Carlito"/>
                <a:cs typeface="Carlito"/>
              </a:rPr>
              <a:t>fazla </a:t>
            </a:r>
            <a:r>
              <a:rPr sz="1200" spc="-5" dirty="0">
                <a:latin typeface="Carlito"/>
                <a:cs typeface="Carlito"/>
              </a:rPr>
              <a:t>fatura düzenlenmek suretiyle  bedelin parçalara bölündüğünün </a:t>
            </a:r>
            <a:r>
              <a:rPr sz="1200" dirty="0">
                <a:latin typeface="Carlito"/>
                <a:cs typeface="Carlito"/>
              </a:rPr>
              <a:t>tespiti </a:t>
            </a:r>
            <a:r>
              <a:rPr sz="1200" spc="-5" dirty="0">
                <a:latin typeface="Carlito"/>
                <a:cs typeface="Carlito"/>
              </a:rPr>
              <a:t>halinde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dairelerince, bütünlük arz </a:t>
            </a:r>
            <a:r>
              <a:rPr sz="1200" dirty="0">
                <a:latin typeface="Carlito"/>
                <a:cs typeface="Carlito"/>
              </a:rPr>
              <a:t>ettiği  anlaşılan </a:t>
            </a:r>
            <a:r>
              <a:rPr sz="1200" spc="-5" dirty="0">
                <a:latin typeface="Carlito"/>
                <a:cs typeface="Carlito"/>
              </a:rPr>
              <a:t>alımların toplamının </a:t>
            </a:r>
            <a:r>
              <a:rPr sz="1200" dirty="0">
                <a:latin typeface="Carlito"/>
                <a:cs typeface="Carlito"/>
              </a:rPr>
              <a:t>yukarıda </a:t>
            </a:r>
            <a:r>
              <a:rPr sz="1200" spc="-5" dirty="0">
                <a:latin typeface="Carlito"/>
                <a:cs typeface="Carlito"/>
              </a:rPr>
              <a:t>belirtilen sınırı aşıp aşmadığına bakılarak gerekli  </a:t>
            </a:r>
            <a:r>
              <a:rPr sz="1200" dirty="0">
                <a:latin typeface="Carlito"/>
                <a:cs typeface="Carlito"/>
              </a:rPr>
              <a:t>işlemler </a:t>
            </a:r>
            <a:r>
              <a:rPr sz="1200" spc="-5" dirty="0">
                <a:latin typeface="Carlito"/>
                <a:cs typeface="Carlito"/>
              </a:rPr>
              <a:t>yapılacaktır.</a:t>
            </a:r>
            <a:endParaRPr sz="1200">
              <a:latin typeface="Carlito"/>
              <a:cs typeface="Carlito"/>
            </a:endParaRPr>
          </a:p>
          <a:p>
            <a:pPr marL="12700" marR="6350" algn="just">
              <a:lnSpc>
                <a:spcPct val="110800"/>
              </a:lnSpc>
              <a:buAutoNum type="arabicParenR" startAt="3"/>
              <a:tabLst>
                <a:tab pos="185420" algn="l"/>
              </a:tabLst>
            </a:pPr>
            <a:r>
              <a:rPr sz="1200" spc="-5" dirty="0">
                <a:latin typeface="Carlito"/>
                <a:cs typeface="Carlito"/>
              </a:rPr>
              <a:t>Okul </a:t>
            </a:r>
            <a:r>
              <a:rPr sz="1200" dirty="0">
                <a:latin typeface="Carlito"/>
                <a:cs typeface="Carlito"/>
              </a:rPr>
              <a:t>aile </a:t>
            </a:r>
            <a:r>
              <a:rPr sz="1200" spc="-5" dirty="0">
                <a:latin typeface="Carlito"/>
                <a:cs typeface="Carlito"/>
              </a:rPr>
              <a:t>birlikleri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Sağlık Bakanlığına </a:t>
            </a:r>
            <a:r>
              <a:rPr sz="1200" dirty="0">
                <a:latin typeface="Carlito"/>
                <a:cs typeface="Carlito"/>
              </a:rPr>
              <a:t>bağlı aile hekimliği </a:t>
            </a:r>
            <a:r>
              <a:rPr sz="1200" spc="-5" dirty="0">
                <a:latin typeface="Carlito"/>
                <a:cs typeface="Carlito"/>
              </a:rPr>
              <a:t>kurumları TEVKİFAT </a:t>
            </a:r>
            <a:r>
              <a:rPr sz="1200" dirty="0">
                <a:latin typeface="Carlito"/>
                <a:cs typeface="Carlito"/>
              </a:rPr>
              <a:t>kapsamın  da</a:t>
            </a:r>
            <a:r>
              <a:rPr sz="1200" spc="-5" dirty="0">
                <a:latin typeface="Carlito"/>
                <a:cs typeface="Carlito"/>
              </a:rPr>
              <a:t> DEĞİLDİR</a:t>
            </a:r>
            <a:endParaRPr sz="1200">
              <a:latin typeface="Carlito"/>
              <a:cs typeface="Carlito"/>
            </a:endParaRPr>
          </a:p>
          <a:p>
            <a:pPr marL="12700" marR="5715" algn="just">
              <a:lnSpc>
                <a:spcPct val="110900"/>
              </a:lnSpc>
              <a:spcBef>
                <a:spcPts val="10"/>
              </a:spcBef>
              <a:buAutoNum type="arabicParenR" startAt="3"/>
              <a:tabLst>
                <a:tab pos="279400" algn="l"/>
              </a:tabLst>
            </a:pPr>
            <a:r>
              <a:rPr sz="1200" spc="-5" dirty="0">
                <a:latin typeface="Carlito"/>
                <a:cs typeface="Carlito"/>
              </a:rPr>
              <a:t>KDV mükellefiyeti bulunmayan apartman yönetimlerine verilen özel güvenlik  hizmetlerinde </a:t>
            </a:r>
            <a:r>
              <a:rPr sz="1200" dirty="0">
                <a:latin typeface="Carlito"/>
                <a:cs typeface="Carlito"/>
              </a:rPr>
              <a:t>ya da </a:t>
            </a:r>
            <a:r>
              <a:rPr sz="1200" spc="-5" dirty="0">
                <a:latin typeface="Carlito"/>
                <a:cs typeface="Carlito"/>
              </a:rPr>
              <a:t>KDV mükellefiyeti bulunmayan konut </a:t>
            </a:r>
            <a:r>
              <a:rPr sz="1200" dirty="0">
                <a:latin typeface="Carlito"/>
                <a:cs typeface="Carlito"/>
              </a:rPr>
              <a:t>yapı </a:t>
            </a:r>
            <a:r>
              <a:rPr sz="1200" spc="-5" dirty="0">
                <a:latin typeface="Carlito"/>
                <a:cs typeface="Carlito"/>
              </a:rPr>
              <a:t>kooperatiflerine verilen yapı  denetim hizmetlerinde tevkifat uygulanmayacaktır.</a:t>
            </a:r>
            <a:endParaRPr sz="1200">
              <a:latin typeface="Carlito"/>
              <a:cs typeface="Carlito"/>
            </a:endParaRPr>
          </a:p>
          <a:p>
            <a:pPr marL="170815" indent="-158750" algn="just">
              <a:lnSpc>
                <a:spcPct val="100000"/>
              </a:lnSpc>
              <a:spcBef>
                <a:spcPts val="170"/>
              </a:spcBef>
              <a:buAutoNum type="arabicParenR" startAt="3"/>
              <a:tabLst>
                <a:tab pos="171450" algn="l"/>
              </a:tabLst>
            </a:pPr>
            <a:r>
              <a:rPr sz="1200" spc="-5" dirty="0">
                <a:latin typeface="Carlito"/>
                <a:cs typeface="Carlito"/>
              </a:rPr>
              <a:t>Büyük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Küçükbaş Hayvan Etlerinin Tesliminde </a:t>
            </a:r>
            <a:r>
              <a:rPr sz="1200" dirty="0">
                <a:latin typeface="Carlito"/>
                <a:cs typeface="Carlito"/>
              </a:rPr>
              <a:t>KDV </a:t>
            </a:r>
            <a:r>
              <a:rPr sz="1200" spc="-5" dirty="0">
                <a:latin typeface="Carlito"/>
                <a:cs typeface="Carlito"/>
              </a:rPr>
              <a:t>Tevkifat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Uygulanmaz.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Carlito"/>
              <a:buAutoNum type="arabicParenR" startAt="3"/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Carlito"/>
              <a:buAutoNum type="arabicParenR" startAt="3"/>
            </a:pPr>
            <a:endParaRPr sz="15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BELİRLENMİŞ KURUM </a:t>
            </a: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VE</a:t>
            </a:r>
            <a:r>
              <a:rPr sz="1200" b="1" spc="10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KURULUŞLAR: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Carlito"/>
                <a:cs typeface="Carlito"/>
              </a:rPr>
              <a:t>5018 </a:t>
            </a:r>
            <a:r>
              <a:rPr sz="1200" spc="-5" dirty="0">
                <a:latin typeface="Carlito"/>
                <a:cs typeface="Carlito"/>
              </a:rPr>
              <a:t>sayılı Kanuna </a:t>
            </a:r>
            <a:r>
              <a:rPr sz="1200" dirty="0">
                <a:latin typeface="Carlito"/>
                <a:cs typeface="Carlito"/>
              </a:rPr>
              <a:t>ekli </a:t>
            </a:r>
            <a:r>
              <a:rPr sz="1200" spc="-5" dirty="0">
                <a:latin typeface="Carlito"/>
                <a:cs typeface="Carlito"/>
              </a:rPr>
              <a:t>cetvellerde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idare, </a:t>
            </a:r>
            <a:r>
              <a:rPr sz="1200" dirty="0">
                <a:latin typeface="Carlito"/>
                <a:cs typeface="Carlito"/>
              </a:rPr>
              <a:t>kurum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kuruluşlar, </a:t>
            </a:r>
            <a:r>
              <a:rPr sz="1200" dirty="0">
                <a:latin typeface="Carlito"/>
                <a:cs typeface="Carlito"/>
              </a:rPr>
              <a:t>il </a:t>
            </a:r>
            <a:r>
              <a:rPr sz="1200" spc="-5" dirty="0">
                <a:latin typeface="Carlito"/>
                <a:cs typeface="Carlito"/>
              </a:rPr>
              <a:t>özel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idareleri</a:t>
            </a:r>
            <a:endParaRPr sz="1200">
              <a:latin typeface="Carlito"/>
              <a:cs typeface="Carlito"/>
            </a:endParaRPr>
          </a:p>
          <a:p>
            <a:pPr marL="469265" marR="301625">
              <a:lnSpc>
                <a:spcPct val="1108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ve bunların teşkil ettikleri birlikler, belediyelerin teşkil ettikleri birlikler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10" dirty="0">
                <a:latin typeface="Carlito"/>
                <a:cs typeface="Carlito"/>
              </a:rPr>
              <a:t>köylere  </a:t>
            </a:r>
            <a:r>
              <a:rPr sz="1200" spc="-5" dirty="0">
                <a:latin typeface="Carlito"/>
                <a:cs typeface="Carlito"/>
              </a:rPr>
              <a:t>hizmet götürme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birlikleri,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Yukarıda sayılanlar dışındaki, kanunla kurulan kamu kurum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kuruluşları,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7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Döner sermayeli kuruluşlar,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Carlito"/>
                <a:cs typeface="Carlito"/>
              </a:rPr>
              <a:t>Kamu </a:t>
            </a:r>
            <a:r>
              <a:rPr sz="1200" spc="-5" dirty="0">
                <a:latin typeface="Carlito"/>
                <a:cs typeface="Carlito"/>
              </a:rPr>
              <a:t>kurumu niteliğindeki meslek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kuruluşları,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Kanunla kurulan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tüzel kişiliği haiz emekli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yardım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sandıkları,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7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Bankalar,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Sigorta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reasürans şirketleri</a:t>
            </a:r>
            <a:r>
              <a:rPr sz="1200" b="1" spc="-5" dirty="0">
                <a:latin typeface="Carlito"/>
                <a:cs typeface="Carlito"/>
              </a:rPr>
              <a:t>, (01/03/2021 </a:t>
            </a:r>
            <a:r>
              <a:rPr sz="1200" b="1" dirty="0">
                <a:latin typeface="Carlito"/>
                <a:cs typeface="Carlito"/>
              </a:rPr>
              <a:t>den</a:t>
            </a:r>
            <a:r>
              <a:rPr sz="1200" b="1" spc="-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itibaren</a:t>
            </a:r>
            <a:r>
              <a:rPr sz="1200" spc="-5" dirty="0">
                <a:latin typeface="Carlito"/>
                <a:cs typeface="Carlito"/>
              </a:rPr>
              <a:t>)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Sendikalar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üst kuruluşları</a:t>
            </a:r>
            <a:r>
              <a:rPr sz="1200" b="1" spc="-5" dirty="0">
                <a:latin typeface="Carlito"/>
                <a:cs typeface="Carlito"/>
              </a:rPr>
              <a:t>, (01/03/2021 den</a:t>
            </a:r>
            <a:r>
              <a:rPr sz="1200" b="1" spc="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itibaren)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70"/>
              </a:spcBef>
              <a:buClr>
                <a:srgbClr val="000000"/>
              </a:buClr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solidFill>
                  <a:srgbClr val="333333"/>
                </a:solidFill>
                <a:latin typeface="Carlito"/>
                <a:cs typeface="Carlito"/>
              </a:rPr>
              <a:t>Vakıf üniversiteleri, </a:t>
            </a:r>
            <a:r>
              <a:rPr sz="1200" b="1" spc="-5" dirty="0">
                <a:latin typeface="Carlito"/>
                <a:cs typeface="Carlito"/>
              </a:rPr>
              <a:t>(01/03/2021 den</a:t>
            </a:r>
            <a:r>
              <a:rPr sz="1200" b="1" spc="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itibaren</a:t>
            </a:r>
            <a:r>
              <a:rPr sz="1200" spc="-5" dirty="0">
                <a:solidFill>
                  <a:srgbClr val="333333"/>
                </a:solidFill>
                <a:latin typeface="Carlito"/>
                <a:cs typeface="Carlito"/>
              </a:rPr>
              <a:t>)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Carlito"/>
                <a:cs typeface="Carlito"/>
              </a:rPr>
              <a:t>Mobil </a:t>
            </a:r>
            <a:r>
              <a:rPr sz="1200" spc="-5" dirty="0">
                <a:latin typeface="Carlito"/>
                <a:cs typeface="Carlito"/>
              </a:rPr>
              <a:t>elektronik haberleşme işletmecileri, </a:t>
            </a:r>
            <a:r>
              <a:rPr sz="1200" b="1" spc="-5" dirty="0">
                <a:latin typeface="Carlito"/>
                <a:cs typeface="Carlito"/>
              </a:rPr>
              <a:t>(01/03/2021 den</a:t>
            </a:r>
            <a:r>
              <a:rPr sz="1200" b="1" spc="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itibaren)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dirty="0">
                <a:latin typeface="Carlito"/>
                <a:cs typeface="Carlito"/>
              </a:rPr>
              <a:t>Kamu </a:t>
            </a:r>
            <a:r>
              <a:rPr sz="1200" spc="-5" dirty="0">
                <a:latin typeface="Carlito"/>
                <a:cs typeface="Carlito"/>
              </a:rPr>
              <a:t>iktisadi teşebbüsleri (Kamu İktisadi Kuruluşları, İktisadi Devlet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Teşekkülleri),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7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Özelleştirme kapsamındaki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kuruluşlar,</a:t>
            </a:r>
            <a:endParaRPr sz="1200">
              <a:latin typeface="Carlito"/>
              <a:cs typeface="Carlito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Organize sanayi bölgeleri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menkul kıymetler, vadeli işlemler borsaları dahil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bütün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borsalar,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601970" cy="1460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080" indent="-228600">
              <a:lnSpc>
                <a:spcPct val="110800"/>
              </a:lnSpc>
              <a:spcBef>
                <a:spcPts val="10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Yarıdan fazla </a:t>
            </a:r>
            <a:r>
              <a:rPr sz="1200" dirty="0">
                <a:latin typeface="Carlito"/>
                <a:cs typeface="Carlito"/>
              </a:rPr>
              <a:t>hissesi </a:t>
            </a:r>
            <a:r>
              <a:rPr sz="1200" spc="-5" dirty="0">
                <a:latin typeface="Carlito"/>
                <a:cs typeface="Carlito"/>
              </a:rPr>
              <a:t>doğrudan </a:t>
            </a:r>
            <a:r>
              <a:rPr sz="1200" dirty="0">
                <a:latin typeface="Carlito"/>
                <a:cs typeface="Carlito"/>
              </a:rPr>
              <a:t>yukarıda </a:t>
            </a:r>
            <a:r>
              <a:rPr sz="1200" spc="-5" dirty="0">
                <a:latin typeface="Carlito"/>
                <a:cs typeface="Carlito"/>
              </a:rPr>
              <a:t>sayılan idare, kurum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10" dirty="0">
                <a:latin typeface="Carlito"/>
                <a:cs typeface="Carlito"/>
              </a:rPr>
              <a:t>kuruluşlara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olan  (tek </a:t>
            </a:r>
            <a:r>
              <a:rPr sz="1200" dirty="0">
                <a:latin typeface="Carlito"/>
                <a:cs typeface="Carlito"/>
              </a:rPr>
              <a:t>başına ya </a:t>
            </a:r>
            <a:r>
              <a:rPr sz="1200" spc="-5" dirty="0">
                <a:latin typeface="Carlito"/>
                <a:cs typeface="Carlito"/>
              </a:rPr>
              <a:t>da birlikte) </a:t>
            </a:r>
            <a:r>
              <a:rPr sz="1200" dirty="0">
                <a:latin typeface="Carlito"/>
                <a:cs typeface="Carlito"/>
              </a:rPr>
              <a:t>kurum, </a:t>
            </a:r>
            <a:r>
              <a:rPr sz="1200" spc="-5" dirty="0">
                <a:latin typeface="Carlito"/>
                <a:cs typeface="Carlito"/>
              </a:rPr>
              <a:t>kuruluş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işletmeler,</a:t>
            </a:r>
            <a:endParaRPr sz="12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Payları Borsa İstanbul (BİST) </a:t>
            </a:r>
            <a:r>
              <a:rPr sz="1200" dirty="0">
                <a:latin typeface="Carlito"/>
                <a:cs typeface="Carlito"/>
              </a:rPr>
              <a:t>A.Ş. </a:t>
            </a:r>
            <a:r>
              <a:rPr sz="1200" spc="-5" dirty="0">
                <a:latin typeface="Carlito"/>
                <a:cs typeface="Carlito"/>
              </a:rPr>
              <a:t>ninde </a:t>
            </a:r>
            <a:r>
              <a:rPr sz="1200" dirty="0">
                <a:latin typeface="Carlito"/>
                <a:cs typeface="Carlito"/>
              </a:rPr>
              <a:t>işlem </a:t>
            </a:r>
            <a:r>
              <a:rPr sz="1200" spc="-5" dirty="0">
                <a:latin typeface="Carlito"/>
                <a:cs typeface="Carlito"/>
              </a:rPr>
              <a:t>gören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şirketler,</a:t>
            </a:r>
            <a:endParaRPr sz="1200">
              <a:latin typeface="Carlito"/>
              <a:cs typeface="Carlito"/>
            </a:endParaRPr>
          </a:p>
          <a:p>
            <a:pPr marL="504825" indent="-264160">
              <a:lnSpc>
                <a:spcPct val="100000"/>
              </a:lnSpc>
              <a:spcBef>
                <a:spcPts val="170"/>
              </a:spcBef>
              <a:buFont typeface="Symbol"/>
              <a:buChar char=""/>
              <a:tabLst>
                <a:tab pos="504825" algn="l"/>
                <a:tab pos="505459" algn="l"/>
              </a:tabLst>
            </a:pPr>
            <a:r>
              <a:rPr sz="1200" dirty="0">
                <a:latin typeface="Carlito"/>
                <a:cs typeface="Carlito"/>
              </a:rPr>
              <a:t>Kalkınma ve yatırım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ajansları.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5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KIDEM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TAZMİNATI</a:t>
            </a:r>
            <a:r>
              <a:rPr sz="1400" b="1" spc="-2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TAVANI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43448" y="3615562"/>
            <a:ext cx="654685" cy="170815"/>
          </a:xfrm>
          <a:custGeom>
            <a:avLst/>
            <a:gdLst/>
            <a:ahLst/>
            <a:cxnLst/>
            <a:rect l="l" t="t" r="r" b="b"/>
            <a:pathLst>
              <a:path w="654685" h="170814">
                <a:moveTo>
                  <a:pt x="654100" y="0"/>
                </a:moveTo>
                <a:lnTo>
                  <a:pt x="0" y="0"/>
                </a:lnTo>
                <a:lnTo>
                  <a:pt x="0" y="170688"/>
                </a:lnTo>
                <a:lnTo>
                  <a:pt x="654100" y="170688"/>
                </a:lnTo>
                <a:lnTo>
                  <a:pt x="654100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43448" y="3903598"/>
            <a:ext cx="654685" cy="170815"/>
          </a:xfrm>
          <a:custGeom>
            <a:avLst/>
            <a:gdLst/>
            <a:ahLst/>
            <a:cxnLst/>
            <a:rect l="l" t="t" r="r" b="b"/>
            <a:pathLst>
              <a:path w="654685" h="170814">
                <a:moveTo>
                  <a:pt x="654100" y="0"/>
                </a:moveTo>
                <a:lnTo>
                  <a:pt x="0" y="0"/>
                </a:lnTo>
                <a:lnTo>
                  <a:pt x="0" y="170688"/>
                </a:lnTo>
                <a:lnTo>
                  <a:pt x="654100" y="170688"/>
                </a:lnTo>
                <a:lnTo>
                  <a:pt x="654100" y="0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17930" y="2667253"/>
          <a:ext cx="5728968" cy="62417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5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1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9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YILI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77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DÖNEMİ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77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KIDEM TAZMİNATI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TAVANI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577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4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2022/2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01.07.2022—31.12.2022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2022/1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01.01.2022—30.06.2022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10.596,74 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9CC2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2021/2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01.07.2021—31.12.2021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8.284,51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2021/1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01.01.2021—30.06.2021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7.638,96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5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2020/2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8890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01.07.2020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–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31.12.2020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8890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7.117,17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41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2020/1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01.01.2020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–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30.06.2020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6.730,15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2019/2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01.07.2019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–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31.12.2019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6.379,86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2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2019/1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01.01.2019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–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30.06.2019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6.017,40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2018/2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01.07.2018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–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31.12.2018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5.434,42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5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2018/1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01.01.2018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-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 30.06.2018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5.001,76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2017-2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41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01.07.2017-31.12.2017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041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4.732,48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42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2017-1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30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01.01.2017-30.06.2017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30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4.426,16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2016-2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01.07.2016-31.12.2016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4.297,21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93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2016-1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857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01.01.2016-30.06.2016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857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3.932,57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946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2015-1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55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01.01.2015-31.12.2015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55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3.709,98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55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2014-1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01.01.2014-30.06.2014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3.438,22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2013-2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01.07.2013-31.12.2013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3.254,44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2013-1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01.01.2013-30.06.2013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3.129,25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2012-2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01.07.2012-31.12.2012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3.033,98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8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2012-1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01.01.2012-30.06.2012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2.917,27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36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63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660" cy="6499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KURUMLAR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VERGİSİ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ORANI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spc="-5" dirty="0">
                <a:latin typeface="Carlito"/>
                <a:cs typeface="Carlito"/>
              </a:rPr>
              <a:t>yılları için kurumlar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oranı, </a:t>
            </a:r>
            <a:r>
              <a:rPr sz="1200" b="1" spc="-5" dirty="0">
                <a:latin typeface="Carlito"/>
                <a:cs typeface="Carlito"/>
              </a:rPr>
              <a:t>%25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belirlenmiştir.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5" dirty="0">
                <a:latin typeface="Carlito"/>
                <a:cs typeface="Carlito"/>
              </a:rPr>
              <a:t>Yılı için Kurumlar Vergisi oranı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%23'dir.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KUYUMCULAR İÇİN (ÖKC)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YAZARKASA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FİŞİ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KESME</a:t>
            </a:r>
            <a:r>
              <a:rPr sz="1400" b="1" spc="-3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SINIRI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5" dirty="0">
                <a:latin typeface="Carlito"/>
                <a:cs typeface="Carlito"/>
              </a:rPr>
              <a:t>Yılı </a:t>
            </a:r>
            <a:r>
              <a:rPr sz="1200" spc="-5" dirty="0">
                <a:latin typeface="Carlito"/>
                <a:cs typeface="Carlito"/>
              </a:rPr>
              <a:t>için </a:t>
            </a:r>
            <a:r>
              <a:rPr sz="1200" b="1" spc="-5" dirty="0">
                <a:latin typeface="Carlito"/>
                <a:cs typeface="Carlito"/>
              </a:rPr>
              <a:t>6.000 TL’ </a:t>
            </a:r>
            <a:r>
              <a:rPr sz="1200" dirty="0">
                <a:latin typeface="Carlito"/>
                <a:cs typeface="Carlito"/>
              </a:rPr>
              <a:t>ya </a:t>
            </a:r>
            <a:r>
              <a:rPr sz="1200" spc="-5" dirty="0">
                <a:latin typeface="Carlito"/>
                <a:cs typeface="Carlito"/>
              </a:rPr>
              <a:t>kadar ÖKC fişi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düzenlenebilir.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Carlito"/>
              <a:cs typeface="Carlito"/>
            </a:endParaRPr>
          </a:p>
          <a:p>
            <a:pPr marL="12700" marR="9525">
              <a:lnSpc>
                <a:spcPct val="101400"/>
              </a:lnSpc>
              <a:tabLst>
                <a:tab pos="779145" algn="l"/>
                <a:tab pos="1894205" algn="l"/>
                <a:tab pos="2460625" algn="l"/>
                <a:tab pos="3807460" algn="l"/>
                <a:tab pos="4320540" algn="l"/>
                <a:tab pos="4996815" algn="l"/>
              </a:tabLst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Lİ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M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İTED	Ş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İ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RK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L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R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E	Hİ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SE	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DEVİ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R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L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RİNDEN	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L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E	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İ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LEN	K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A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ZANCIN 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VERGİLENDİRİLMESİ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000"/>
              </a:lnSpc>
              <a:spcBef>
                <a:spcPts val="20"/>
              </a:spcBef>
            </a:pPr>
            <a:r>
              <a:rPr sz="1200" dirty="0">
                <a:latin typeface="Carlito"/>
                <a:cs typeface="Carlito"/>
              </a:rPr>
              <a:t>GVK’nın </a:t>
            </a:r>
            <a:r>
              <a:rPr sz="1200" spc="-5" dirty="0">
                <a:latin typeface="Carlito"/>
                <a:cs typeface="Carlito"/>
              </a:rPr>
              <a:t>mükerrer 80’inci maddesinin (4) numaralı bendinde, ortaklık haklarının </a:t>
            </a:r>
            <a:r>
              <a:rPr sz="1200" dirty="0">
                <a:latin typeface="Carlito"/>
                <a:cs typeface="Carlito"/>
              </a:rPr>
              <a:t>veya  </a:t>
            </a:r>
            <a:r>
              <a:rPr sz="1200" spc="-5" dirty="0">
                <a:latin typeface="Carlito"/>
                <a:cs typeface="Carlito"/>
              </a:rPr>
              <a:t>hisselerinin elden çıkarılmasından doğan kazançların </a:t>
            </a:r>
            <a:r>
              <a:rPr sz="1200" dirty="0">
                <a:latin typeface="Carlito"/>
                <a:cs typeface="Carlito"/>
              </a:rPr>
              <a:t>değer </a:t>
            </a:r>
            <a:r>
              <a:rPr sz="1200" spc="-5" dirty="0">
                <a:latin typeface="Carlito"/>
                <a:cs typeface="Carlito"/>
              </a:rPr>
              <a:t>artışı kazancı </a:t>
            </a:r>
            <a:r>
              <a:rPr sz="1200" dirty="0">
                <a:latin typeface="Carlito"/>
                <a:cs typeface="Carlito"/>
              </a:rPr>
              <a:t>olduğu </a:t>
            </a:r>
            <a:r>
              <a:rPr sz="1200" spc="-5" dirty="0">
                <a:latin typeface="Carlito"/>
                <a:cs typeface="Carlito"/>
              </a:rPr>
              <a:t>hükme  </a:t>
            </a:r>
            <a:r>
              <a:rPr sz="1200" dirty="0">
                <a:latin typeface="Carlito"/>
                <a:cs typeface="Carlito"/>
              </a:rPr>
              <a:t>bağlanmış </a:t>
            </a:r>
            <a:r>
              <a:rPr sz="1200" spc="-5" dirty="0">
                <a:latin typeface="Carlito"/>
                <a:cs typeface="Carlito"/>
              </a:rPr>
              <a:t>olup anılan maddenin devamında “elden çıkarma” deyiminin </a:t>
            </a:r>
            <a:r>
              <a:rPr sz="1200" dirty="0">
                <a:latin typeface="Carlito"/>
                <a:cs typeface="Carlito"/>
              </a:rPr>
              <a:t>yukarıda yazılı mal  ve </a:t>
            </a:r>
            <a:r>
              <a:rPr sz="1200" spc="-5" dirty="0">
                <a:latin typeface="Carlito"/>
                <a:cs typeface="Carlito"/>
              </a:rPr>
              <a:t>hakların satılması, </a:t>
            </a:r>
            <a:r>
              <a:rPr sz="1200" dirty="0">
                <a:latin typeface="Carlito"/>
                <a:cs typeface="Carlito"/>
              </a:rPr>
              <a:t>bir ivaz </a:t>
            </a:r>
            <a:r>
              <a:rPr sz="1200" spc="-5" dirty="0">
                <a:latin typeface="Carlito"/>
                <a:cs typeface="Carlito"/>
              </a:rPr>
              <a:t>karşılığında devir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temliki, </a:t>
            </a:r>
            <a:r>
              <a:rPr sz="1200" dirty="0">
                <a:latin typeface="Carlito"/>
                <a:cs typeface="Carlito"/>
              </a:rPr>
              <a:t>trampa edilmesi, </a:t>
            </a:r>
            <a:r>
              <a:rPr sz="1200" spc="-5" dirty="0">
                <a:latin typeface="Carlito"/>
                <a:cs typeface="Carlito"/>
              </a:rPr>
              <a:t>takası,  kamulaştırılması, devletleştirilmesi, ticaret şirketlerine sermaye olarak </a:t>
            </a:r>
            <a:r>
              <a:rPr sz="1200" dirty="0">
                <a:latin typeface="Carlito"/>
                <a:cs typeface="Carlito"/>
              </a:rPr>
              <a:t>konulmasını </a:t>
            </a:r>
            <a:r>
              <a:rPr sz="1200" spc="-5" dirty="0">
                <a:latin typeface="Carlito"/>
                <a:cs typeface="Carlito"/>
              </a:rPr>
              <a:t>ifade  </a:t>
            </a:r>
            <a:r>
              <a:rPr sz="1200" dirty="0">
                <a:latin typeface="Carlito"/>
                <a:cs typeface="Carlito"/>
              </a:rPr>
              <a:t>ettiği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belirtilmiştir.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000"/>
              </a:lnSpc>
            </a:pPr>
            <a:r>
              <a:rPr sz="1200" spc="-5" dirty="0">
                <a:latin typeface="Carlito"/>
                <a:cs typeface="Carlito"/>
              </a:rPr>
              <a:t>Limited </a:t>
            </a:r>
            <a:r>
              <a:rPr sz="1200" spc="-10" dirty="0">
                <a:latin typeface="Carlito"/>
                <a:cs typeface="Carlito"/>
              </a:rPr>
              <a:t>şirket </a:t>
            </a:r>
            <a:r>
              <a:rPr sz="1200" spc="-5" dirty="0">
                <a:latin typeface="Carlito"/>
                <a:cs typeface="Carlito"/>
              </a:rPr>
              <a:t>ortağı, hissesini kaç </a:t>
            </a:r>
            <a:r>
              <a:rPr sz="1200" spc="5" dirty="0">
                <a:latin typeface="Carlito"/>
                <a:cs typeface="Carlito"/>
              </a:rPr>
              <a:t>yıl </a:t>
            </a:r>
            <a:r>
              <a:rPr sz="1200" spc="-5" dirty="0">
                <a:latin typeface="Carlito"/>
                <a:cs typeface="Carlito"/>
              </a:rPr>
              <a:t>sonra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kime satarsa satsın, bundan doğan kazanç  </a:t>
            </a:r>
            <a:r>
              <a:rPr sz="1200" b="1" spc="-5" dirty="0">
                <a:latin typeface="Carlito"/>
                <a:cs typeface="Carlito"/>
              </a:rPr>
              <a:t>“Değer </a:t>
            </a:r>
            <a:r>
              <a:rPr sz="1200" b="1" dirty="0">
                <a:latin typeface="Carlito"/>
                <a:cs typeface="Carlito"/>
              </a:rPr>
              <a:t>artışı </a:t>
            </a:r>
            <a:r>
              <a:rPr sz="1200" b="1" spc="-5" dirty="0">
                <a:latin typeface="Carlito"/>
                <a:cs typeface="Carlito"/>
              </a:rPr>
              <a:t>kazancı” olarak gelir vergisine tabi </a:t>
            </a:r>
            <a:r>
              <a:rPr sz="1200" b="1" dirty="0">
                <a:latin typeface="Carlito"/>
                <a:cs typeface="Carlito"/>
              </a:rPr>
              <a:t>tutulur. </a:t>
            </a:r>
            <a:r>
              <a:rPr sz="1200" spc="-5" dirty="0">
                <a:latin typeface="Carlito"/>
                <a:cs typeface="Carlito"/>
              </a:rPr>
              <a:t>(GVK Mük. Md. </a:t>
            </a:r>
            <a:r>
              <a:rPr sz="1200" dirty="0">
                <a:latin typeface="Carlito"/>
                <a:cs typeface="Carlito"/>
              </a:rPr>
              <a:t>80/4). </a:t>
            </a:r>
            <a:r>
              <a:rPr sz="1200" spc="-5" dirty="0">
                <a:latin typeface="Carlito"/>
                <a:cs typeface="Carlito"/>
              </a:rPr>
              <a:t>Kazancın  hesaplanmasında, hissenin iktisap (edinme) bedeli endekslemeye </a:t>
            </a:r>
            <a:r>
              <a:rPr sz="120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tutulur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elde edilen  kazançtan istisna düşülür</a:t>
            </a:r>
            <a:r>
              <a:rPr sz="1200" b="1" spc="-5" dirty="0">
                <a:latin typeface="Carlito"/>
                <a:cs typeface="Carlito"/>
              </a:rPr>
              <a:t>. (Endeksleme sistemi ve hesaplaması Değer </a:t>
            </a:r>
            <a:r>
              <a:rPr sz="1200" b="1" dirty="0">
                <a:latin typeface="Carlito"/>
                <a:cs typeface="Carlito"/>
              </a:rPr>
              <a:t>Artış </a:t>
            </a:r>
            <a:r>
              <a:rPr sz="1200" b="1" spc="-5" dirty="0">
                <a:latin typeface="Carlito"/>
                <a:cs typeface="Carlito"/>
              </a:rPr>
              <a:t>Kazançlarının  Vergilendirilmesi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bölümündedir.)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GVK’nın </a:t>
            </a:r>
            <a:r>
              <a:rPr sz="1200" spc="-5" dirty="0">
                <a:latin typeface="Carlito"/>
                <a:cs typeface="Carlito"/>
              </a:rPr>
              <a:t>safi </a:t>
            </a:r>
            <a:r>
              <a:rPr sz="1200" dirty="0">
                <a:latin typeface="Carlito"/>
                <a:cs typeface="Carlito"/>
              </a:rPr>
              <a:t>değer </a:t>
            </a:r>
            <a:r>
              <a:rPr sz="1200" spc="-5" dirty="0">
                <a:latin typeface="Carlito"/>
                <a:cs typeface="Carlito"/>
              </a:rPr>
              <a:t>artışını düzenleyen mükerrer </a:t>
            </a:r>
            <a:r>
              <a:rPr sz="1200" dirty="0">
                <a:latin typeface="Carlito"/>
                <a:cs typeface="Carlito"/>
              </a:rPr>
              <a:t>81’inci </a:t>
            </a:r>
            <a:r>
              <a:rPr sz="1200" spc="-5" dirty="0">
                <a:latin typeface="Carlito"/>
                <a:cs typeface="Carlito"/>
              </a:rPr>
              <a:t>maddesinin son </a:t>
            </a:r>
            <a:r>
              <a:rPr sz="1200" dirty="0">
                <a:latin typeface="Carlito"/>
                <a:cs typeface="Carlito"/>
              </a:rPr>
              <a:t>fıkrasına göre mal ve  </a:t>
            </a:r>
            <a:r>
              <a:rPr sz="1200" spc="-5" dirty="0">
                <a:latin typeface="Carlito"/>
                <a:cs typeface="Carlito"/>
              </a:rPr>
              <a:t>hakların elden çıkarılmasında iktisap bedeli, elden çıkarılan </a:t>
            </a:r>
            <a:r>
              <a:rPr sz="1200" spc="5" dirty="0">
                <a:latin typeface="Carlito"/>
                <a:cs typeface="Carlito"/>
              </a:rPr>
              <a:t>mal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hakların, elden çıkarıldığı  </a:t>
            </a:r>
            <a:r>
              <a:rPr sz="1200" dirty="0">
                <a:latin typeface="Carlito"/>
                <a:cs typeface="Carlito"/>
              </a:rPr>
              <a:t>ay hariç </a:t>
            </a:r>
            <a:r>
              <a:rPr sz="1200" spc="-5" dirty="0">
                <a:latin typeface="Carlito"/>
                <a:cs typeface="Carlito"/>
              </a:rPr>
              <a:t>olmak üzere, TÜİK tarafından belirlenen </a:t>
            </a:r>
            <a:r>
              <a:rPr sz="1200" dirty="0">
                <a:latin typeface="Carlito"/>
                <a:cs typeface="Carlito"/>
              </a:rPr>
              <a:t>ÜFE </a:t>
            </a:r>
            <a:r>
              <a:rPr sz="1200" spc="-5" dirty="0">
                <a:latin typeface="Carlito"/>
                <a:cs typeface="Carlito"/>
              </a:rPr>
              <a:t>endeksindeki </a:t>
            </a:r>
            <a:r>
              <a:rPr sz="1200" dirty="0">
                <a:latin typeface="Carlito"/>
                <a:cs typeface="Carlito"/>
              </a:rPr>
              <a:t>artış </a:t>
            </a:r>
            <a:r>
              <a:rPr sz="1200" spc="-5" dirty="0">
                <a:latin typeface="Carlito"/>
                <a:cs typeface="Carlito"/>
              </a:rPr>
              <a:t>oranında artırılarak  tespit </a:t>
            </a:r>
            <a:r>
              <a:rPr sz="1200" dirty="0">
                <a:latin typeface="Carlito"/>
                <a:cs typeface="Carlito"/>
              </a:rPr>
              <a:t>edilir. </a:t>
            </a:r>
            <a:r>
              <a:rPr sz="1200" spc="-5" dirty="0">
                <a:latin typeface="Carlito"/>
                <a:cs typeface="Carlito"/>
              </a:rPr>
              <a:t>Burada hesaplama yapılırken </a:t>
            </a:r>
            <a:r>
              <a:rPr sz="1200" dirty="0">
                <a:latin typeface="Carlito"/>
                <a:cs typeface="Carlito"/>
              </a:rPr>
              <a:t>mal </a:t>
            </a:r>
            <a:r>
              <a:rPr sz="1200" spc="-5" dirty="0">
                <a:latin typeface="Carlito"/>
                <a:cs typeface="Carlito"/>
              </a:rPr>
              <a:t>ve hakkın iktisap edildiği </a:t>
            </a:r>
            <a:r>
              <a:rPr sz="1200" dirty="0">
                <a:latin typeface="Carlito"/>
                <a:cs typeface="Carlito"/>
              </a:rPr>
              <a:t>aydan bir </a:t>
            </a:r>
            <a:r>
              <a:rPr sz="1200" spc="-5" dirty="0">
                <a:latin typeface="Carlito"/>
                <a:cs typeface="Carlito"/>
              </a:rPr>
              <a:t>önceki </a:t>
            </a:r>
            <a:r>
              <a:rPr sz="1200" dirty="0">
                <a:latin typeface="Carlito"/>
                <a:cs typeface="Carlito"/>
              </a:rPr>
              <a:t>aya  ait </a:t>
            </a:r>
            <a:r>
              <a:rPr sz="1200" spc="-5" dirty="0">
                <a:latin typeface="Carlito"/>
                <a:cs typeface="Carlito"/>
              </a:rPr>
              <a:t>endeks değeri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elden çıkarılan aydan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önceki </a:t>
            </a:r>
            <a:r>
              <a:rPr sz="1200" dirty="0">
                <a:latin typeface="Carlito"/>
                <a:cs typeface="Carlito"/>
              </a:rPr>
              <a:t>aya ait </a:t>
            </a:r>
            <a:r>
              <a:rPr sz="1200" spc="-5" dirty="0">
                <a:latin typeface="Carlito"/>
                <a:cs typeface="Carlito"/>
              </a:rPr>
              <a:t>endeks </a:t>
            </a:r>
            <a:r>
              <a:rPr sz="1200" dirty="0">
                <a:latin typeface="Carlito"/>
                <a:cs typeface="Carlito"/>
              </a:rPr>
              <a:t>değeri kullanılarak </a:t>
            </a:r>
            <a:r>
              <a:rPr sz="1200" spc="-5" dirty="0">
                <a:latin typeface="Carlito"/>
                <a:cs typeface="Carlito"/>
              </a:rPr>
              <a:t>iktisap  </a:t>
            </a:r>
            <a:r>
              <a:rPr sz="1200" dirty="0">
                <a:latin typeface="Carlito"/>
                <a:cs typeface="Carlito"/>
              </a:rPr>
              <a:t>bedeli </a:t>
            </a:r>
            <a:r>
              <a:rPr sz="1200" spc="-5" dirty="0">
                <a:latin typeface="Carlito"/>
                <a:cs typeface="Carlito"/>
              </a:rPr>
              <a:t>gerçek değerine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yükseltilecektir.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025" cy="8585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MÜKELLEFİYETE GÖRE TASDİK ETTİRİLECEK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DEFTERLER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Gelir Vergisi Mükellefleri</a:t>
            </a:r>
            <a:r>
              <a:rPr sz="1400" b="1" spc="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İçin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1)- Bilanço Esasına </a:t>
            </a:r>
            <a:r>
              <a:rPr sz="1200" b="1" dirty="0">
                <a:latin typeface="Carlito"/>
                <a:cs typeface="Carlito"/>
              </a:rPr>
              <a:t>Göre </a:t>
            </a:r>
            <a:r>
              <a:rPr sz="1200" b="1" spc="-5" dirty="0">
                <a:latin typeface="Carlito"/>
                <a:cs typeface="Carlito"/>
              </a:rPr>
              <a:t>Tutulacak Defterler (Gerçek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Kişiler);</a:t>
            </a:r>
            <a:endParaRPr sz="1200">
              <a:latin typeface="Carlito"/>
              <a:cs typeface="Carlito"/>
            </a:endParaRPr>
          </a:p>
          <a:p>
            <a:pPr marL="12700" marR="4579620">
              <a:lnSpc>
                <a:spcPts val="1610"/>
              </a:lnSpc>
              <a:spcBef>
                <a:spcPts val="65"/>
              </a:spcBef>
            </a:pPr>
            <a:r>
              <a:rPr sz="1200" spc="-5" dirty="0">
                <a:latin typeface="Carlito"/>
                <a:cs typeface="Carlito"/>
              </a:rPr>
              <a:t>a)- Yevmiye Defteri  </a:t>
            </a:r>
            <a:r>
              <a:rPr sz="1200" dirty="0">
                <a:latin typeface="Carlito"/>
                <a:cs typeface="Carlito"/>
              </a:rPr>
              <a:t>b)- </a:t>
            </a:r>
            <a:r>
              <a:rPr sz="1200" spc="-5" dirty="0">
                <a:latin typeface="Carlito"/>
                <a:cs typeface="Carlito"/>
              </a:rPr>
              <a:t>Defteri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Kebir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200" spc="-5" dirty="0">
                <a:latin typeface="Carlito"/>
                <a:cs typeface="Carlito"/>
              </a:rPr>
              <a:t>c)- Envanter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2)- Kollektif ve Komandit</a:t>
            </a:r>
            <a:r>
              <a:rPr sz="1200" b="1" spc="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Şirketler</a:t>
            </a:r>
            <a:endParaRPr sz="1200">
              <a:latin typeface="Carlito"/>
              <a:cs typeface="Carlito"/>
            </a:endParaRPr>
          </a:p>
          <a:p>
            <a:pPr marL="12700" marR="4580255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a)- Yevmiye Defteri  </a:t>
            </a:r>
            <a:r>
              <a:rPr sz="1200" dirty="0">
                <a:latin typeface="Carlito"/>
                <a:cs typeface="Carlito"/>
              </a:rPr>
              <a:t>b)- </a:t>
            </a:r>
            <a:r>
              <a:rPr sz="1200" spc="-5" dirty="0">
                <a:latin typeface="Carlito"/>
                <a:cs typeface="Carlito"/>
              </a:rPr>
              <a:t>Defteri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Kebir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spc="-5" dirty="0">
                <a:latin typeface="Carlito"/>
                <a:cs typeface="Carlito"/>
              </a:rPr>
              <a:t>c)- Envanter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d)- </a:t>
            </a:r>
            <a:r>
              <a:rPr sz="1200" spc="-5" dirty="0">
                <a:latin typeface="Carlito"/>
                <a:cs typeface="Carlito"/>
              </a:rPr>
              <a:t>Genel Kurul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 Defteri (Ticari Defter Tebliği Madde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-5/2)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latin typeface="Carlito"/>
                <a:cs typeface="Carlito"/>
              </a:rPr>
              <a:t>3)- İşletme Esasına </a:t>
            </a:r>
            <a:r>
              <a:rPr sz="1200" b="1" dirty="0">
                <a:latin typeface="Carlito"/>
                <a:cs typeface="Carlito"/>
              </a:rPr>
              <a:t>Göre </a:t>
            </a:r>
            <a:r>
              <a:rPr sz="1200" b="1" spc="-5" dirty="0">
                <a:latin typeface="Carlito"/>
                <a:cs typeface="Carlito"/>
              </a:rPr>
              <a:t>Tutulacak</a:t>
            </a:r>
            <a:r>
              <a:rPr sz="1200" b="1" spc="-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</a:t>
            </a:r>
            <a:endParaRPr sz="1200">
              <a:latin typeface="Carlito"/>
              <a:cs typeface="Carlito"/>
            </a:endParaRPr>
          </a:p>
          <a:p>
            <a:pPr marL="12700" marR="109855" algn="just">
              <a:lnSpc>
                <a:spcPct val="110800"/>
              </a:lnSpc>
              <a:spcBef>
                <a:spcPts val="15"/>
              </a:spcBef>
            </a:pPr>
            <a:r>
              <a:rPr sz="1200" spc="-5" dirty="0">
                <a:latin typeface="Carlito"/>
                <a:cs typeface="Carlito"/>
              </a:rPr>
              <a:t>13/12/2017 tarihli Resmi Gazetede yayımlanan VUK </a:t>
            </a:r>
            <a:r>
              <a:rPr sz="1200" dirty="0">
                <a:latin typeface="Carlito"/>
                <a:cs typeface="Carlito"/>
              </a:rPr>
              <a:t>486 </a:t>
            </a:r>
            <a:r>
              <a:rPr sz="1200" spc="-5" dirty="0">
                <a:latin typeface="Carlito"/>
                <a:cs typeface="Carlito"/>
              </a:rPr>
              <a:t>Seri numaralı Genel </a:t>
            </a:r>
            <a:r>
              <a:rPr sz="1200" dirty="0">
                <a:latin typeface="Carlito"/>
                <a:cs typeface="Carlito"/>
              </a:rPr>
              <a:t>tebliğine </a:t>
            </a:r>
            <a:r>
              <a:rPr sz="1200" spc="-5" dirty="0">
                <a:latin typeface="Carlito"/>
                <a:cs typeface="Carlito"/>
              </a:rPr>
              <a:t>göre;  </a:t>
            </a:r>
            <a:r>
              <a:rPr sz="1200" b="1" spc="-5" dirty="0">
                <a:latin typeface="Carlito"/>
                <a:cs typeface="Carlito"/>
              </a:rPr>
              <a:t>İşletme Defteri </a:t>
            </a:r>
            <a:r>
              <a:rPr sz="1200" spc="-5" dirty="0">
                <a:latin typeface="Carlito"/>
                <a:cs typeface="Carlito"/>
              </a:rPr>
              <a:t>GİB </a:t>
            </a:r>
            <a:r>
              <a:rPr sz="1200" dirty="0">
                <a:latin typeface="Carlito"/>
                <a:cs typeface="Carlito"/>
              </a:rPr>
              <a:t>Web </a:t>
            </a:r>
            <a:r>
              <a:rPr sz="1200" spc="-5" dirty="0">
                <a:latin typeface="Carlito"/>
                <a:cs typeface="Carlito"/>
              </a:rPr>
              <a:t>sayfası üzerinden. </a:t>
            </a:r>
            <a:r>
              <a:rPr sz="1200" b="1" spc="-5" dirty="0">
                <a:latin typeface="Carlito"/>
                <a:cs typeface="Carlito"/>
              </a:rPr>
              <a:t>“Defter-Beyan Sistemi” </a:t>
            </a:r>
            <a:r>
              <a:rPr sz="1200" b="1" dirty="0">
                <a:latin typeface="Carlito"/>
                <a:cs typeface="Carlito"/>
              </a:rPr>
              <a:t>de </a:t>
            </a:r>
            <a:r>
              <a:rPr sz="1200" b="1" spc="-5" dirty="0">
                <a:latin typeface="Carlito"/>
                <a:cs typeface="Carlito"/>
              </a:rPr>
              <a:t>Elektronik ortamda  tutulacaktır.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4)-Serbest Meslek Erbabının Tutacağı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13/12/2017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tarihli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Resmi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Gazetede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yayımlanan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VUK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486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Seri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numaralı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Genel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tebliğine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göre;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b="1" spc="-5" dirty="0">
                <a:latin typeface="Carlito"/>
                <a:cs typeface="Carlito"/>
              </a:rPr>
              <a:t>Serbest </a:t>
            </a:r>
            <a:r>
              <a:rPr sz="1200" b="1" spc="8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Meslek </a:t>
            </a:r>
            <a:r>
              <a:rPr sz="1200" b="1" spc="7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Kazanç 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Defteri </a:t>
            </a:r>
            <a:r>
              <a:rPr sz="1200" b="1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GİB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Web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sayfası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üzerinden.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“Defter-Beyan </a:t>
            </a:r>
            <a:r>
              <a:rPr sz="1200" b="1" spc="8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Sistemi” </a:t>
            </a:r>
            <a:r>
              <a:rPr sz="1200" b="1" spc="8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de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latin typeface="Carlito"/>
                <a:cs typeface="Carlito"/>
              </a:rPr>
              <a:t>Elektronik </a:t>
            </a:r>
            <a:r>
              <a:rPr sz="1200" b="1" dirty="0">
                <a:latin typeface="Carlito"/>
                <a:cs typeface="Carlito"/>
              </a:rPr>
              <a:t>ortamda</a:t>
            </a:r>
            <a:r>
              <a:rPr sz="1200" b="1" spc="-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tutulacaktır.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b="1" dirty="0">
                <a:latin typeface="Carlito"/>
                <a:cs typeface="Carlito"/>
              </a:rPr>
              <a:t>5) </a:t>
            </a:r>
            <a:r>
              <a:rPr sz="1200" b="1" spc="-5" dirty="0">
                <a:latin typeface="Carlito"/>
                <a:cs typeface="Carlito"/>
              </a:rPr>
              <a:t>Gerçek Usule Tabi Çiftçilerin Tutacağı</a:t>
            </a:r>
            <a:r>
              <a:rPr sz="1200" b="1" spc="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Defterler</a:t>
            </a:r>
            <a:endParaRPr sz="1200">
              <a:latin typeface="Carlito"/>
              <a:cs typeface="Carlito"/>
            </a:endParaRPr>
          </a:p>
          <a:p>
            <a:pPr marL="12700" marR="6985">
              <a:lnSpc>
                <a:spcPct val="110800"/>
              </a:lnSpc>
            </a:pPr>
            <a:r>
              <a:rPr sz="1200" b="1" spc="-5" dirty="0">
                <a:latin typeface="Carlito"/>
                <a:cs typeface="Carlito"/>
              </a:rPr>
              <a:t>Çiftçi İşletme Defteri: </a:t>
            </a:r>
            <a:r>
              <a:rPr sz="1200" spc="-5" dirty="0">
                <a:latin typeface="Carlito"/>
                <a:cs typeface="Carlito"/>
              </a:rPr>
              <a:t>Zirai işletme hesabı esasına göre kazancı gerçek usulde tespit  olunanların (çiftçiler) tutmuş oldukları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400"/>
              </a:lnSpc>
            </a:pPr>
            <a:r>
              <a:rPr sz="1200" spc="-5" dirty="0">
                <a:latin typeface="Carlito"/>
                <a:cs typeface="Carlito"/>
              </a:rPr>
              <a:t>13/12/2017 </a:t>
            </a:r>
            <a:r>
              <a:rPr sz="1200" dirty="0">
                <a:latin typeface="Carlito"/>
                <a:cs typeface="Carlito"/>
              </a:rPr>
              <a:t>tarihli </a:t>
            </a:r>
            <a:r>
              <a:rPr sz="1200" spc="-5" dirty="0">
                <a:latin typeface="Carlito"/>
                <a:cs typeface="Carlito"/>
              </a:rPr>
              <a:t>Resmi Gazetede yayımlanan </a:t>
            </a:r>
            <a:r>
              <a:rPr sz="1200" dirty="0">
                <a:latin typeface="Carlito"/>
                <a:cs typeface="Carlito"/>
              </a:rPr>
              <a:t>VUK </a:t>
            </a:r>
            <a:r>
              <a:rPr sz="1200" spc="-5" dirty="0">
                <a:latin typeface="Carlito"/>
                <a:cs typeface="Carlito"/>
              </a:rPr>
              <a:t>486 sıra numaralı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Usul Kanunu  </a:t>
            </a:r>
            <a:r>
              <a:rPr sz="1200" dirty="0">
                <a:latin typeface="Carlito"/>
                <a:cs typeface="Carlito"/>
              </a:rPr>
              <a:t>Genel </a:t>
            </a:r>
            <a:r>
              <a:rPr sz="1200" spc="-5" dirty="0">
                <a:latin typeface="Carlito"/>
                <a:cs typeface="Carlito"/>
              </a:rPr>
              <a:t>Tebliğine göre; </a:t>
            </a:r>
            <a:r>
              <a:rPr sz="1200" b="1" spc="-5" dirty="0">
                <a:latin typeface="Carlito"/>
                <a:cs typeface="Carlito"/>
              </a:rPr>
              <a:t>Çiftçi </a:t>
            </a:r>
            <a:r>
              <a:rPr sz="1200" b="1" dirty="0">
                <a:latin typeface="Carlito"/>
                <a:cs typeface="Carlito"/>
              </a:rPr>
              <a:t>İşletme </a:t>
            </a:r>
            <a:r>
              <a:rPr sz="1200" b="1" spc="-5" dirty="0">
                <a:latin typeface="Carlito"/>
                <a:cs typeface="Carlito"/>
              </a:rPr>
              <a:t>Defteri </a:t>
            </a:r>
            <a:r>
              <a:rPr sz="1200" spc="-5" dirty="0">
                <a:latin typeface="Carlito"/>
                <a:cs typeface="Carlito"/>
              </a:rPr>
              <a:t>GİB </a:t>
            </a:r>
            <a:r>
              <a:rPr sz="1200" dirty="0">
                <a:latin typeface="Carlito"/>
                <a:cs typeface="Carlito"/>
              </a:rPr>
              <a:t>Web </a:t>
            </a:r>
            <a:r>
              <a:rPr sz="1200" spc="-5" dirty="0">
                <a:latin typeface="Carlito"/>
                <a:cs typeface="Carlito"/>
              </a:rPr>
              <a:t>sayfası üzerinden </a:t>
            </a:r>
            <a:r>
              <a:rPr sz="1200" b="1" spc="-5" dirty="0">
                <a:latin typeface="Carlito"/>
                <a:cs typeface="Carlito"/>
              </a:rPr>
              <a:t>“Defter-Beyan  Sistemi” </a:t>
            </a:r>
            <a:r>
              <a:rPr sz="1200" b="1" dirty="0">
                <a:latin typeface="Carlito"/>
                <a:cs typeface="Carlito"/>
              </a:rPr>
              <a:t>de </a:t>
            </a:r>
            <a:r>
              <a:rPr sz="1200" b="1" spc="-5" dirty="0">
                <a:latin typeface="Carlito"/>
                <a:cs typeface="Carlito"/>
              </a:rPr>
              <a:t>Elektronik ortamda tutulacaktır.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Çiftçiler,</a:t>
            </a:r>
            <a:r>
              <a:rPr sz="1200" b="1" spc="1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diledikleri</a:t>
            </a:r>
            <a:r>
              <a:rPr sz="1200" b="1" spc="1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takdirde</a:t>
            </a:r>
            <a:r>
              <a:rPr sz="1200" b="1" spc="1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Çiftçi</a:t>
            </a:r>
            <a:r>
              <a:rPr sz="1200" b="1" spc="1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İşletme</a:t>
            </a:r>
            <a:r>
              <a:rPr sz="1200" b="1" spc="1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defteri</a:t>
            </a:r>
            <a:r>
              <a:rPr sz="1200" b="1" spc="16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yerine</a:t>
            </a:r>
            <a:r>
              <a:rPr sz="1200" b="1" spc="1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BİLANÇO</a:t>
            </a:r>
            <a:r>
              <a:rPr sz="1200" b="1" spc="16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esasına</a:t>
            </a:r>
            <a:r>
              <a:rPr sz="1200" b="1" spc="14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göre</a:t>
            </a:r>
            <a:r>
              <a:rPr sz="1200" b="1" spc="15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de</a:t>
            </a:r>
            <a:r>
              <a:rPr sz="1200" b="1" spc="1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b="1" spc="-5" dirty="0">
                <a:latin typeface="Carlito"/>
                <a:cs typeface="Carlito"/>
              </a:rPr>
              <a:t>tutabilirler. </a:t>
            </a:r>
            <a:r>
              <a:rPr sz="1200" b="1" dirty="0">
                <a:latin typeface="Carlito"/>
                <a:cs typeface="Carlito"/>
              </a:rPr>
              <a:t>(GVK </a:t>
            </a:r>
            <a:r>
              <a:rPr sz="1200" b="1" spc="-5" dirty="0">
                <a:latin typeface="Carlito"/>
                <a:cs typeface="Carlito"/>
              </a:rPr>
              <a:t>Md.59)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5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Defter Beyan Sisteminde </a:t>
            </a:r>
            <a:r>
              <a:rPr sz="1200" b="1" dirty="0">
                <a:solidFill>
                  <a:srgbClr val="C45811"/>
                </a:solidFill>
                <a:latin typeface="Carlito"/>
                <a:cs typeface="Carlito"/>
              </a:rPr>
              <a:t>tutulan </a:t>
            </a: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defterler için İlk müracaat, açılış ve </a:t>
            </a:r>
            <a:r>
              <a:rPr sz="1200" b="1" dirty="0">
                <a:solidFill>
                  <a:srgbClr val="C45811"/>
                </a:solidFill>
                <a:latin typeface="Carlito"/>
                <a:cs typeface="Carlito"/>
              </a:rPr>
              <a:t>kapanış</a:t>
            </a:r>
            <a:r>
              <a:rPr sz="1200" b="1" spc="7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C45811"/>
                </a:solidFill>
                <a:latin typeface="Carlito"/>
                <a:cs typeface="Carlito"/>
              </a:rPr>
              <a:t>işlemleri: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b="1" dirty="0">
                <a:latin typeface="Carlito"/>
                <a:cs typeface="Carlito"/>
              </a:rPr>
              <a:t>1. </a:t>
            </a:r>
            <a:r>
              <a:rPr sz="1200" b="1" spc="-5" dirty="0">
                <a:latin typeface="Carlito"/>
                <a:cs typeface="Carlito"/>
              </a:rPr>
              <a:t>DEFTER </a:t>
            </a:r>
            <a:r>
              <a:rPr sz="1200" b="1" dirty="0">
                <a:latin typeface="Carlito"/>
                <a:cs typeface="Carlito"/>
              </a:rPr>
              <a:t>BEYAN </a:t>
            </a:r>
            <a:r>
              <a:rPr sz="1200" b="1" spc="-5" dirty="0">
                <a:latin typeface="Carlito"/>
                <a:cs typeface="Carlito"/>
              </a:rPr>
              <a:t>SİSTEMİNE MÜRACAT: </a:t>
            </a:r>
            <a:r>
              <a:rPr sz="1200" spc="-5" dirty="0">
                <a:latin typeface="Carlito"/>
                <a:cs typeface="Carlito"/>
              </a:rPr>
              <a:t>Defter-Beyan Sistemini </a:t>
            </a:r>
            <a:r>
              <a:rPr sz="1200" dirty="0">
                <a:latin typeface="Carlito"/>
                <a:cs typeface="Carlito"/>
              </a:rPr>
              <a:t>İLK </a:t>
            </a:r>
            <a:r>
              <a:rPr sz="1200" spc="-5" dirty="0">
                <a:latin typeface="Carlito"/>
                <a:cs typeface="Carlito"/>
              </a:rPr>
              <a:t>DEFA kullanmaya  başlayacak olan mükellefler </a:t>
            </a:r>
            <a:r>
              <a:rPr sz="1200" dirty="0">
                <a:latin typeface="Carlito"/>
                <a:cs typeface="Carlito"/>
              </a:rPr>
              <a:t>takvim </a:t>
            </a:r>
            <a:r>
              <a:rPr sz="1200" spc="-5" dirty="0">
                <a:latin typeface="Carlito"/>
                <a:cs typeface="Carlito"/>
              </a:rPr>
              <a:t>yılından önceki </a:t>
            </a:r>
            <a:r>
              <a:rPr sz="1200" dirty="0">
                <a:latin typeface="Carlito"/>
                <a:cs typeface="Carlito"/>
              </a:rPr>
              <a:t>ayın </a:t>
            </a:r>
            <a:r>
              <a:rPr sz="1200" spc="-5" dirty="0">
                <a:latin typeface="Carlito"/>
                <a:cs typeface="Carlito"/>
              </a:rPr>
              <a:t>son gününe (31/Aralık) kadar (bugün  </a:t>
            </a:r>
            <a:r>
              <a:rPr sz="1200" dirty="0">
                <a:latin typeface="Carlito"/>
                <a:cs typeface="Carlito"/>
              </a:rPr>
              <a:t>dahil)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2"/>
              </a:rPr>
              <a:t>www.defter beyan.gov.tr</a:t>
            </a:r>
            <a:r>
              <a:rPr sz="1200" spc="-5" dirty="0">
                <a:latin typeface="Carlito"/>
                <a:cs typeface="Carlito"/>
                <a:hlinkClick r:id="rId2"/>
              </a:rPr>
              <a:t> </a:t>
            </a:r>
            <a:r>
              <a:rPr sz="1200" spc="-5" dirty="0">
                <a:latin typeface="Carlito"/>
                <a:cs typeface="Carlito"/>
              </a:rPr>
              <a:t>adresi üzerinden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gelir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yönünden bağlı oldukları 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dairesi aracılığıyla başvuru yapmaları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7390" cy="8573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15" algn="just">
              <a:lnSpc>
                <a:spcPct val="111100"/>
              </a:lnSpc>
              <a:spcBef>
                <a:spcPts val="95"/>
              </a:spcBef>
              <a:buFont typeface="Carlito"/>
              <a:buAutoNum type="arabicPeriod" startAt="2"/>
              <a:tabLst>
                <a:tab pos="183515" algn="l"/>
              </a:tabLst>
            </a:pPr>
            <a:r>
              <a:rPr sz="1200" dirty="0">
                <a:latin typeface="Carlito"/>
                <a:cs typeface="Carlito"/>
              </a:rPr>
              <a:t>İlk </a:t>
            </a:r>
            <a:r>
              <a:rPr sz="1200" spc="-5" dirty="0">
                <a:latin typeface="Carlito"/>
                <a:cs typeface="Carlito"/>
              </a:rPr>
              <a:t>defa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yeniden </a:t>
            </a:r>
            <a:r>
              <a:rPr sz="1200" dirty="0">
                <a:latin typeface="Carlito"/>
                <a:cs typeface="Carlito"/>
              </a:rPr>
              <a:t>işe </a:t>
            </a:r>
            <a:r>
              <a:rPr sz="1200" spc="-5" dirty="0">
                <a:latin typeface="Carlito"/>
                <a:cs typeface="Carlito"/>
              </a:rPr>
              <a:t>başlama ile sınıf değiştirme hallerinde kullanmaya başlamadan  önce, izleyen faaliyet dönemlerindeki </a:t>
            </a:r>
            <a:r>
              <a:rPr sz="1200" dirty="0">
                <a:latin typeface="Carlito"/>
                <a:cs typeface="Carlito"/>
              </a:rPr>
              <a:t>açılış </a:t>
            </a:r>
            <a:r>
              <a:rPr sz="1200" spc="-5" dirty="0">
                <a:latin typeface="Carlito"/>
                <a:cs typeface="Carlito"/>
              </a:rPr>
              <a:t>onayları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defterlerin kullanılacağı faaliyet  döneminin </a:t>
            </a:r>
            <a:r>
              <a:rPr sz="1200" dirty="0">
                <a:latin typeface="Carlito"/>
                <a:cs typeface="Carlito"/>
              </a:rPr>
              <a:t>ilk </a:t>
            </a:r>
            <a:r>
              <a:rPr sz="1200" spc="-5" dirty="0">
                <a:latin typeface="Carlito"/>
                <a:cs typeface="Carlito"/>
              </a:rPr>
              <a:t>gününde GİB tarafından </a:t>
            </a:r>
            <a:r>
              <a:rPr sz="1200" dirty="0">
                <a:latin typeface="Carlito"/>
                <a:cs typeface="Carlito"/>
              </a:rPr>
              <a:t>elektronik </a:t>
            </a:r>
            <a:r>
              <a:rPr sz="1200" spc="-5" dirty="0">
                <a:latin typeface="Carlito"/>
                <a:cs typeface="Carlito"/>
              </a:rPr>
              <a:t>olarak yapılır. </a:t>
            </a:r>
            <a:r>
              <a:rPr sz="1200" dirty="0">
                <a:latin typeface="Carlito"/>
                <a:cs typeface="Carlito"/>
              </a:rPr>
              <a:t>Açılış onayı Vergi </a:t>
            </a:r>
            <a:r>
              <a:rPr sz="1200" spc="-10" dirty="0">
                <a:latin typeface="Carlito"/>
                <a:cs typeface="Carlito"/>
              </a:rPr>
              <a:t>Usul  </a:t>
            </a:r>
            <a:r>
              <a:rPr sz="1200" dirty="0">
                <a:latin typeface="Carlito"/>
                <a:cs typeface="Carlito"/>
              </a:rPr>
              <a:t>Kanun’da </a:t>
            </a:r>
            <a:r>
              <a:rPr sz="1200" spc="-5" dirty="0">
                <a:latin typeface="Carlito"/>
                <a:cs typeface="Carlito"/>
              </a:rPr>
              <a:t>öngörülen tasdik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hükmündedir.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rlito"/>
              <a:buAutoNum type="arabicPeriod" startAt="2"/>
            </a:pPr>
            <a:endParaRPr sz="1250">
              <a:latin typeface="Carlito"/>
              <a:cs typeface="Carlito"/>
            </a:endParaRPr>
          </a:p>
          <a:p>
            <a:pPr marL="12700" marR="5080" algn="just">
              <a:lnSpc>
                <a:spcPct val="111700"/>
              </a:lnSpc>
              <a:buFont typeface="Carlito"/>
              <a:buAutoNum type="arabicPeriod" startAt="2"/>
              <a:tabLst>
                <a:tab pos="165100" algn="l"/>
              </a:tabLst>
            </a:pPr>
            <a:r>
              <a:rPr sz="1200" spc="-5" dirty="0">
                <a:latin typeface="Carlito"/>
                <a:cs typeface="Carlito"/>
              </a:rPr>
              <a:t>Defterlere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oldukları takvim </a:t>
            </a:r>
            <a:r>
              <a:rPr sz="1200" dirty="0">
                <a:latin typeface="Carlito"/>
                <a:cs typeface="Carlito"/>
              </a:rPr>
              <a:t>yılının </a:t>
            </a:r>
            <a:r>
              <a:rPr sz="1200" spc="-5" dirty="0">
                <a:latin typeface="Carlito"/>
                <a:cs typeface="Carlito"/>
              </a:rPr>
              <a:t>son ayını takip eden dördüncü ayın sonuna kadar GİB  tarafından elektronik ortamda kapanış onayı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rlito"/>
              <a:buAutoNum type="arabicPeriod" startAt="2"/>
            </a:pPr>
            <a:endParaRPr sz="1400">
              <a:latin typeface="Carlito"/>
              <a:cs typeface="Carlito"/>
            </a:endParaRPr>
          </a:p>
          <a:p>
            <a:pPr marL="177165" indent="-165100">
              <a:lnSpc>
                <a:spcPct val="100000"/>
              </a:lnSpc>
              <a:buFont typeface="Carlito"/>
              <a:buAutoNum type="arabicPeriod" startAt="2"/>
              <a:tabLst>
                <a:tab pos="177800" algn="l"/>
              </a:tabLst>
            </a:pPr>
            <a:r>
              <a:rPr sz="1200" spc="-5" dirty="0">
                <a:latin typeface="Carlito"/>
                <a:cs typeface="Carlito"/>
              </a:rPr>
              <a:t>Defter-Beyan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Sistemi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üzerinden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tutulan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defterler,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Usul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Kanun’u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kapsamında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geçerli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kanuni </a:t>
            </a:r>
            <a:r>
              <a:rPr sz="1200" spc="-5" dirty="0">
                <a:latin typeface="Carlito"/>
                <a:cs typeface="Carlito"/>
              </a:rPr>
              <a:t>defter olarak kabul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50">
              <a:latin typeface="Carlito"/>
              <a:cs typeface="Carlito"/>
            </a:endParaRPr>
          </a:p>
          <a:p>
            <a:pPr marL="12700" marR="243204">
              <a:lnSpc>
                <a:spcPct val="111700"/>
              </a:lnSpc>
              <a:buFont typeface="Carlito"/>
              <a:buAutoNum type="arabicPeriod" startAt="5"/>
              <a:tabLst>
                <a:tab pos="167005" algn="l"/>
              </a:tabLst>
            </a:pPr>
            <a:r>
              <a:rPr sz="1200" spc="-5" dirty="0">
                <a:latin typeface="Carlito"/>
                <a:cs typeface="Carlito"/>
              </a:rPr>
              <a:t>Defter-Beyan Sistemi kullanmakla yükümlü </a:t>
            </a:r>
            <a:r>
              <a:rPr sz="1200" spc="-10" dirty="0">
                <a:latin typeface="Carlito"/>
                <a:cs typeface="Carlito"/>
              </a:rPr>
              <a:t>olan </a:t>
            </a:r>
            <a:r>
              <a:rPr sz="1200" spc="-5" dirty="0">
                <a:latin typeface="Carlito"/>
                <a:cs typeface="Carlito"/>
              </a:rPr>
              <a:t>mükelleflerden defter tutmak zorunda  olanların kâğıt ortamında tuttukları defterlerin hukuki </a:t>
            </a:r>
            <a:r>
              <a:rPr sz="1200" dirty="0">
                <a:latin typeface="Carlito"/>
                <a:cs typeface="Carlito"/>
              </a:rPr>
              <a:t>geçerliliği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bulunmamaktadır.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Kurumlar Vergisi Mükellefleri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İçin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1)- Anonim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Şirketler</a:t>
            </a:r>
            <a:endParaRPr sz="1200">
              <a:latin typeface="Carlito"/>
              <a:cs typeface="Carlito"/>
            </a:endParaRPr>
          </a:p>
          <a:p>
            <a:pPr marL="165735" indent="-15367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66370" algn="l"/>
              </a:tabLst>
            </a:pPr>
            <a:r>
              <a:rPr sz="1200" dirty="0">
                <a:latin typeface="Carlito"/>
                <a:cs typeface="Carlito"/>
              </a:rPr>
              <a:t>Yevmiye</a:t>
            </a:r>
            <a:r>
              <a:rPr sz="1200" spc="-5" dirty="0">
                <a:latin typeface="Carlito"/>
                <a:cs typeface="Carlito"/>
              </a:rPr>
              <a:t> Defteri</a:t>
            </a:r>
            <a:endParaRPr sz="1200">
              <a:latin typeface="Carlito"/>
              <a:cs typeface="Carlito"/>
            </a:endParaRPr>
          </a:p>
          <a:p>
            <a:pPr marL="173990" indent="-161925">
              <a:lnSpc>
                <a:spcPct val="100000"/>
              </a:lnSpc>
              <a:spcBef>
                <a:spcPts val="170"/>
              </a:spcBef>
              <a:buAutoNum type="alphaLcParenR"/>
              <a:tabLst>
                <a:tab pos="174625" algn="l"/>
              </a:tabLst>
            </a:pPr>
            <a:r>
              <a:rPr sz="1200" spc="-5" dirty="0">
                <a:latin typeface="Carlito"/>
                <a:cs typeface="Carlito"/>
              </a:rPr>
              <a:t>Defteri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Kebir</a:t>
            </a:r>
            <a:endParaRPr sz="1200">
              <a:latin typeface="Carlito"/>
              <a:cs typeface="Carlito"/>
            </a:endParaRPr>
          </a:p>
          <a:p>
            <a:pPr marL="157480" indent="-14478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57480" algn="l"/>
              </a:tabLst>
            </a:pPr>
            <a:r>
              <a:rPr sz="1200" spc="-5" dirty="0">
                <a:latin typeface="Carlito"/>
                <a:cs typeface="Carlito"/>
              </a:rPr>
              <a:t>Envanter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73990" indent="-161925">
              <a:lnSpc>
                <a:spcPct val="100000"/>
              </a:lnSpc>
              <a:spcBef>
                <a:spcPts val="160"/>
              </a:spcBef>
              <a:buAutoNum type="alphaLcParenR"/>
              <a:tabLst>
                <a:tab pos="174625" algn="l"/>
              </a:tabLst>
            </a:pPr>
            <a:r>
              <a:rPr sz="1200" dirty="0">
                <a:latin typeface="Carlito"/>
                <a:cs typeface="Carlito"/>
              </a:rPr>
              <a:t>Damga Vergisi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69545" indent="-157480">
              <a:lnSpc>
                <a:spcPct val="100000"/>
              </a:lnSpc>
              <a:spcBef>
                <a:spcPts val="165"/>
              </a:spcBef>
              <a:buAutoNum type="alphaLcParenR"/>
              <a:tabLst>
                <a:tab pos="170180" algn="l"/>
              </a:tabLst>
            </a:pPr>
            <a:r>
              <a:rPr sz="1200" spc="-5" dirty="0">
                <a:latin typeface="Carlito"/>
                <a:cs typeface="Carlito"/>
              </a:rPr>
              <a:t>Yönetim Kurulu </a:t>
            </a:r>
            <a:r>
              <a:rPr sz="1200" dirty="0">
                <a:latin typeface="Carlito"/>
                <a:cs typeface="Carlito"/>
              </a:rPr>
              <a:t>Karar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40335" indent="-128270">
              <a:lnSpc>
                <a:spcPct val="100000"/>
              </a:lnSpc>
              <a:spcBef>
                <a:spcPts val="160"/>
              </a:spcBef>
              <a:buAutoNum type="alphaLcParenR"/>
              <a:tabLst>
                <a:tab pos="140970" algn="l"/>
              </a:tabLst>
            </a:pPr>
            <a:r>
              <a:rPr sz="1200" dirty="0">
                <a:latin typeface="Carlito"/>
                <a:cs typeface="Carlito"/>
              </a:rPr>
              <a:t>Pay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65100" indent="-15240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65100" algn="l"/>
              </a:tabLst>
            </a:pPr>
            <a:r>
              <a:rPr sz="1200" dirty="0">
                <a:latin typeface="Carlito"/>
                <a:cs typeface="Carlito"/>
              </a:rPr>
              <a:t>Genel </a:t>
            </a:r>
            <a:r>
              <a:rPr sz="1200" spc="-5" dirty="0">
                <a:latin typeface="Carlito"/>
                <a:cs typeface="Carlito"/>
              </a:rPr>
              <a:t>Kurul Toplantı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100"/>
              </a:lnSpc>
              <a:buFont typeface="Symbol"/>
              <a:buChar char=""/>
              <a:tabLst>
                <a:tab pos="241300" algn="l"/>
              </a:tabLst>
            </a:pPr>
            <a:r>
              <a:rPr sz="1200" b="1" spc="-5" dirty="0">
                <a:latin typeface="Carlito"/>
                <a:cs typeface="Carlito"/>
              </a:rPr>
              <a:t>Mevcut durumda kullanılmakta </a:t>
            </a:r>
            <a:r>
              <a:rPr sz="1200" b="1" dirty="0">
                <a:latin typeface="Carlito"/>
                <a:cs typeface="Carlito"/>
              </a:rPr>
              <a:t>olan, </a:t>
            </a:r>
            <a:r>
              <a:rPr sz="1200" b="1" spc="-5" dirty="0">
                <a:latin typeface="Carlito"/>
                <a:cs typeface="Carlito"/>
              </a:rPr>
              <a:t>pay defteri </a:t>
            </a:r>
            <a:r>
              <a:rPr sz="1200" b="1" dirty="0">
                <a:latin typeface="Carlito"/>
                <a:cs typeface="Carlito"/>
              </a:rPr>
              <a:t>ile genel </a:t>
            </a:r>
            <a:r>
              <a:rPr sz="1200" b="1" spc="-5" dirty="0">
                <a:latin typeface="Carlito"/>
                <a:cs typeface="Carlito"/>
              </a:rPr>
              <a:t>kurul toplantı ve müzakere  </a:t>
            </a:r>
            <a:r>
              <a:rPr sz="1200" b="1" dirty="0">
                <a:latin typeface="Carlito"/>
                <a:cs typeface="Carlito"/>
              </a:rPr>
              <a:t>defteri </a:t>
            </a:r>
            <a:r>
              <a:rPr sz="1200" b="1" spc="-5" dirty="0">
                <a:latin typeface="Carlito"/>
                <a:cs typeface="Carlito"/>
              </a:rPr>
              <a:t>yeterli yaprakları bulunmak kaydıyla </a:t>
            </a:r>
            <a:r>
              <a:rPr sz="1200" b="1" spc="-10" dirty="0">
                <a:latin typeface="Carlito"/>
                <a:cs typeface="Carlito"/>
              </a:rPr>
              <a:t>ve </a:t>
            </a:r>
            <a:r>
              <a:rPr sz="1200" b="1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Tebliğde belirtilen bilgilerden eksik  olanların yazılması suretiyle açılış onayı yapılmaksızın kullanılmaya devam edilebilir. (Ticari  defter tebliği Geçici Madde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-3/1)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2)- Limited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Şirketler</a:t>
            </a:r>
            <a:endParaRPr sz="1200">
              <a:latin typeface="Carlito"/>
              <a:cs typeface="Carlito"/>
            </a:endParaRPr>
          </a:p>
          <a:p>
            <a:pPr marL="165735" indent="-15367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66370" algn="l"/>
              </a:tabLst>
            </a:pPr>
            <a:r>
              <a:rPr sz="1200" dirty="0">
                <a:latin typeface="Carlito"/>
                <a:cs typeface="Carlito"/>
              </a:rPr>
              <a:t>Yevmiye</a:t>
            </a:r>
            <a:r>
              <a:rPr sz="1200" spc="-5" dirty="0">
                <a:latin typeface="Carlito"/>
                <a:cs typeface="Carlito"/>
              </a:rPr>
              <a:t> Defteri</a:t>
            </a:r>
            <a:endParaRPr sz="1200">
              <a:latin typeface="Carlito"/>
              <a:cs typeface="Carlito"/>
            </a:endParaRPr>
          </a:p>
          <a:p>
            <a:pPr marL="173355" indent="-16129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73990" algn="l"/>
              </a:tabLst>
            </a:pPr>
            <a:r>
              <a:rPr sz="1200" spc="-5" dirty="0">
                <a:latin typeface="Carlito"/>
                <a:cs typeface="Carlito"/>
              </a:rPr>
              <a:t>Defteri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Kebir</a:t>
            </a:r>
            <a:endParaRPr sz="1200">
              <a:latin typeface="Carlito"/>
              <a:cs typeface="Carlito"/>
            </a:endParaRPr>
          </a:p>
          <a:p>
            <a:pPr marL="156845" indent="-144780">
              <a:lnSpc>
                <a:spcPct val="100000"/>
              </a:lnSpc>
              <a:spcBef>
                <a:spcPts val="170"/>
              </a:spcBef>
              <a:buAutoNum type="alphaLcParenR"/>
              <a:tabLst>
                <a:tab pos="157480" algn="l"/>
              </a:tabLst>
            </a:pPr>
            <a:r>
              <a:rPr sz="1200" spc="-5" dirty="0">
                <a:latin typeface="Carlito"/>
                <a:cs typeface="Carlito"/>
              </a:rPr>
              <a:t>Envanter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73355" indent="-16129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73990" algn="l"/>
              </a:tabLst>
            </a:pPr>
            <a:r>
              <a:rPr sz="1200" dirty="0">
                <a:latin typeface="Carlito"/>
                <a:cs typeface="Carlito"/>
              </a:rPr>
              <a:t>Pay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69545" indent="-15748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70180" algn="l"/>
              </a:tabLst>
            </a:pPr>
            <a:r>
              <a:rPr sz="1200" dirty="0">
                <a:latin typeface="Carlito"/>
                <a:cs typeface="Carlito"/>
              </a:rPr>
              <a:t>Genel </a:t>
            </a:r>
            <a:r>
              <a:rPr sz="1200" spc="-5" dirty="0">
                <a:latin typeface="Carlito"/>
                <a:cs typeface="Carlito"/>
              </a:rPr>
              <a:t>Kurul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200"/>
              </a:lnSpc>
              <a:buFont typeface="Symbol"/>
              <a:buChar char=""/>
              <a:tabLst>
                <a:tab pos="241300" algn="l"/>
              </a:tabLst>
            </a:pPr>
            <a:r>
              <a:rPr sz="1200" dirty="0">
                <a:latin typeface="Carlito"/>
                <a:cs typeface="Carlito"/>
              </a:rPr>
              <a:t>Limited </a:t>
            </a:r>
            <a:r>
              <a:rPr sz="1200" spc="-5" dirty="0">
                <a:latin typeface="Carlito"/>
                <a:cs typeface="Carlito"/>
              </a:rPr>
              <a:t>şirketlerde halen kullanılmakta olan ortaklar </a:t>
            </a:r>
            <a:r>
              <a:rPr sz="1200" dirty="0">
                <a:latin typeface="Carlito"/>
                <a:cs typeface="Carlito"/>
              </a:rPr>
              <a:t>kurulu </a:t>
            </a:r>
            <a:r>
              <a:rPr sz="1200" spc="-5" dirty="0">
                <a:latin typeface="Carlito"/>
                <a:cs typeface="Carlito"/>
              </a:rPr>
              <a:t>karar defterlerinde yeterli  yaprakları bulunmak kaydıyla, genel kurul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 defteri olarak kullanılmaya  </a:t>
            </a:r>
            <a:r>
              <a:rPr sz="1200" dirty="0">
                <a:latin typeface="Carlito"/>
                <a:cs typeface="Carlito"/>
              </a:rPr>
              <a:t>devam </a:t>
            </a:r>
            <a:r>
              <a:rPr sz="1200" spc="-5" dirty="0">
                <a:latin typeface="Carlito"/>
                <a:cs typeface="Carlito"/>
              </a:rPr>
              <a:t>olunabilir. (Ticari Defter Tebliği Geçici Madde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-3/2)</a:t>
            </a:r>
            <a:endParaRPr sz="12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  <a:spcBef>
                <a:spcPts val="5"/>
              </a:spcBef>
              <a:buFont typeface="Symbol"/>
              <a:buChar char=""/>
              <a:tabLst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Mevcut durumda kullanılmakta olan, </a:t>
            </a:r>
            <a:r>
              <a:rPr sz="1200" dirty="0">
                <a:latin typeface="Carlito"/>
                <a:cs typeface="Carlito"/>
              </a:rPr>
              <a:t>pay </a:t>
            </a:r>
            <a:r>
              <a:rPr sz="1200" spc="-5" dirty="0">
                <a:latin typeface="Carlito"/>
                <a:cs typeface="Carlito"/>
              </a:rPr>
              <a:t>defteri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genel kurul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  </a:t>
            </a:r>
            <a:r>
              <a:rPr sz="1200" dirty="0">
                <a:latin typeface="Carlito"/>
                <a:cs typeface="Carlito"/>
              </a:rPr>
              <a:t>defteri </a:t>
            </a:r>
            <a:r>
              <a:rPr sz="1200" spc="-5" dirty="0">
                <a:latin typeface="Carlito"/>
                <a:cs typeface="Carlito"/>
              </a:rPr>
              <a:t>yeterli yaprakları bulunmak kaydıyla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bu Tebliğde belirtilen bilgilerden</a:t>
            </a:r>
            <a:r>
              <a:rPr sz="1200" spc="-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eksik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652780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spc="-5" dirty="0">
                <a:latin typeface="Carlito"/>
                <a:cs typeface="Carlito"/>
              </a:rPr>
              <a:t>olanların yazılması suretiyle </a:t>
            </a:r>
            <a:r>
              <a:rPr sz="1200" dirty="0">
                <a:latin typeface="Carlito"/>
                <a:cs typeface="Carlito"/>
              </a:rPr>
              <a:t>açılış onayı </a:t>
            </a:r>
            <a:r>
              <a:rPr sz="1200" spc="-5" dirty="0">
                <a:latin typeface="Carlito"/>
                <a:cs typeface="Carlito"/>
              </a:rPr>
              <a:t>yapılmaksızın kullanılmaya devam edilebilir.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(Ticari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defter </a:t>
            </a:r>
            <a:r>
              <a:rPr sz="1200" spc="-5" dirty="0">
                <a:latin typeface="Carlito"/>
                <a:cs typeface="Carlito"/>
              </a:rPr>
              <a:t>tebliği Geçici Madde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-3/1)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Limited Şirket Müdürler Kurulu Defteri Hakkında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Açıklama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(Bu defterin tutulması </a:t>
            </a:r>
            <a:r>
              <a:rPr sz="1200" b="1" dirty="0">
                <a:latin typeface="Carlito"/>
                <a:cs typeface="Carlito"/>
              </a:rPr>
              <a:t>zorunlu </a:t>
            </a:r>
            <a:r>
              <a:rPr sz="1200" b="1" spc="-5" dirty="0">
                <a:latin typeface="Carlito"/>
                <a:cs typeface="Carlito"/>
              </a:rPr>
              <a:t>değildir.) </a:t>
            </a:r>
            <a:r>
              <a:rPr sz="1200" spc="-5" dirty="0">
                <a:latin typeface="Carlito"/>
                <a:cs typeface="Carlito"/>
              </a:rPr>
              <a:t>Bu defteri tutmak istemeyenler; Limited </a:t>
            </a:r>
            <a:r>
              <a:rPr sz="1200" spc="-10" dirty="0">
                <a:latin typeface="Carlito"/>
                <a:cs typeface="Carlito"/>
              </a:rPr>
              <a:t>şirkette  </a:t>
            </a:r>
            <a:r>
              <a:rPr sz="1200" spc="-5" dirty="0">
                <a:latin typeface="Carlito"/>
                <a:cs typeface="Carlito"/>
              </a:rPr>
              <a:t>aldıkları kararları genel kurul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 defterine kaydetmek </a:t>
            </a:r>
            <a:r>
              <a:rPr sz="1200" dirty="0">
                <a:latin typeface="Carlito"/>
                <a:cs typeface="Carlito"/>
              </a:rPr>
              <a:t>zorundadırlar.  Limited </a:t>
            </a:r>
            <a:r>
              <a:rPr sz="1200" spc="-5" dirty="0">
                <a:latin typeface="Carlito"/>
                <a:cs typeface="Carlito"/>
              </a:rPr>
              <a:t>şirketlerde müdür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müdürler kurulunun şirket yönetimi ile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olarak aldığı  kararlar genel kurul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 defterine kaydedilebileceği gibi </a:t>
            </a:r>
            <a:r>
              <a:rPr sz="1200" dirty="0">
                <a:latin typeface="Carlito"/>
                <a:cs typeface="Carlito"/>
              </a:rPr>
              <a:t>ayrı bir </a:t>
            </a:r>
            <a:r>
              <a:rPr sz="1200" spc="-5" dirty="0">
                <a:latin typeface="Carlito"/>
                <a:cs typeface="Carlito"/>
              </a:rPr>
              <a:t>müdürler  kurulu karar defteri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tutulabilir.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Müdürler kurulu karar defterinin tutulması halinde </a:t>
            </a:r>
            <a:r>
              <a:rPr sz="1200" dirty="0">
                <a:latin typeface="Carlito"/>
                <a:cs typeface="Carlito"/>
              </a:rPr>
              <a:t>açılış ve </a:t>
            </a:r>
            <a:r>
              <a:rPr sz="1200" spc="-5" dirty="0">
                <a:latin typeface="Carlito"/>
                <a:cs typeface="Carlito"/>
              </a:rPr>
              <a:t>kapanış </a:t>
            </a:r>
            <a:r>
              <a:rPr sz="1200" dirty="0">
                <a:latin typeface="Carlito"/>
                <a:cs typeface="Carlito"/>
              </a:rPr>
              <a:t>onayları dahil </a:t>
            </a:r>
            <a:r>
              <a:rPr sz="1200" spc="-5" dirty="0">
                <a:latin typeface="Carlito"/>
                <a:cs typeface="Carlito"/>
              </a:rPr>
              <a:t>olmak  üzere yönetim kurulu karar defterine ilişkin </a:t>
            </a:r>
            <a:r>
              <a:rPr sz="1200" dirty="0">
                <a:latin typeface="Carlito"/>
                <a:cs typeface="Carlito"/>
              </a:rPr>
              <a:t>hükümler </a:t>
            </a:r>
            <a:r>
              <a:rPr sz="1200" spc="-5" dirty="0">
                <a:latin typeface="Carlito"/>
                <a:cs typeface="Carlito"/>
              </a:rPr>
              <a:t>uygulanır. Kararların genel kurul 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 defterine kaydedilmesi </a:t>
            </a:r>
            <a:r>
              <a:rPr sz="1200" dirty="0">
                <a:latin typeface="Carlito"/>
                <a:cs typeface="Carlito"/>
              </a:rPr>
              <a:t>halinde </a:t>
            </a:r>
            <a:r>
              <a:rPr sz="1200" spc="-5" dirty="0">
                <a:latin typeface="Carlito"/>
                <a:cs typeface="Carlito"/>
              </a:rPr>
              <a:t>Ticari Defterler Tebliğinin </a:t>
            </a:r>
            <a:r>
              <a:rPr sz="1200" dirty="0">
                <a:latin typeface="Carlito"/>
                <a:cs typeface="Carlito"/>
              </a:rPr>
              <a:t>10 </a:t>
            </a:r>
            <a:r>
              <a:rPr sz="1200" spc="-5" dirty="0">
                <a:latin typeface="Carlito"/>
                <a:cs typeface="Carlito"/>
              </a:rPr>
              <a:t>uncu  maddesinin ikinci fıkrasında belirtilen hususların yazılması zorunludur. </a:t>
            </a:r>
            <a:r>
              <a:rPr sz="1200" dirty="0">
                <a:latin typeface="Carlito"/>
                <a:cs typeface="Carlito"/>
              </a:rPr>
              <a:t>Ayrı bir </a:t>
            </a:r>
            <a:r>
              <a:rPr sz="1200" spc="-5" dirty="0">
                <a:latin typeface="Carlito"/>
                <a:cs typeface="Carlito"/>
              </a:rPr>
              <a:t>müdürler  kurulu karar defteri tutulması </a:t>
            </a:r>
            <a:r>
              <a:rPr sz="1200" dirty="0">
                <a:latin typeface="Carlito"/>
                <a:cs typeface="Carlito"/>
              </a:rPr>
              <a:t>halinde </a:t>
            </a:r>
            <a:r>
              <a:rPr sz="1200" spc="-5" dirty="0">
                <a:latin typeface="Carlito"/>
                <a:cs typeface="Carlito"/>
              </a:rPr>
              <a:t>müdür veya müdürler kurulu kararları genel kurul  toplantı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 defterine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kaydedilemez.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3)- Kooperatiflerin Tutacağı</a:t>
            </a:r>
            <a:r>
              <a:rPr sz="1200" b="1" spc="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Defterler</a:t>
            </a:r>
            <a:endParaRPr sz="1200">
              <a:latin typeface="Carlito"/>
              <a:cs typeface="Carlito"/>
            </a:endParaRPr>
          </a:p>
          <a:p>
            <a:pPr marL="12700" marR="261620">
              <a:lnSpc>
                <a:spcPts val="1600"/>
              </a:lnSpc>
              <a:spcBef>
                <a:spcPts val="75"/>
              </a:spcBef>
            </a:pPr>
            <a:r>
              <a:rPr sz="1200" dirty="0">
                <a:latin typeface="Carlito"/>
                <a:cs typeface="Carlito"/>
              </a:rPr>
              <a:t>1163 </a:t>
            </a:r>
            <a:r>
              <a:rPr sz="1200" spc="-5" dirty="0">
                <a:latin typeface="Carlito"/>
                <a:cs typeface="Carlito"/>
              </a:rPr>
              <a:t>sayılı Kooperatifler Kanunu'na </a:t>
            </a:r>
            <a:r>
              <a:rPr sz="1200" dirty="0">
                <a:latin typeface="Carlito"/>
                <a:cs typeface="Carlito"/>
              </a:rPr>
              <a:t>göre </a:t>
            </a:r>
            <a:r>
              <a:rPr sz="1200" spc="-5" dirty="0">
                <a:latin typeface="Carlito"/>
                <a:cs typeface="Carlito"/>
              </a:rPr>
              <a:t>kurulan </a:t>
            </a:r>
            <a:r>
              <a:rPr sz="1200" dirty="0">
                <a:latin typeface="Carlito"/>
                <a:cs typeface="Carlito"/>
              </a:rPr>
              <a:t>kooperatifler ile </a:t>
            </a:r>
            <a:r>
              <a:rPr sz="1200" spc="-5" dirty="0">
                <a:latin typeface="Carlito"/>
                <a:cs typeface="Carlito"/>
              </a:rPr>
              <a:t>bunların üst kuruluşları  aşağıdaki defterleri tutacaktır.</a:t>
            </a:r>
            <a:endParaRPr sz="1200">
              <a:latin typeface="Carlito"/>
              <a:cs typeface="Carlito"/>
            </a:endParaRPr>
          </a:p>
          <a:p>
            <a:pPr marL="166370" indent="-154305">
              <a:lnSpc>
                <a:spcPct val="100000"/>
              </a:lnSpc>
              <a:spcBef>
                <a:spcPts val="85"/>
              </a:spcBef>
              <a:buAutoNum type="alphaLcParenR"/>
              <a:tabLst>
                <a:tab pos="167005" algn="l"/>
              </a:tabLst>
            </a:pPr>
            <a:r>
              <a:rPr sz="1200" dirty="0">
                <a:latin typeface="Carlito"/>
                <a:cs typeface="Carlito"/>
              </a:rPr>
              <a:t>Yevmiye</a:t>
            </a:r>
            <a:r>
              <a:rPr sz="1200" spc="-5" dirty="0">
                <a:latin typeface="Carlito"/>
                <a:cs typeface="Carlito"/>
              </a:rPr>
              <a:t> Defteri</a:t>
            </a:r>
            <a:endParaRPr sz="1200">
              <a:latin typeface="Carlito"/>
              <a:cs typeface="Carlito"/>
            </a:endParaRPr>
          </a:p>
          <a:p>
            <a:pPr marL="173355" indent="-161290">
              <a:lnSpc>
                <a:spcPct val="100000"/>
              </a:lnSpc>
              <a:spcBef>
                <a:spcPts val="160"/>
              </a:spcBef>
              <a:buAutoNum type="alphaLcParenR"/>
              <a:tabLst>
                <a:tab pos="173990" algn="l"/>
              </a:tabLst>
            </a:pPr>
            <a:r>
              <a:rPr sz="1200" spc="-5" dirty="0">
                <a:latin typeface="Carlito"/>
                <a:cs typeface="Carlito"/>
              </a:rPr>
              <a:t>Defteri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Kebir</a:t>
            </a:r>
            <a:endParaRPr sz="1200">
              <a:latin typeface="Carlito"/>
              <a:cs typeface="Carlito"/>
            </a:endParaRPr>
          </a:p>
          <a:p>
            <a:pPr marL="156845" indent="-14478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57480" algn="l"/>
              </a:tabLst>
            </a:pPr>
            <a:r>
              <a:rPr sz="1200" spc="-5" dirty="0">
                <a:latin typeface="Carlito"/>
                <a:cs typeface="Carlito"/>
              </a:rPr>
              <a:t>Envanter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73355" indent="-161290">
              <a:lnSpc>
                <a:spcPct val="100000"/>
              </a:lnSpc>
              <a:spcBef>
                <a:spcPts val="165"/>
              </a:spcBef>
              <a:buAutoNum type="alphaLcParenR"/>
              <a:tabLst>
                <a:tab pos="173990" algn="l"/>
              </a:tabLst>
            </a:pPr>
            <a:r>
              <a:rPr sz="1200" dirty="0">
                <a:latin typeface="Carlito"/>
                <a:cs typeface="Carlito"/>
              </a:rPr>
              <a:t>Genel </a:t>
            </a:r>
            <a:r>
              <a:rPr sz="1200" spc="-5" dirty="0">
                <a:latin typeface="Carlito"/>
                <a:cs typeface="Carlito"/>
              </a:rPr>
              <a:t>Kurul Toplantı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Müzakere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69545" indent="-157480">
              <a:lnSpc>
                <a:spcPct val="100000"/>
              </a:lnSpc>
              <a:spcBef>
                <a:spcPts val="160"/>
              </a:spcBef>
              <a:buAutoNum type="alphaLcParenR"/>
              <a:tabLst>
                <a:tab pos="170180" algn="l"/>
              </a:tabLst>
            </a:pPr>
            <a:r>
              <a:rPr sz="1200" spc="-5" dirty="0">
                <a:latin typeface="Carlito"/>
                <a:cs typeface="Carlito"/>
              </a:rPr>
              <a:t>Yönetim Kurulu </a:t>
            </a:r>
            <a:r>
              <a:rPr sz="1200" dirty="0">
                <a:latin typeface="Carlito"/>
                <a:cs typeface="Carlito"/>
              </a:rPr>
              <a:t>Karar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40335" indent="-12827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40970" algn="l"/>
              </a:tabLst>
            </a:pPr>
            <a:r>
              <a:rPr sz="1200" dirty="0">
                <a:latin typeface="Carlito"/>
                <a:cs typeface="Carlito"/>
              </a:rPr>
              <a:t>Pay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Dernek ve Vakıfların İktisadi İşletmelerinin Tutacağı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Defterler</a:t>
            </a:r>
            <a:endParaRPr sz="1200">
              <a:latin typeface="Carlito"/>
              <a:cs typeface="Carlito"/>
            </a:endParaRPr>
          </a:p>
          <a:p>
            <a:pPr marL="165735" indent="-15367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66370" algn="l"/>
              </a:tabLst>
            </a:pPr>
            <a:r>
              <a:rPr sz="1200" dirty="0">
                <a:latin typeface="Carlito"/>
                <a:cs typeface="Carlito"/>
              </a:rPr>
              <a:t>Yevmiye</a:t>
            </a:r>
            <a:r>
              <a:rPr sz="1200" spc="-5" dirty="0">
                <a:latin typeface="Carlito"/>
                <a:cs typeface="Carlito"/>
              </a:rPr>
              <a:t> Defteri</a:t>
            </a:r>
            <a:endParaRPr sz="1200">
              <a:latin typeface="Carlito"/>
              <a:cs typeface="Carlito"/>
            </a:endParaRPr>
          </a:p>
          <a:p>
            <a:pPr marL="173355" indent="-161290">
              <a:lnSpc>
                <a:spcPct val="100000"/>
              </a:lnSpc>
              <a:spcBef>
                <a:spcPts val="170"/>
              </a:spcBef>
              <a:buAutoNum type="alphaLcParenR"/>
              <a:tabLst>
                <a:tab pos="173990" algn="l"/>
              </a:tabLst>
            </a:pPr>
            <a:r>
              <a:rPr sz="1200" spc="-5" dirty="0">
                <a:latin typeface="Carlito"/>
                <a:cs typeface="Carlito"/>
              </a:rPr>
              <a:t>Defteri Kebir</a:t>
            </a:r>
            <a:endParaRPr sz="1200">
              <a:latin typeface="Carlito"/>
              <a:cs typeface="Carlito"/>
            </a:endParaRPr>
          </a:p>
          <a:p>
            <a:pPr marL="156845" indent="-144780">
              <a:lnSpc>
                <a:spcPct val="100000"/>
              </a:lnSpc>
              <a:spcBef>
                <a:spcPts val="155"/>
              </a:spcBef>
              <a:buAutoNum type="alphaLcParenR"/>
              <a:tabLst>
                <a:tab pos="157480" algn="l"/>
              </a:tabLst>
            </a:pPr>
            <a:r>
              <a:rPr sz="1200" spc="-5" dirty="0">
                <a:latin typeface="Carlito"/>
                <a:cs typeface="Carlito"/>
              </a:rPr>
              <a:t>Envanter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288" y="7692389"/>
            <a:ext cx="4625340" cy="83820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latin typeface="Carlito"/>
                <a:cs typeface="Carlito"/>
              </a:rPr>
              <a:t>Diğer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Defterler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latin typeface="Carlito"/>
                <a:cs typeface="Carlito"/>
              </a:rPr>
              <a:t>(Yukarıda sayılanlar dışında ihtiyaç </a:t>
            </a:r>
            <a:r>
              <a:rPr sz="1200" b="1" dirty="0">
                <a:latin typeface="Carlito"/>
                <a:cs typeface="Carlito"/>
              </a:rPr>
              <a:t>halinde </a:t>
            </a:r>
            <a:r>
              <a:rPr sz="1200" b="1" spc="-5" dirty="0">
                <a:latin typeface="Carlito"/>
                <a:cs typeface="Carlito"/>
              </a:rPr>
              <a:t>tutulması gereken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defterler)</a:t>
            </a:r>
            <a:endParaRPr sz="1200">
              <a:latin typeface="Carlito"/>
              <a:cs typeface="Carlito"/>
            </a:endParaRPr>
          </a:p>
          <a:p>
            <a:pPr marL="12700" marR="5080">
              <a:lnSpc>
                <a:spcPts val="1610"/>
              </a:lnSpc>
              <a:spcBef>
                <a:spcPts val="70"/>
              </a:spcBef>
            </a:pPr>
            <a:r>
              <a:rPr sz="1200" dirty="0">
                <a:latin typeface="Carlito"/>
                <a:cs typeface="Carlito"/>
              </a:rPr>
              <a:t>İmalat </a:t>
            </a:r>
            <a:r>
              <a:rPr sz="1200" spc="-5" dirty="0">
                <a:latin typeface="Carlito"/>
                <a:cs typeface="Carlito"/>
              </a:rPr>
              <a:t>defteri, Kombine imalatta imalat defteri, Bitim işleri defteri,  kurumlarının hasılat defteri, Ambar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defteri.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85745" y="8117585"/>
            <a:ext cx="1089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rlito"/>
                <a:cs typeface="Carlito"/>
              </a:rPr>
              <a:t>Yabancı</a:t>
            </a:r>
            <a:r>
              <a:rPr sz="1200" spc="1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nakliyat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8288" y="8705850"/>
            <a:ext cx="5781675" cy="434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700"/>
              </a:lnSpc>
              <a:spcBef>
                <a:spcPts val="100"/>
              </a:spcBef>
            </a:pPr>
            <a:r>
              <a:rPr sz="1200" b="1" spc="-5" dirty="0">
                <a:latin typeface="Carlito"/>
                <a:cs typeface="Carlito"/>
              </a:rPr>
              <a:t>Anonim şirketler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Damga Vergisi SÜREKLİ mükellefiyetti olanlar DAMGA VERGİSİ  DEFTERİ,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63047"/>
            <a:ext cx="5786755" cy="847725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Defterlerin Tasdik 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Zamanı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Gerek VUK </a:t>
            </a:r>
            <a:r>
              <a:rPr sz="1200" spc="-5" dirty="0">
                <a:latin typeface="Carlito"/>
                <a:cs typeface="Carlito"/>
              </a:rPr>
              <a:t>Md.221 gerekse </a:t>
            </a:r>
            <a:r>
              <a:rPr sz="1200" dirty="0">
                <a:latin typeface="Carlito"/>
                <a:cs typeface="Carlito"/>
              </a:rPr>
              <a:t>TTK </a:t>
            </a:r>
            <a:r>
              <a:rPr sz="1200" spc="-5" dirty="0">
                <a:latin typeface="Carlito"/>
                <a:cs typeface="Carlito"/>
              </a:rPr>
              <a:t>Md.64 hükümlerine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göre: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0800"/>
              </a:lnSpc>
              <a:buFont typeface="Carlito"/>
              <a:buAutoNum type="arabicPeriod"/>
              <a:tabLst>
                <a:tab pos="175895" algn="l"/>
              </a:tabLst>
            </a:pPr>
            <a:r>
              <a:rPr sz="1200" spc="-5" dirty="0">
                <a:latin typeface="Carlito"/>
                <a:cs typeface="Carlito"/>
              </a:rPr>
              <a:t>Öteden beri </a:t>
            </a:r>
            <a:r>
              <a:rPr sz="1200" dirty="0">
                <a:latin typeface="Carlito"/>
                <a:cs typeface="Carlito"/>
              </a:rPr>
              <a:t>işe </a:t>
            </a:r>
            <a:r>
              <a:rPr sz="1200" spc="-5" dirty="0">
                <a:latin typeface="Carlito"/>
                <a:cs typeface="Carlito"/>
              </a:rPr>
              <a:t>devam etmekte olanlar defterin kullanılacağı </a:t>
            </a:r>
            <a:r>
              <a:rPr sz="1200" dirty="0">
                <a:latin typeface="Carlito"/>
                <a:cs typeface="Carlito"/>
              </a:rPr>
              <a:t>yıldan </a:t>
            </a:r>
            <a:r>
              <a:rPr sz="1200" spc="-5" dirty="0">
                <a:latin typeface="Carlito"/>
                <a:cs typeface="Carlito"/>
              </a:rPr>
              <a:t>önce </a:t>
            </a:r>
            <a:r>
              <a:rPr sz="1200" dirty="0">
                <a:latin typeface="Carlito"/>
                <a:cs typeface="Carlito"/>
              </a:rPr>
              <a:t>gelen </a:t>
            </a:r>
            <a:r>
              <a:rPr sz="1200" spc="-10" dirty="0">
                <a:latin typeface="Carlito"/>
                <a:cs typeface="Carlito"/>
              </a:rPr>
              <a:t>son </a:t>
            </a:r>
            <a:r>
              <a:rPr sz="1200" spc="-5" dirty="0">
                <a:latin typeface="Carlito"/>
                <a:cs typeface="Carlito"/>
              </a:rPr>
              <a:t>ayda  (Normal </a:t>
            </a:r>
            <a:r>
              <a:rPr sz="1200" dirty="0">
                <a:latin typeface="Carlito"/>
                <a:cs typeface="Carlito"/>
              </a:rPr>
              <a:t>hesap </a:t>
            </a:r>
            <a:r>
              <a:rPr sz="1200" spc="-5" dirty="0">
                <a:latin typeface="Carlito"/>
                <a:cs typeface="Carlito"/>
              </a:rPr>
              <a:t>dönemleri için </a:t>
            </a:r>
            <a:r>
              <a:rPr sz="1200" b="1" spc="-5" dirty="0">
                <a:latin typeface="Carlito"/>
                <a:cs typeface="Carlito"/>
              </a:rPr>
              <a:t>ARALIK </a:t>
            </a:r>
            <a:r>
              <a:rPr sz="1200" b="1" dirty="0">
                <a:latin typeface="Carlito"/>
                <a:cs typeface="Carlito"/>
              </a:rPr>
              <a:t>AYI </a:t>
            </a:r>
            <a:r>
              <a:rPr sz="1200" b="1" spc="-5" dirty="0">
                <a:latin typeface="Carlito"/>
                <a:cs typeface="Carlito"/>
              </a:rPr>
              <a:t>SONUNA</a:t>
            </a:r>
            <a:r>
              <a:rPr sz="1200" b="1" spc="2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KADAR);</a:t>
            </a:r>
            <a:endParaRPr sz="1200">
              <a:latin typeface="Carlito"/>
              <a:cs typeface="Carlito"/>
            </a:endParaRPr>
          </a:p>
          <a:p>
            <a:pPr marL="12700" marR="5080" algn="just">
              <a:lnSpc>
                <a:spcPts val="1610"/>
              </a:lnSpc>
              <a:spcBef>
                <a:spcPts val="65"/>
              </a:spcBef>
              <a:buFont typeface="Carlito"/>
              <a:buAutoNum type="arabicPeriod"/>
              <a:tabLst>
                <a:tab pos="232410" algn="l"/>
              </a:tabLst>
            </a:pPr>
            <a:r>
              <a:rPr sz="1200" spc="-5" dirty="0">
                <a:latin typeface="Carlito"/>
                <a:cs typeface="Carlito"/>
              </a:rPr>
              <a:t>Hesap dönemleri Hazine </a:t>
            </a:r>
            <a:r>
              <a:rPr sz="1200" dirty="0">
                <a:latin typeface="Carlito"/>
                <a:cs typeface="Carlito"/>
              </a:rPr>
              <a:t>ve Maliye Bakanlığı </a:t>
            </a:r>
            <a:r>
              <a:rPr sz="1200" spc="-5" dirty="0">
                <a:latin typeface="Carlito"/>
                <a:cs typeface="Carlito"/>
              </a:rPr>
              <a:t>tarafından tespit </a:t>
            </a:r>
            <a:r>
              <a:rPr sz="1200" dirty="0">
                <a:latin typeface="Carlito"/>
                <a:cs typeface="Carlito"/>
              </a:rPr>
              <a:t>edilenler, </a:t>
            </a:r>
            <a:r>
              <a:rPr sz="1200" spc="-5" dirty="0">
                <a:latin typeface="Carlito"/>
                <a:cs typeface="Carlito"/>
              </a:rPr>
              <a:t>defterin  kullanılacağı hesap döneminden önce gelen </a:t>
            </a:r>
            <a:r>
              <a:rPr sz="1200" b="1" dirty="0">
                <a:latin typeface="Carlito"/>
                <a:cs typeface="Carlito"/>
              </a:rPr>
              <a:t>son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ayda;</a:t>
            </a:r>
            <a:endParaRPr sz="1200">
              <a:latin typeface="Carlito"/>
              <a:cs typeface="Carlito"/>
            </a:endParaRPr>
          </a:p>
          <a:p>
            <a:pPr marL="178435" indent="-166370" algn="just">
              <a:lnSpc>
                <a:spcPct val="100000"/>
              </a:lnSpc>
              <a:spcBef>
                <a:spcPts val="75"/>
              </a:spcBef>
              <a:buFont typeface="Carlito"/>
              <a:buAutoNum type="arabicPeriod"/>
              <a:tabLst>
                <a:tab pos="179070" algn="l"/>
              </a:tabLst>
            </a:pPr>
            <a:r>
              <a:rPr sz="1200" spc="-5" dirty="0">
                <a:latin typeface="Carlito"/>
                <a:cs typeface="Carlito"/>
              </a:rPr>
              <a:t>Yeniden  </a:t>
            </a:r>
            <a:r>
              <a:rPr sz="1200" dirty="0">
                <a:latin typeface="Carlito"/>
                <a:cs typeface="Carlito"/>
              </a:rPr>
              <a:t>işe </a:t>
            </a:r>
            <a:r>
              <a:rPr sz="1200" spc="-5" dirty="0">
                <a:latin typeface="Carlito"/>
                <a:cs typeface="Carlito"/>
              </a:rPr>
              <a:t>başlayanlar,  sınıf  değiştirenler  </a:t>
            </a:r>
            <a:r>
              <a:rPr sz="1200" dirty="0">
                <a:latin typeface="Carlito"/>
                <a:cs typeface="Carlito"/>
              </a:rPr>
              <a:t>ve yeni bir </a:t>
            </a:r>
            <a:r>
              <a:rPr sz="1200" spc="-5" dirty="0">
                <a:latin typeface="Carlito"/>
                <a:cs typeface="Carlito"/>
              </a:rPr>
              <a:t>mükellefiyete  girenler</a:t>
            </a:r>
            <a:r>
              <a:rPr sz="1200" spc="-1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işe başlama,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sınıf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değiştirme 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yeni 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mükellefiyete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girme 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tarihinden 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önce; 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muafiyeti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kalkanlar,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70"/>
              </a:spcBef>
            </a:pPr>
            <a:r>
              <a:rPr sz="1200" spc="-5" dirty="0">
                <a:latin typeface="Carlito"/>
                <a:cs typeface="Carlito"/>
              </a:rPr>
              <a:t>muaflıktan çıkma tarihinden </a:t>
            </a:r>
            <a:r>
              <a:rPr sz="1200" dirty="0">
                <a:latin typeface="Carlito"/>
                <a:cs typeface="Carlito"/>
              </a:rPr>
              <a:t>başlayarak </a:t>
            </a:r>
            <a:r>
              <a:rPr sz="1200" b="1" spc="-5" dirty="0">
                <a:latin typeface="Carlito"/>
                <a:cs typeface="Carlito"/>
              </a:rPr>
              <a:t>on gün</a:t>
            </a:r>
            <a:r>
              <a:rPr sz="1200" b="1" spc="2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içinde</a:t>
            </a:r>
            <a:r>
              <a:rPr sz="1200" spc="-5" dirty="0">
                <a:latin typeface="Carlito"/>
                <a:cs typeface="Carlito"/>
              </a:rPr>
              <a:t>;</a:t>
            </a:r>
            <a:endParaRPr sz="1200">
              <a:latin typeface="Carlito"/>
              <a:cs typeface="Carlito"/>
            </a:endParaRPr>
          </a:p>
          <a:p>
            <a:pPr marL="201295" indent="-189230" algn="just">
              <a:lnSpc>
                <a:spcPct val="100000"/>
              </a:lnSpc>
              <a:spcBef>
                <a:spcPts val="155"/>
              </a:spcBef>
              <a:buFont typeface="Carlito"/>
              <a:buAutoNum type="arabicPeriod" startAt="4"/>
              <a:tabLst>
                <a:tab pos="201930" algn="l"/>
              </a:tabLst>
            </a:pPr>
            <a:r>
              <a:rPr sz="1200" spc="-5" dirty="0">
                <a:latin typeface="Carlito"/>
                <a:cs typeface="Carlito"/>
              </a:rPr>
              <a:t>Tasdike </a:t>
            </a:r>
            <a:r>
              <a:rPr sz="120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defterlerin dolması dolayısıyla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sair sebeplerle yıl </a:t>
            </a:r>
            <a:r>
              <a:rPr sz="1200" dirty="0">
                <a:latin typeface="Carlito"/>
                <a:cs typeface="Carlito"/>
              </a:rPr>
              <a:t>içinde </a:t>
            </a:r>
            <a:r>
              <a:rPr sz="1200" spc="-5" dirty="0">
                <a:latin typeface="Carlito"/>
                <a:cs typeface="Carlito"/>
              </a:rPr>
              <a:t>yeni</a:t>
            </a:r>
            <a:r>
              <a:rPr sz="1200" spc="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kullanmaya mecbur olanlar bunları kullanmaya </a:t>
            </a:r>
            <a:r>
              <a:rPr sz="1200" b="1" spc="-5" dirty="0">
                <a:latin typeface="Carlito"/>
                <a:cs typeface="Carlito"/>
              </a:rPr>
              <a:t>başlamadan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önce.</a:t>
            </a:r>
            <a:endParaRPr sz="12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  <a:spcBef>
                <a:spcPts val="10"/>
              </a:spcBef>
            </a:pPr>
            <a:r>
              <a:rPr sz="1200" b="1" dirty="0">
                <a:latin typeface="Carlito"/>
                <a:cs typeface="Carlito"/>
              </a:rPr>
              <a:t>5- </a:t>
            </a:r>
            <a:r>
              <a:rPr sz="1200" spc="-5" dirty="0">
                <a:latin typeface="Carlito"/>
                <a:cs typeface="Carlito"/>
              </a:rPr>
              <a:t>Anonim Şirketler, Limited Şirketler, Sermayesi </a:t>
            </a:r>
            <a:r>
              <a:rPr sz="1200" dirty="0">
                <a:latin typeface="Carlito"/>
                <a:cs typeface="Carlito"/>
              </a:rPr>
              <a:t>Paylara </a:t>
            </a:r>
            <a:r>
              <a:rPr sz="1200" spc="-5" dirty="0">
                <a:latin typeface="Carlito"/>
                <a:cs typeface="Carlito"/>
              </a:rPr>
              <a:t>Bölünmüş Komandit Şirketler </a:t>
            </a:r>
            <a:r>
              <a:rPr sz="1200" spc="-1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Kooperatiflerin </a:t>
            </a:r>
            <a:r>
              <a:rPr sz="1200" b="1" spc="-5" dirty="0">
                <a:latin typeface="Carlito"/>
                <a:cs typeface="Carlito"/>
              </a:rPr>
              <a:t>İlk kuruluşunda </a:t>
            </a:r>
            <a:r>
              <a:rPr sz="1200" spc="-5" dirty="0">
                <a:latin typeface="Carlito"/>
                <a:cs typeface="Carlito"/>
              </a:rPr>
              <a:t>kullanmak zorunda oldukları </a:t>
            </a:r>
            <a:r>
              <a:rPr sz="1200" b="1" spc="-5" dirty="0">
                <a:latin typeface="Carlito"/>
                <a:cs typeface="Carlito"/>
              </a:rPr>
              <a:t>defterlerinin tamamı ticaret  sicilinde</a:t>
            </a:r>
            <a:r>
              <a:rPr sz="1200" b="1" spc="-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onaylatılacaktır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45720">
              <a:lnSpc>
                <a:spcPct val="1014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Tasdik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Yenileme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(Ara Tasdik)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(VUK Md. 222 ve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Ticari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Defter Tebliği Madde 17-  18)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-5" dirty="0">
                <a:latin typeface="Carlito"/>
                <a:cs typeface="Carlito"/>
              </a:rPr>
              <a:t>Defterlerini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ertesi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yılda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kullanmak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isteyenler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Ocak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ayı,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hesap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dönemleri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Maliye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Bakanlığı’nca tespit edilenler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dönemin </a:t>
            </a:r>
            <a:r>
              <a:rPr sz="1200" dirty="0">
                <a:latin typeface="Carlito"/>
                <a:cs typeface="Carlito"/>
              </a:rPr>
              <a:t>ilk ayı içinde </a:t>
            </a:r>
            <a:r>
              <a:rPr sz="1200" spc="-5" dirty="0">
                <a:latin typeface="Carlito"/>
                <a:cs typeface="Carlito"/>
              </a:rPr>
              <a:t>tasdiki yeniletmeye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mecburdurlar.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Ara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Tasdik (Tasdik Yenileme) Yapılabilecek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Defterler</a:t>
            </a:r>
            <a:endParaRPr sz="1400">
              <a:latin typeface="Carlito"/>
              <a:cs typeface="Carlito"/>
            </a:endParaRPr>
          </a:p>
          <a:p>
            <a:pPr marL="12700" marR="495300">
              <a:lnSpc>
                <a:spcPts val="1610"/>
              </a:lnSpc>
              <a:spcBef>
                <a:spcPts val="75"/>
              </a:spcBef>
            </a:pPr>
            <a:r>
              <a:rPr sz="1200" dirty="0">
                <a:latin typeface="Carlito"/>
                <a:cs typeface="Carlito"/>
              </a:rPr>
              <a:t>1- </a:t>
            </a:r>
            <a:r>
              <a:rPr sz="1200" spc="-5" dirty="0">
                <a:latin typeface="Carlito"/>
                <a:cs typeface="Carlito"/>
              </a:rPr>
              <a:t>Yevmiye defteri, (</a:t>
            </a:r>
            <a:r>
              <a:rPr sz="1200" b="1" spc="-5" dirty="0">
                <a:latin typeface="Carlito"/>
                <a:cs typeface="Carlito"/>
              </a:rPr>
              <a:t>Ara tasdik yapılmasan önce, </a:t>
            </a:r>
            <a:r>
              <a:rPr sz="1200" b="1" dirty="0">
                <a:latin typeface="Carlito"/>
                <a:cs typeface="Carlito"/>
              </a:rPr>
              <a:t>kapanış </a:t>
            </a:r>
            <a:r>
              <a:rPr sz="1200" b="1" spc="-5" dirty="0">
                <a:latin typeface="Carlito"/>
                <a:cs typeface="Carlito"/>
              </a:rPr>
              <a:t>onayı yaptırılması gerekir</a:t>
            </a:r>
            <a:r>
              <a:rPr sz="1200" spc="-5" dirty="0">
                <a:latin typeface="Carlito"/>
                <a:cs typeface="Carlito"/>
              </a:rPr>
              <a:t>.)  </a:t>
            </a:r>
            <a:r>
              <a:rPr sz="1200" dirty="0">
                <a:latin typeface="Carlito"/>
                <a:cs typeface="Carlito"/>
              </a:rPr>
              <a:t>2- Defteri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kebir,</a:t>
            </a:r>
            <a:endParaRPr sz="1200">
              <a:latin typeface="Carlito"/>
              <a:cs typeface="Carlito"/>
            </a:endParaRPr>
          </a:p>
          <a:p>
            <a:pPr marL="172720" indent="-160020">
              <a:lnSpc>
                <a:spcPct val="100000"/>
              </a:lnSpc>
              <a:spcBef>
                <a:spcPts val="75"/>
              </a:spcBef>
              <a:buAutoNum type="arabicPlain" startAt="3"/>
              <a:tabLst>
                <a:tab pos="172720" algn="l"/>
              </a:tabLst>
            </a:pPr>
            <a:r>
              <a:rPr sz="1200" spc="-5" dirty="0">
                <a:latin typeface="Carlito"/>
                <a:cs typeface="Carlito"/>
              </a:rPr>
              <a:t>Envanter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defteri</a:t>
            </a:r>
            <a:endParaRPr sz="1200">
              <a:latin typeface="Carlito"/>
              <a:cs typeface="Carlito"/>
            </a:endParaRPr>
          </a:p>
          <a:p>
            <a:pPr marL="12700" marR="7620">
              <a:lnSpc>
                <a:spcPts val="1610"/>
              </a:lnSpc>
              <a:spcBef>
                <a:spcPts val="65"/>
              </a:spcBef>
              <a:buAutoNum type="arabicPlain" startAt="3"/>
              <a:tabLst>
                <a:tab pos="241300" algn="l"/>
              </a:tabLst>
            </a:pPr>
            <a:r>
              <a:rPr sz="1200" dirty="0">
                <a:latin typeface="Carlito"/>
                <a:cs typeface="Carlito"/>
              </a:rPr>
              <a:t>A.Ş </a:t>
            </a:r>
            <a:r>
              <a:rPr sz="1200" spc="-5" dirty="0">
                <a:latin typeface="Carlito"/>
                <a:cs typeface="Carlito"/>
              </a:rPr>
              <a:t>Yönetim Kurulu </a:t>
            </a:r>
            <a:r>
              <a:rPr sz="1200" dirty="0">
                <a:latin typeface="Carlito"/>
                <a:cs typeface="Carlito"/>
              </a:rPr>
              <a:t>Karar Defteri, </a:t>
            </a:r>
            <a:r>
              <a:rPr sz="1200" b="1" spc="-5" dirty="0">
                <a:latin typeface="Carlito"/>
                <a:cs typeface="Carlito"/>
              </a:rPr>
              <a:t>(Ara tasdik yapılmadan </a:t>
            </a:r>
            <a:r>
              <a:rPr sz="1200" b="1" spc="-10" dirty="0">
                <a:latin typeface="Carlito"/>
                <a:cs typeface="Carlito"/>
              </a:rPr>
              <a:t>önce, </a:t>
            </a:r>
            <a:r>
              <a:rPr sz="1200" b="1" spc="-5" dirty="0">
                <a:latin typeface="Carlito"/>
                <a:cs typeface="Carlito"/>
              </a:rPr>
              <a:t>kapanış onayı  yaptırılması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gerekir.)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200" dirty="0">
                <a:latin typeface="Carlito"/>
                <a:cs typeface="Carlito"/>
              </a:rPr>
              <a:t>5 </a:t>
            </a:r>
            <a:r>
              <a:rPr sz="1200" spc="-5" dirty="0">
                <a:latin typeface="Carlito"/>
                <a:cs typeface="Carlito"/>
              </a:rPr>
              <a:t>-Kullanılması halinde Damga </a:t>
            </a:r>
            <a:r>
              <a:rPr sz="1200" dirty="0">
                <a:latin typeface="Carlito"/>
                <a:cs typeface="Carlito"/>
              </a:rPr>
              <a:t>Vergisi</a:t>
            </a:r>
            <a:r>
              <a:rPr sz="1200" spc="-5" dirty="0">
                <a:latin typeface="Carlito"/>
                <a:cs typeface="Carlito"/>
              </a:rPr>
              <a:t> Defteri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Kapanış Onayı (Tasdiki)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Yapılacak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Defterler (TTK Md.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64/3,5)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200" b="1" spc="-5" dirty="0">
                <a:latin typeface="Carlito"/>
                <a:cs typeface="Carlito"/>
              </a:rPr>
              <a:t>1)-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Anonim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Şirket</a:t>
            </a:r>
            <a:r>
              <a:rPr sz="1200" b="1" spc="2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Yönetim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Kurulu</a:t>
            </a:r>
            <a:r>
              <a:rPr sz="1200" b="1" spc="2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KARAR</a:t>
            </a:r>
            <a:r>
              <a:rPr sz="1200" b="1" spc="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DEFTERİ</a:t>
            </a:r>
            <a:r>
              <a:rPr sz="1200" spc="-5" dirty="0">
                <a:latin typeface="Carlito"/>
                <a:cs typeface="Carlito"/>
              </a:rPr>
              <a:t>,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(İzleyen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faaliyet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döneminin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birinci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ayının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sonuna kadar </a:t>
            </a:r>
            <a:r>
              <a:rPr sz="1200" b="1" spc="-5" dirty="0">
                <a:latin typeface="Carlito"/>
                <a:cs typeface="Carlito"/>
              </a:rPr>
              <a:t>normal hesap dönemleri için OCAK </a:t>
            </a:r>
            <a:r>
              <a:rPr sz="1200" b="1" dirty="0">
                <a:latin typeface="Carlito"/>
                <a:cs typeface="Carlito"/>
              </a:rPr>
              <a:t>AYI</a:t>
            </a:r>
            <a:r>
              <a:rPr sz="1200" b="1" spc="5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Sonu</a:t>
            </a:r>
            <a:r>
              <a:rPr sz="1200" dirty="0">
                <a:latin typeface="Carlito"/>
                <a:cs typeface="Carlito"/>
              </a:rPr>
              <a:t>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715">
              <a:lnSpc>
                <a:spcPct val="110800"/>
              </a:lnSpc>
            </a:pPr>
            <a:r>
              <a:rPr sz="1200" b="1" spc="-5" dirty="0">
                <a:latin typeface="Carlito"/>
                <a:cs typeface="Carlito"/>
              </a:rPr>
              <a:t>2)- YEVMİYE DEFTERİ</a:t>
            </a:r>
            <a:r>
              <a:rPr sz="1200" spc="-5" dirty="0">
                <a:latin typeface="Carlito"/>
                <a:cs typeface="Carlito"/>
              </a:rPr>
              <a:t>, (İzleyen faaliyet döneminin altıncı ayının sonuna </a:t>
            </a:r>
            <a:r>
              <a:rPr sz="1200" dirty="0">
                <a:latin typeface="Carlito"/>
                <a:cs typeface="Carlito"/>
              </a:rPr>
              <a:t>kadar </a:t>
            </a:r>
            <a:r>
              <a:rPr sz="1200" b="1" spc="-5" dirty="0">
                <a:latin typeface="Carlito"/>
                <a:cs typeface="Carlito"/>
              </a:rPr>
              <a:t>normal hesap  dönemleri için HAZİRAN </a:t>
            </a:r>
            <a:r>
              <a:rPr sz="1200" b="1" dirty="0">
                <a:latin typeface="Carlito"/>
                <a:cs typeface="Carlito"/>
              </a:rPr>
              <a:t>AYI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Sonu)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b="1" spc="-5" dirty="0">
                <a:latin typeface="Carlito"/>
                <a:cs typeface="Carlito"/>
              </a:rPr>
              <a:t>Yukarıdaki defterler dışındaki defterlerin KAPANIŞ TASDİKİ</a:t>
            </a:r>
            <a:r>
              <a:rPr sz="1200" b="1" spc="4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YAPTIRILMAZ.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e-Defter Tutanlar; Yevmiye ve Defteri Kebir Dışındaki Defterleri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Notere</a:t>
            </a:r>
            <a:r>
              <a:rPr sz="1400" b="1" spc="6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Tasdik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Ettirecekler</a:t>
            </a:r>
            <a:endParaRPr sz="1400">
              <a:latin typeface="Carlito"/>
              <a:cs typeface="Carlito"/>
            </a:endParaRPr>
          </a:p>
          <a:p>
            <a:pPr marL="12700" marR="6350">
              <a:lnSpc>
                <a:spcPts val="1610"/>
              </a:lnSpc>
              <a:spcBef>
                <a:spcPts val="75"/>
              </a:spcBef>
            </a:pPr>
            <a:r>
              <a:rPr sz="1200" b="1" dirty="0">
                <a:latin typeface="Carlito"/>
                <a:cs typeface="Carlito"/>
              </a:rPr>
              <a:t>E- </a:t>
            </a:r>
            <a:r>
              <a:rPr sz="1200" b="1" spc="-5" dirty="0">
                <a:latin typeface="Carlito"/>
                <a:cs typeface="Carlito"/>
              </a:rPr>
              <a:t>defter tutan mükellefler; Yevmiye ve </a:t>
            </a:r>
            <a:r>
              <a:rPr sz="1200" b="1" dirty="0">
                <a:latin typeface="Carlito"/>
                <a:cs typeface="Carlito"/>
              </a:rPr>
              <a:t>Defteri </a:t>
            </a:r>
            <a:r>
              <a:rPr sz="1200" b="1" spc="-5" dirty="0">
                <a:latin typeface="Carlito"/>
                <a:cs typeface="Carlito"/>
              </a:rPr>
              <a:t>Kebir defterleri dışında, Tutmak zorunda  oldukları defterleri kağıt ortamında tasdik ettirmek ve </a:t>
            </a:r>
            <a:r>
              <a:rPr sz="1200" b="1" dirty="0">
                <a:latin typeface="Carlito"/>
                <a:cs typeface="Carlito"/>
              </a:rPr>
              <a:t>tutmak</a:t>
            </a:r>
            <a:r>
              <a:rPr sz="1200" b="1" spc="3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zorundadırlar.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8496" y="897990"/>
            <a:ext cx="5641340" cy="2732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r">
              <a:lnSpc>
                <a:spcPct val="154800"/>
              </a:lnSpc>
              <a:spcBef>
                <a:spcPts val="95"/>
              </a:spcBef>
            </a:pP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2021 YILI GELİRLERİ</a:t>
            </a:r>
            <a:r>
              <a:rPr sz="1100" spc="90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2" action="ppaction://hlinksldjump"/>
              </a:rPr>
              <a:t>İÇİN....................................................................................................................</a:t>
            </a:r>
            <a:r>
              <a:rPr sz="1100" spc="-15" dirty="0">
                <a:latin typeface="Carlito"/>
                <a:cs typeface="Carlito"/>
                <a:hlinkClick r:id="rId2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2" action="ppaction://hlinksldjump"/>
              </a:rPr>
              <a:t>89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YILLAR 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İTİBARİYLE DOĞUM, ASKERLİK VE YURTDIŞI BORÇLANMA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TUTARLARI</a:t>
            </a:r>
            <a:r>
              <a:rPr sz="1100" spc="55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3" action="ppaction://hlinksldjump"/>
              </a:rPr>
              <a:t>................................</a:t>
            </a:r>
            <a:r>
              <a:rPr sz="1100" spc="-25" dirty="0">
                <a:latin typeface="Carlito"/>
                <a:cs typeface="Carlito"/>
                <a:hlinkClick r:id="rId3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3" action="ppaction://hlinksldjump"/>
              </a:rPr>
              <a:t>91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ZORUNLU BES-OTOMATİK KATILIM SİSTEMİNE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GEÇİŞ ŞARTLARI</a:t>
            </a:r>
            <a:r>
              <a:rPr sz="1100" spc="55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4" action="ppaction://hlinksldjump"/>
              </a:rPr>
              <a:t>.....................................................</a:t>
            </a:r>
            <a:r>
              <a:rPr sz="1100" spc="-30" dirty="0">
                <a:latin typeface="Carlito"/>
                <a:cs typeface="Carlito"/>
                <a:hlinkClick r:id="rId4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4" action="ppaction://hlinksldjump"/>
              </a:rPr>
              <a:t>92 </a:t>
            </a:r>
            <a:r>
              <a:rPr sz="110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İDARİ PARA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CEZALARI....................................................................................................................</a:t>
            </a:r>
            <a:r>
              <a:rPr sz="1100" spc="105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93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Çalışma İzni Olmaksızın Çalışan/Çalıştırılan Yabancılar ile Bildirim Yükümlüğünün İhlali</a:t>
            </a:r>
            <a:r>
              <a:rPr sz="1100" spc="95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Halinde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130"/>
              </a:spcBef>
            </a:pPr>
            <a:r>
              <a:rPr sz="1100" dirty="0">
                <a:latin typeface="Carlito"/>
                <a:cs typeface="Carlito"/>
                <a:hlinkClick r:id="rId5" action="ppaction://hlinksldjump"/>
              </a:rPr>
              <a:t>Uygulanacak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İdari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Para </a:t>
            </a:r>
            <a:r>
              <a:rPr sz="1100" spc="-5" dirty="0">
                <a:latin typeface="Carlito"/>
                <a:cs typeface="Carlito"/>
                <a:hlinkClick r:id="rId5" action="ppaction://hlinksldjump"/>
              </a:rPr>
              <a:t>Cezaları ....................................................................................................</a:t>
            </a:r>
            <a:r>
              <a:rPr sz="1100" spc="-20" dirty="0">
                <a:latin typeface="Carlito"/>
                <a:cs typeface="Carlito"/>
                <a:hlinkClick r:id="rId5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5" action="ppaction://hlinksldjump"/>
              </a:rPr>
              <a:t>93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dirty="0">
                <a:latin typeface="Carlito"/>
                <a:cs typeface="Carlito"/>
                <a:hlinkClick r:id="rId6" action="ppaction://hlinksldjump"/>
              </a:rPr>
              <a:t>İŞ </a:t>
            </a:r>
            <a:r>
              <a:rPr sz="1100" spc="-5" dirty="0">
                <a:latin typeface="Carlito"/>
                <a:cs typeface="Carlito"/>
                <a:hlinkClick r:id="rId6" action="ppaction://hlinksldjump"/>
              </a:rPr>
              <a:t>KANUNU’NA GÖRE 2022 YILINDA UYGULANACAK PARA CEZALARI..........................................</a:t>
            </a:r>
            <a:r>
              <a:rPr sz="1100" spc="120" dirty="0">
                <a:latin typeface="Carlito"/>
                <a:cs typeface="Carlito"/>
                <a:hlinkClick r:id="rId6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6" action="ppaction://hlinksldjump"/>
              </a:rPr>
              <a:t>94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35"/>
              </a:spcBef>
            </a:pP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İŞ-KUR TARAFINDAN UYGULANACAK İDARİ PARA CEZASI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MİKTARLARI  </a:t>
            </a:r>
            <a:r>
              <a:rPr sz="1100" spc="-5" dirty="0">
                <a:latin typeface="Carlito"/>
                <a:cs typeface="Carlito"/>
                <a:hlinkClick r:id="rId7" action="ppaction://hlinksldjump"/>
              </a:rPr>
              <a:t>2022 .............................</a:t>
            </a:r>
            <a:r>
              <a:rPr sz="1100" spc="70" dirty="0">
                <a:latin typeface="Carlito"/>
                <a:cs typeface="Carlito"/>
                <a:hlinkClick r:id="rId7" action="ppaction://hlinksldjump"/>
              </a:rPr>
              <a:t> </a:t>
            </a:r>
            <a:r>
              <a:rPr sz="1100" dirty="0">
                <a:latin typeface="Carlito"/>
                <a:cs typeface="Carlito"/>
                <a:hlinkClick r:id="rId7" action="ppaction://hlinksldjump"/>
              </a:rPr>
              <a:t>98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25"/>
              </a:spcBef>
            </a:pP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SOSYAL GÜVENLİK KURUMUNCA KESİLECEK İDARİ PARA CEZALARI...........................................</a:t>
            </a:r>
            <a:r>
              <a:rPr sz="1100" spc="80" dirty="0">
                <a:latin typeface="Carlito"/>
                <a:cs typeface="Carlito"/>
                <a:hlinkClick r:id="rId8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8" action="ppaction://hlinksldjump"/>
              </a:rPr>
              <a:t>101</a:t>
            </a:r>
            <a:endParaRPr sz="1100">
              <a:latin typeface="Carlito"/>
              <a:cs typeface="Carlito"/>
            </a:endParaRPr>
          </a:p>
          <a:p>
            <a:pPr marL="151130">
              <a:lnSpc>
                <a:spcPct val="100000"/>
              </a:lnSpc>
              <a:spcBef>
                <a:spcPts val="640"/>
              </a:spcBef>
            </a:pP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TÜRK TİCARET KANUNU’NDA UYGULANACAK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İDARİ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PARA </a:t>
            </a:r>
            <a:r>
              <a:rPr sz="1100" dirty="0">
                <a:latin typeface="Carlito"/>
                <a:cs typeface="Carlito"/>
                <a:hlinkClick r:id="rId9" action="ppaction://hlinksldjump"/>
              </a:rPr>
              <a:t>CEZALARI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........................................</a:t>
            </a:r>
            <a:r>
              <a:rPr sz="1100" spc="-20" dirty="0">
                <a:latin typeface="Carlito"/>
                <a:cs typeface="Carlito"/>
                <a:hlinkClick r:id="rId9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9" action="ppaction://hlinksldjump"/>
              </a:rPr>
              <a:t>109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2022 YILINDA UYGULANACAK SGK PARAMETLERİ ..........................................................................</a:t>
            </a:r>
            <a:r>
              <a:rPr sz="1100" spc="-70" dirty="0">
                <a:latin typeface="Carlito"/>
                <a:cs typeface="Carlito"/>
                <a:hlinkClick r:id="rId10" action="ppaction://hlinksldjump"/>
              </a:rPr>
              <a:t> </a:t>
            </a:r>
            <a:r>
              <a:rPr sz="1100" spc="-5" dirty="0">
                <a:latin typeface="Carlito"/>
                <a:cs typeface="Carlito"/>
                <a:hlinkClick r:id="rId10" action="ppaction://hlinksldjump"/>
              </a:rPr>
              <a:t>113</a:t>
            </a:r>
            <a:endParaRPr sz="11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69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63047"/>
            <a:ext cx="5787390" cy="41529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Ticaret Sicil Tasdiknamesi Alma</a:t>
            </a:r>
            <a:r>
              <a:rPr sz="1400" b="1" spc="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Zorunluluğu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Ticaret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siciline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kayıtlı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bulunanlar;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Ticari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defterlerinin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noterlere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tasdikleri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sırasında,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TTK’nun</a:t>
            </a:r>
            <a:endParaRPr sz="1200">
              <a:latin typeface="Carlito"/>
              <a:cs typeface="Carlito"/>
            </a:endParaRPr>
          </a:p>
          <a:p>
            <a:pPr marL="12700" marR="6350">
              <a:lnSpc>
                <a:spcPts val="1610"/>
              </a:lnSpc>
              <a:spcBef>
                <a:spcPts val="70"/>
              </a:spcBef>
            </a:pPr>
            <a:r>
              <a:rPr sz="1200" dirty="0">
                <a:latin typeface="Carlito"/>
                <a:cs typeface="Carlito"/>
              </a:rPr>
              <a:t>64. </a:t>
            </a:r>
            <a:r>
              <a:rPr sz="1200" spc="-5" dirty="0">
                <a:latin typeface="Carlito"/>
                <a:cs typeface="Carlito"/>
              </a:rPr>
              <a:t>maddesinde belirtilen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Ticaret Sicili Yönetmeliğinin 16’ncı maddesi uyarınca Ticaret sicil  müdürlüklerinden alacakları </a:t>
            </a:r>
            <a:r>
              <a:rPr sz="1200" b="1" spc="-5" dirty="0">
                <a:latin typeface="Carlito"/>
                <a:cs typeface="Carlito"/>
              </a:rPr>
              <a:t>“TİCARET SİCİLİ TASDİKNAMESİ” </a:t>
            </a:r>
            <a:r>
              <a:rPr sz="1200" spc="-5" dirty="0">
                <a:latin typeface="Carlito"/>
                <a:cs typeface="Carlito"/>
              </a:rPr>
              <a:t>Noterlere ibraz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</a:pPr>
            <a:r>
              <a:rPr sz="1200" spc="-5" dirty="0">
                <a:latin typeface="Carlito"/>
                <a:cs typeface="Carlito"/>
              </a:rPr>
              <a:t>Ancak; 27/01/2013 tarihli Resmi Gazetede yayımlanan Ticaret Sicili Yönetmeliğinin 16/6.  maddesine göre “Sicil tasdiknamesi; Tasdiknamede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bilgilerde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değişiklik </a:t>
            </a:r>
            <a:r>
              <a:rPr sz="1200" dirty="0">
                <a:latin typeface="Carlito"/>
                <a:cs typeface="Carlito"/>
              </a:rPr>
              <a:t>olmadığı  veya yenisi </a:t>
            </a:r>
            <a:r>
              <a:rPr sz="1200" spc="-5" dirty="0">
                <a:latin typeface="Carlito"/>
                <a:cs typeface="Carlito"/>
              </a:rPr>
              <a:t>düzenlenmediği sürece geçerlidir.” </a:t>
            </a:r>
            <a:r>
              <a:rPr sz="1200" b="1" dirty="0">
                <a:latin typeface="Carlito"/>
                <a:cs typeface="Carlito"/>
              </a:rPr>
              <a:t>Hükmüne göre </a:t>
            </a:r>
            <a:r>
              <a:rPr sz="1200" b="1" spc="-5" dirty="0">
                <a:latin typeface="Carlito"/>
                <a:cs typeface="Carlito"/>
              </a:rPr>
              <a:t>önceki yıl veya yıllarda  alınmış belgeler yukarıdaki koşulları taşıması </a:t>
            </a:r>
            <a:r>
              <a:rPr sz="1200" b="1" dirty="0">
                <a:latin typeface="Carlito"/>
                <a:cs typeface="Carlito"/>
              </a:rPr>
              <a:t>halinde </a:t>
            </a:r>
            <a:r>
              <a:rPr sz="1200" b="1" spc="-5" dirty="0">
                <a:latin typeface="Carlito"/>
                <a:cs typeface="Carlito"/>
              </a:rPr>
              <a:t>yeniden alınmasına gerek </a:t>
            </a:r>
            <a:r>
              <a:rPr sz="1200" b="1" dirty="0">
                <a:latin typeface="Carlito"/>
                <a:cs typeface="Carlito"/>
              </a:rPr>
              <a:t>yoktur. Eski  </a:t>
            </a:r>
            <a:r>
              <a:rPr sz="1200" b="1" spc="-5" dirty="0">
                <a:latin typeface="Carlito"/>
                <a:cs typeface="Carlito"/>
              </a:rPr>
              <a:t>tarihli belge notere ibrazı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yeterlidir.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014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SERBEST MESLEK ERBAPLARININ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VERGİ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MÜKELLEFLERİNE VERDİKLERİ 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HİZMETTE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NET‘TEN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BRÜTE</a:t>
            </a:r>
            <a:r>
              <a:rPr sz="1400" b="1" spc="-2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HESAPLANMASI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</a:pPr>
            <a:r>
              <a:rPr sz="1200" dirty="0">
                <a:latin typeface="Carlito"/>
                <a:cs typeface="Carlito"/>
              </a:rPr>
              <a:t>Net </a:t>
            </a:r>
            <a:r>
              <a:rPr sz="1200" spc="-5" dirty="0">
                <a:latin typeface="Carlito"/>
                <a:cs typeface="Carlito"/>
              </a:rPr>
              <a:t>tutar, </a:t>
            </a:r>
            <a:r>
              <a:rPr sz="1200" dirty="0">
                <a:latin typeface="Carlito"/>
                <a:cs typeface="Carlito"/>
              </a:rPr>
              <a:t>%18 </a:t>
            </a:r>
            <a:r>
              <a:rPr sz="1200" spc="-5" dirty="0">
                <a:latin typeface="Carlito"/>
                <a:cs typeface="Carlito"/>
              </a:rPr>
              <a:t>KDV’ye tabi </a:t>
            </a:r>
            <a:r>
              <a:rPr sz="1200" dirty="0">
                <a:latin typeface="Carlito"/>
                <a:cs typeface="Carlito"/>
              </a:rPr>
              <a:t>bir işlem </a:t>
            </a:r>
            <a:r>
              <a:rPr sz="1200" spc="-5" dirty="0">
                <a:latin typeface="Carlito"/>
                <a:cs typeface="Carlito"/>
              </a:rPr>
              <a:t>olduğu varsayıldığında, </a:t>
            </a:r>
            <a:r>
              <a:rPr sz="1200" b="1" spc="-5" dirty="0">
                <a:latin typeface="Carlito"/>
                <a:cs typeface="Carlito"/>
              </a:rPr>
              <a:t>0,98</a:t>
            </a:r>
            <a:r>
              <a:rPr sz="1200" spc="-5" dirty="0">
                <a:latin typeface="Carlito"/>
                <a:cs typeface="Carlito"/>
              </a:rPr>
              <a:t>’e bölünmesiyle Brüt tutar  bulunur.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7620" algn="just">
              <a:lnSpc>
                <a:spcPct val="1108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Örnek: 1.500.-TL </a:t>
            </a:r>
            <a:r>
              <a:rPr sz="1200" spc="-5" dirty="0">
                <a:latin typeface="Carlito"/>
                <a:cs typeface="Carlito"/>
              </a:rPr>
              <a:t>net tutar </a:t>
            </a:r>
            <a:r>
              <a:rPr sz="1200" dirty="0">
                <a:latin typeface="Carlito"/>
                <a:cs typeface="Carlito"/>
              </a:rPr>
              <a:t>ile ilgili </a:t>
            </a: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makbuzu aşağıdaki şekilde  düzenlenecektir.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73988" y="5365368"/>
          <a:ext cx="3907153" cy="9646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4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3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7545">
                <a:tc>
                  <a:txBody>
                    <a:bodyPr/>
                    <a:lstStyle/>
                    <a:p>
                      <a:pPr marL="127000">
                        <a:lnSpc>
                          <a:spcPts val="1140"/>
                        </a:lnSpc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Brüt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tutar 1.500.- TL: 0,98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8465">
                        <a:lnSpc>
                          <a:spcPts val="1140"/>
                        </a:lnSpc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=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19380" algn="r">
                        <a:lnSpc>
                          <a:spcPts val="1140"/>
                        </a:lnSpc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1.530,61</a:t>
                      </a:r>
                      <a:r>
                        <a:rPr sz="12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453">
                <a:tc>
                  <a:txBody>
                    <a:bodyPr/>
                    <a:lstStyle/>
                    <a:p>
                      <a:pPr marL="127000">
                        <a:lnSpc>
                          <a:spcPts val="134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%20 Gelir Vergisi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Stopajı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(-)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ts val="134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306,12</a:t>
                      </a:r>
                      <a:r>
                        <a:rPr sz="1200" spc="-9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454">
                <a:tc>
                  <a:txBody>
                    <a:bodyPr/>
                    <a:lstStyle/>
                    <a:p>
                      <a:pPr marL="127000">
                        <a:lnSpc>
                          <a:spcPts val="1345"/>
                        </a:lnSpc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Net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tutar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ts val="1345"/>
                        </a:lnSpc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1.224,49</a:t>
                      </a:r>
                      <a:r>
                        <a:rPr sz="1200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691">
                <a:tc>
                  <a:txBody>
                    <a:bodyPr/>
                    <a:lstStyle/>
                    <a:p>
                      <a:pPr marL="127000">
                        <a:lnSpc>
                          <a:spcPts val="134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KDV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(1.530,61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%18)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014" algn="r">
                        <a:lnSpc>
                          <a:spcPts val="1340"/>
                        </a:lnSpc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275,51</a:t>
                      </a:r>
                      <a:r>
                        <a:rPr sz="1200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546">
                <a:tc>
                  <a:txBody>
                    <a:bodyPr/>
                    <a:lstStyle/>
                    <a:p>
                      <a:pPr marL="127000">
                        <a:lnSpc>
                          <a:spcPts val="1300"/>
                        </a:lnSpc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Alınan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Net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Tutar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ts val="1300"/>
                        </a:lnSpc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1.500,00</a:t>
                      </a:r>
                      <a:r>
                        <a:rPr sz="12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6533768"/>
            <a:ext cx="4646295" cy="615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rlito"/>
                <a:cs typeface="Carlito"/>
              </a:rPr>
              <a:t>KDV’si dahil </a:t>
            </a:r>
            <a:r>
              <a:rPr sz="1200" spc="-5" dirty="0">
                <a:latin typeface="Carlito"/>
                <a:cs typeface="Carlito"/>
              </a:rPr>
              <a:t>düzenlenen makbuz tutarı </a:t>
            </a:r>
            <a:r>
              <a:rPr sz="1200" b="1" dirty="0">
                <a:latin typeface="Carlito"/>
                <a:cs typeface="Carlito"/>
              </a:rPr>
              <a:t>1.18’e bölünür</a:t>
            </a:r>
            <a:r>
              <a:rPr sz="1200" dirty="0">
                <a:latin typeface="Carlito"/>
                <a:cs typeface="Carlito"/>
              </a:rPr>
              <a:t>. Brüt </a:t>
            </a:r>
            <a:r>
              <a:rPr sz="1200" spc="-5" dirty="0">
                <a:latin typeface="Carlito"/>
                <a:cs typeface="Carlito"/>
              </a:rPr>
              <a:t>tutarı</a:t>
            </a:r>
            <a:r>
              <a:rPr sz="1200" spc="-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bulunur.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Örnek: </a:t>
            </a:r>
            <a:r>
              <a:rPr sz="1200" b="1" dirty="0">
                <a:latin typeface="Carlito"/>
                <a:cs typeface="Carlito"/>
              </a:rPr>
              <a:t>500.- TL </a:t>
            </a:r>
            <a:r>
              <a:rPr sz="1200" spc="-5" dirty="0">
                <a:latin typeface="Carlito"/>
                <a:cs typeface="Carlito"/>
              </a:rPr>
              <a:t>KDV dahil 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makbuzundan KDV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ayrılması;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773988" y="7439914"/>
          <a:ext cx="4036695" cy="787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0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218">
                <a:tc>
                  <a:txBody>
                    <a:bodyPr/>
                    <a:lstStyle/>
                    <a:p>
                      <a:pPr marL="127000">
                        <a:lnSpc>
                          <a:spcPts val="114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500.00 TL</a:t>
                      </a:r>
                      <a:r>
                        <a:rPr sz="1200" spc="2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1.18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114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=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1140"/>
                        </a:lnSpc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423,73 TL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Brüt</a:t>
                      </a:r>
                      <a:r>
                        <a:rPr sz="12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Tutar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462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500.00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–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423.73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9844" marB="0"/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=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9844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76,27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r>
                        <a:rPr sz="1200" spc="25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KDV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984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227">
                <a:tc>
                  <a:txBody>
                    <a:bodyPr/>
                    <a:lstStyle/>
                    <a:p>
                      <a:pPr marL="127000">
                        <a:lnSpc>
                          <a:spcPts val="1400"/>
                        </a:lnSpc>
                        <a:spcBef>
                          <a:spcPts val="86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KDV Dahil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Tahsil edilen</a:t>
                      </a:r>
                      <a:r>
                        <a:rPr sz="12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Tutar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9855" marB="0"/>
                </a:tc>
                <a:tc>
                  <a:txBody>
                    <a:bodyPr/>
                    <a:lstStyle/>
                    <a:p>
                      <a:pPr marR="62230" algn="r">
                        <a:lnSpc>
                          <a:spcPts val="1400"/>
                        </a:lnSpc>
                        <a:spcBef>
                          <a:spcPts val="86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=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9855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500,00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025" cy="836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SERBEST MESLEK KAZANCI UYGULAMASINDA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GİDERLER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8890">
              <a:lnSpc>
                <a:spcPct val="111700"/>
              </a:lnSpc>
            </a:pPr>
            <a:r>
              <a:rPr sz="1200" dirty="0">
                <a:latin typeface="Carlito"/>
                <a:cs typeface="Carlito"/>
              </a:rPr>
              <a:t>Gelir Vergisi </a:t>
            </a:r>
            <a:r>
              <a:rPr sz="1200" spc="-5" dirty="0">
                <a:latin typeface="Carlito"/>
                <a:cs typeface="Carlito"/>
              </a:rPr>
              <a:t>Kanunu’nun 68’inci maddesine göre; serbest meslek kazancının tespitinde  </a:t>
            </a:r>
            <a:r>
              <a:rPr sz="1200" dirty="0">
                <a:latin typeface="Carlito"/>
                <a:cs typeface="Carlito"/>
              </a:rPr>
              <a:t>aşağıda yazılı </a:t>
            </a:r>
            <a:r>
              <a:rPr sz="1200" spc="-5" dirty="0">
                <a:latin typeface="Carlito"/>
                <a:cs typeface="Carlito"/>
              </a:rPr>
              <a:t>giderler hasılattan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indirilir: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300"/>
              </a:lnSpc>
              <a:buAutoNum type="arabi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Mesleki kazancın </a:t>
            </a:r>
            <a:r>
              <a:rPr sz="1200" dirty="0">
                <a:latin typeface="Carlito"/>
                <a:cs typeface="Carlito"/>
              </a:rPr>
              <a:t>elde edilmesi ve </a:t>
            </a:r>
            <a:r>
              <a:rPr sz="1200" spc="-5" dirty="0">
                <a:latin typeface="Carlito"/>
                <a:cs typeface="Carlito"/>
              </a:rPr>
              <a:t>idame ettirilmesi için ödenen genel giderler  (İkametgâhlarının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kısmını işyeri olarak kullananlar, ikametgâh için ödedikleri  kiranın tamamı ile ısıtma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aydınlatma gibi diğer giderlerin </a:t>
            </a:r>
            <a:r>
              <a:rPr sz="1200" dirty="0">
                <a:latin typeface="Carlito"/>
                <a:cs typeface="Carlito"/>
              </a:rPr>
              <a:t>yarısını </a:t>
            </a:r>
            <a:r>
              <a:rPr sz="1200" spc="-5" dirty="0">
                <a:latin typeface="Carlito"/>
                <a:cs typeface="Carlito"/>
              </a:rPr>
              <a:t>indirebilirler.  İşyeri kendi mülkü olanlar kira </a:t>
            </a:r>
            <a:r>
              <a:rPr sz="1200" dirty="0">
                <a:latin typeface="Carlito"/>
                <a:cs typeface="Carlito"/>
              </a:rPr>
              <a:t>yerine </a:t>
            </a:r>
            <a:r>
              <a:rPr sz="1200" spc="-5" dirty="0">
                <a:latin typeface="Carlito"/>
                <a:cs typeface="Carlito"/>
              </a:rPr>
              <a:t>amortismanı, ikametgâhı </a:t>
            </a:r>
            <a:r>
              <a:rPr sz="1200" dirty="0">
                <a:latin typeface="Carlito"/>
                <a:cs typeface="Carlito"/>
              </a:rPr>
              <a:t>kendi </a:t>
            </a:r>
            <a:r>
              <a:rPr sz="1200" spc="-5" dirty="0">
                <a:latin typeface="Carlito"/>
                <a:cs typeface="Carlito"/>
              </a:rPr>
              <a:t>mülkü olup  bunun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kısmını işyeri olarak kullananlar amortismanın </a:t>
            </a:r>
            <a:r>
              <a:rPr sz="1200" dirty="0">
                <a:latin typeface="Carlito"/>
                <a:cs typeface="Carlito"/>
              </a:rPr>
              <a:t>yarısını </a:t>
            </a:r>
            <a:r>
              <a:rPr sz="1200" spc="-5" dirty="0">
                <a:latin typeface="Carlito"/>
                <a:cs typeface="Carlito"/>
              </a:rPr>
              <a:t>gider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yazabilirler.).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rlito"/>
              <a:buAutoNum type="arabicParenR"/>
            </a:pPr>
            <a:endParaRPr sz="13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300"/>
              </a:lnSpc>
              <a:buAutoNum type="arabicParenR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Hizmetli ve </a:t>
            </a:r>
            <a:r>
              <a:rPr sz="1200" spc="-5" dirty="0">
                <a:latin typeface="Carlito"/>
                <a:cs typeface="Carlito"/>
              </a:rPr>
              <a:t>işçilerin </a:t>
            </a:r>
            <a:r>
              <a:rPr sz="1200" dirty="0">
                <a:latin typeface="Carlito"/>
                <a:cs typeface="Carlito"/>
              </a:rPr>
              <a:t>iş </a:t>
            </a:r>
            <a:r>
              <a:rPr sz="1200" spc="-5" dirty="0">
                <a:latin typeface="Carlito"/>
                <a:cs typeface="Carlito"/>
              </a:rPr>
              <a:t>yerinde </a:t>
            </a:r>
            <a:r>
              <a:rPr sz="1200" dirty="0">
                <a:latin typeface="Carlito"/>
                <a:cs typeface="Carlito"/>
              </a:rPr>
              <a:t>veya iş </a:t>
            </a:r>
            <a:r>
              <a:rPr sz="1200" spc="-5" dirty="0">
                <a:latin typeface="Carlito"/>
                <a:cs typeface="Carlito"/>
              </a:rPr>
              <a:t>yerinin müştemilatındaki </a:t>
            </a:r>
            <a:r>
              <a:rPr sz="1200" dirty="0">
                <a:latin typeface="Carlito"/>
                <a:cs typeface="Carlito"/>
              </a:rPr>
              <a:t>iaşe ve </a:t>
            </a:r>
            <a:r>
              <a:rPr sz="1200" spc="-5" dirty="0">
                <a:latin typeface="Carlito"/>
                <a:cs typeface="Carlito"/>
              </a:rPr>
              <a:t>ibate giderleri,  </a:t>
            </a:r>
            <a:r>
              <a:rPr sz="1200" dirty="0">
                <a:latin typeface="Carlito"/>
                <a:cs typeface="Carlito"/>
              </a:rPr>
              <a:t>tedavi ve ilaç </a:t>
            </a:r>
            <a:r>
              <a:rPr sz="1200" spc="-5" dirty="0">
                <a:latin typeface="Carlito"/>
                <a:cs typeface="Carlito"/>
              </a:rPr>
              <a:t>giderleri, sigorta primleri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emekli </a:t>
            </a:r>
            <a:r>
              <a:rPr sz="1200" dirty="0">
                <a:latin typeface="Carlito"/>
                <a:cs typeface="Carlito"/>
              </a:rPr>
              <a:t>aidatı </a:t>
            </a:r>
            <a:r>
              <a:rPr sz="1200" spc="-5" dirty="0">
                <a:latin typeface="Carlito"/>
                <a:cs typeface="Carlito"/>
              </a:rPr>
              <a:t>(bu primlerin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aidatın </a:t>
            </a:r>
            <a:r>
              <a:rPr sz="1200" dirty="0">
                <a:latin typeface="Carlito"/>
                <a:cs typeface="Carlito"/>
              </a:rPr>
              <a:t>geri  alınmamak </a:t>
            </a:r>
            <a:r>
              <a:rPr sz="1200" spc="-5" dirty="0">
                <a:latin typeface="Carlito"/>
                <a:cs typeface="Carlito"/>
              </a:rPr>
              <a:t>üzere Türkiye’de </a:t>
            </a:r>
            <a:r>
              <a:rPr sz="1200" dirty="0">
                <a:latin typeface="Carlito"/>
                <a:cs typeface="Carlito"/>
              </a:rPr>
              <a:t>kâin </a:t>
            </a:r>
            <a:r>
              <a:rPr sz="1200" spc="-5" dirty="0">
                <a:latin typeface="Carlito"/>
                <a:cs typeface="Carlito"/>
              </a:rPr>
              <a:t>sigorta şirketlerine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emekli </a:t>
            </a:r>
            <a:r>
              <a:rPr sz="1200" dirty="0">
                <a:latin typeface="Carlito"/>
                <a:cs typeface="Carlito"/>
              </a:rPr>
              <a:t>ve yardım  </a:t>
            </a:r>
            <a:r>
              <a:rPr sz="1200" spc="-5" dirty="0">
                <a:latin typeface="Carlito"/>
                <a:cs typeface="Carlito"/>
              </a:rPr>
              <a:t>sandıklarına ödenmiş olması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emekli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yardım sandıklarının tüzel kişiliği haiz  bulunmaları şartıyla) ile 27’nci maddede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giyim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giderleri.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rlito"/>
              <a:buAutoNum type="arabicParenR"/>
            </a:pPr>
            <a:endParaRPr sz="125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1700"/>
              </a:lnSpc>
              <a:buAutoNum type="arabi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Mesleki faaliyetle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seyahat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ikamet giderleri </a:t>
            </a:r>
            <a:r>
              <a:rPr sz="1200" dirty="0">
                <a:latin typeface="Carlito"/>
                <a:cs typeface="Carlito"/>
              </a:rPr>
              <a:t>(seyahat </a:t>
            </a:r>
            <a:r>
              <a:rPr sz="1200" spc="-5" dirty="0">
                <a:latin typeface="Carlito"/>
                <a:cs typeface="Carlito"/>
              </a:rPr>
              <a:t>maksadının gerektirdiği  süre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sınırlı olmak şartıyla).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arlito"/>
              <a:buAutoNum type="arabicParenR"/>
            </a:pPr>
            <a:endParaRPr sz="13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200"/>
              </a:lnSpc>
              <a:spcBef>
                <a:spcPts val="5"/>
              </a:spcBef>
              <a:buAutoNum type="arabi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Mesleki faaliyette kullanılan </a:t>
            </a:r>
            <a:r>
              <a:rPr sz="1200" dirty="0">
                <a:latin typeface="Carlito"/>
                <a:cs typeface="Carlito"/>
              </a:rPr>
              <a:t>tesisat, </a:t>
            </a:r>
            <a:r>
              <a:rPr sz="1200" spc="-5" dirty="0">
                <a:latin typeface="Carlito"/>
                <a:cs typeface="Carlito"/>
              </a:rPr>
              <a:t>demirbaş </a:t>
            </a:r>
            <a:r>
              <a:rPr sz="1200" dirty="0">
                <a:latin typeface="Carlito"/>
                <a:cs typeface="Carlito"/>
              </a:rPr>
              <a:t>eşya ve </a:t>
            </a:r>
            <a:r>
              <a:rPr sz="1200" spc="-5" dirty="0">
                <a:latin typeface="Carlito"/>
                <a:cs typeface="Carlito"/>
              </a:rPr>
              <a:t>envantere dahil </a:t>
            </a:r>
            <a:r>
              <a:rPr sz="1200" dirty="0">
                <a:latin typeface="Carlito"/>
                <a:cs typeface="Carlito"/>
              </a:rPr>
              <a:t>taşıtlar için  Vergi </a:t>
            </a:r>
            <a:r>
              <a:rPr sz="1200" spc="-5" dirty="0">
                <a:latin typeface="Carlito"/>
                <a:cs typeface="Carlito"/>
              </a:rPr>
              <a:t>Usul Kanunu hükümlerine göre </a:t>
            </a:r>
            <a:r>
              <a:rPr sz="1200" dirty="0">
                <a:latin typeface="Carlito"/>
                <a:cs typeface="Carlito"/>
              </a:rPr>
              <a:t>ayrılan </a:t>
            </a:r>
            <a:r>
              <a:rPr sz="1200" spc="-5" dirty="0">
                <a:latin typeface="Carlito"/>
                <a:cs typeface="Carlito"/>
              </a:rPr>
              <a:t>amortismanlar (amortismana tabi  iktisadi kıymetlerin elden </a:t>
            </a:r>
            <a:r>
              <a:rPr sz="1200" dirty="0">
                <a:latin typeface="Carlito"/>
                <a:cs typeface="Carlito"/>
              </a:rPr>
              <a:t>çıkarılması </a:t>
            </a:r>
            <a:r>
              <a:rPr sz="1200" spc="-5" dirty="0">
                <a:latin typeface="Carlito"/>
                <a:cs typeface="Carlito"/>
              </a:rPr>
              <a:t>halinde </a:t>
            </a:r>
            <a:r>
              <a:rPr sz="1200" dirty="0">
                <a:latin typeface="Carlito"/>
                <a:cs typeface="Carlito"/>
              </a:rPr>
              <a:t>aynı </a:t>
            </a:r>
            <a:r>
              <a:rPr sz="1200" spc="-5" dirty="0">
                <a:latin typeface="Carlito"/>
                <a:cs typeface="Carlito"/>
              </a:rPr>
              <a:t>Kanunun </a:t>
            </a:r>
            <a:r>
              <a:rPr sz="1200" dirty="0">
                <a:latin typeface="Carlito"/>
                <a:cs typeface="Carlito"/>
              </a:rPr>
              <a:t>328 </a:t>
            </a:r>
            <a:r>
              <a:rPr sz="1200" spc="-5" dirty="0">
                <a:latin typeface="Carlito"/>
                <a:cs typeface="Carlito"/>
              </a:rPr>
              <a:t>inci maddesine </a:t>
            </a:r>
            <a:r>
              <a:rPr sz="1200" dirty="0">
                <a:latin typeface="Carlito"/>
                <a:cs typeface="Carlito"/>
              </a:rPr>
              <a:t>göre  </a:t>
            </a:r>
            <a:r>
              <a:rPr sz="1200" spc="-5" dirty="0">
                <a:latin typeface="Carlito"/>
                <a:cs typeface="Carlito"/>
              </a:rPr>
              <a:t>hesaplanacak </a:t>
            </a:r>
            <a:r>
              <a:rPr sz="1200" dirty="0">
                <a:latin typeface="Carlito"/>
                <a:cs typeface="Carlito"/>
              </a:rPr>
              <a:t>zararlar </a:t>
            </a:r>
            <a:r>
              <a:rPr sz="1200" spc="-5" dirty="0">
                <a:latin typeface="Carlito"/>
                <a:cs typeface="Carlito"/>
              </a:rPr>
              <a:t>dahil). (Şu kadar ki </a:t>
            </a:r>
            <a:r>
              <a:rPr sz="1200" dirty="0">
                <a:latin typeface="Carlito"/>
                <a:cs typeface="Carlito"/>
              </a:rPr>
              <a:t>özel </a:t>
            </a:r>
            <a:r>
              <a:rPr sz="1200" spc="-5" dirty="0">
                <a:latin typeface="Carlito"/>
                <a:cs typeface="Carlito"/>
              </a:rPr>
              <a:t>tüketim </a:t>
            </a:r>
            <a:r>
              <a:rPr sz="1200" dirty="0">
                <a:latin typeface="Carlito"/>
                <a:cs typeface="Carlito"/>
              </a:rPr>
              <a:t>vergisi ve </a:t>
            </a:r>
            <a:r>
              <a:rPr sz="1200" spc="-5" dirty="0">
                <a:latin typeface="Carlito"/>
                <a:cs typeface="Carlito"/>
              </a:rPr>
              <a:t>katma değer </a:t>
            </a:r>
            <a:r>
              <a:rPr sz="1200" dirty="0">
                <a:latin typeface="Carlito"/>
                <a:cs typeface="Carlito"/>
              </a:rPr>
              <a:t>vergisi  hariç ilk </a:t>
            </a:r>
            <a:r>
              <a:rPr sz="1200" spc="-5" dirty="0">
                <a:latin typeface="Carlito"/>
                <a:cs typeface="Carlito"/>
              </a:rPr>
              <a:t>iktisap bedeli 230.000 </a:t>
            </a:r>
            <a:r>
              <a:rPr sz="1200" dirty="0">
                <a:latin typeface="Carlito"/>
                <a:cs typeface="Carlito"/>
              </a:rPr>
              <a:t>Türk </a:t>
            </a:r>
            <a:r>
              <a:rPr sz="1200" spc="-5" dirty="0">
                <a:latin typeface="Carlito"/>
                <a:cs typeface="Carlito"/>
              </a:rPr>
              <a:t>lirasını, söz konusu vergilerin maliyet bedeline  </a:t>
            </a:r>
            <a:r>
              <a:rPr sz="1200" dirty="0">
                <a:latin typeface="Carlito"/>
                <a:cs typeface="Carlito"/>
              </a:rPr>
              <a:t>eklendiği veya </a:t>
            </a:r>
            <a:r>
              <a:rPr sz="1200" spc="-5" dirty="0">
                <a:latin typeface="Carlito"/>
                <a:cs typeface="Carlito"/>
              </a:rPr>
              <a:t>binek otomobilin ikinci </a:t>
            </a:r>
            <a:r>
              <a:rPr sz="1200" dirty="0">
                <a:latin typeface="Carlito"/>
                <a:cs typeface="Carlito"/>
              </a:rPr>
              <a:t>el olarak </a:t>
            </a:r>
            <a:r>
              <a:rPr sz="1200" spc="-5" dirty="0">
                <a:latin typeface="Carlito"/>
                <a:cs typeface="Carlito"/>
              </a:rPr>
              <a:t>iktisap edildiği hâllerde, amortismana  </a:t>
            </a:r>
            <a:r>
              <a:rPr sz="120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tutarı 430.000 Türk </a:t>
            </a:r>
            <a:r>
              <a:rPr sz="1200" dirty="0">
                <a:latin typeface="Carlito"/>
                <a:cs typeface="Carlito"/>
              </a:rPr>
              <a:t>lirasını </a:t>
            </a:r>
            <a:r>
              <a:rPr sz="1200" spc="-5" dirty="0">
                <a:latin typeface="Carlito"/>
                <a:cs typeface="Carlito"/>
              </a:rPr>
              <a:t>aşan binek otomobillerinin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birine ilişkin </a:t>
            </a:r>
            <a:r>
              <a:rPr sz="1200" dirty="0">
                <a:latin typeface="Carlito"/>
                <a:cs typeface="Carlito"/>
              </a:rPr>
              <a:t>ayrılan  </a:t>
            </a:r>
            <a:r>
              <a:rPr sz="1200" spc="-5" dirty="0">
                <a:latin typeface="Carlito"/>
                <a:cs typeface="Carlito"/>
              </a:rPr>
              <a:t>amortismanın </a:t>
            </a:r>
            <a:r>
              <a:rPr sz="1200" dirty="0">
                <a:latin typeface="Carlito"/>
                <a:cs typeface="Carlito"/>
              </a:rPr>
              <a:t>en </a:t>
            </a:r>
            <a:r>
              <a:rPr sz="1200" spc="-5" dirty="0">
                <a:latin typeface="Carlito"/>
                <a:cs typeface="Carlito"/>
              </a:rPr>
              <a:t>fazla bu tutarlara isabet eden </a:t>
            </a:r>
            <a:r>
              <a:rPr sz="1200" dirty="0">
                <a:latin typeface="Carlito"/>
                <a:cs typeface="Carlito"/>
              </a:rPr>
              <a:t>kısmı gider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yazılabilir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Carlito"/>
              <a:buAutoNum type="arabicParenR"/>
            </a:pPr>
            <a:endParaRPr sz="1250">
              <a:latin typeface="Carlito"/>
              <a:cs typeface="Carlito"/>
            </a:endParaRPr>
          </a:p>
          <a:p>
            <a:pPr marL="469265" marR="6985" indent="-228600" algn="just">
              <a:lnSpc>
                <a:spcPct val="111900"/>
              </a:lnSpc>
              <a:spcBef>
                <a:spcPts val="5"/>
              </a:spcBef>
              <a:buAutoNum type="arabicParenR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Kiralanan veya </a:t>
            </a:r>
            <a:r>
              <a:rPr sz="1200" spc="-5" dirty="0">
                <a:latin typeface="Carlito"/>
                <a:cs typeface="Carlito"/>
              </a:rPr>
              <a:t>envantere dahil olan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işte kullanılan taşıtların giderleri. (Gider  kısıtlaması </a:t>
            </a:r>
            <a:r>
              <a:rPr sz="1200" dirty="0">
                <a:latin typeface="Carlito"/>
                <a:cs typeface="Carlito"/>
              </a:rPr>
              <a:t>yapılır)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Carlito"/>
              <a:buAutoNum type="arabicParenR"/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AutoNum type="arabicParenR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Alınan </a:t>
            </a:r>
            <a:r>
              <a:rPr sz="1200" spc="-5" dirty="0">
                <a:latin typeface="Carlito"/>
                <a:cs typeface="Carlito"/>
              </a:rPr>
              <a:t>mesleki yayınlar için ödenen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bedeller.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rlito"/>
              <a:buAutoNum type="arabicParenR"/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AutoNum type="arabi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Mesleki faaliyetin ifası için </a:t>
            </a:r>
            <a:r>
              <a:rPr sz="1200" dirty="0">
                <a:latin typeface="Carlito"/>
                <a:cs typeface="Carlito"/>
              </a:rPr>
              <a:t>ödenen </a:t>
            </a:r>
            <a:r>
              <a:rPr sz="1200" spc="-5" dirty="0">
                <a:latin typeface="Carlito"/>
                <a:cs typeface="Carlito"/>
              </a:rPr>
              <a:t>mal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hizmet </a:t>
            </a:r>
            <a:r>
              <a:rPr sz="1200" dirty="0">
                <a:latin typeface="Carlito"/>
                <a:cs typeface="Carlito"/>
              </a:rPr>
              <a:t>alım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bedelleri.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Carlito"/>
              <a:buAutoNum type="arabicParenR"/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AutoNum type="arabi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</a:t>
            </a:r>
            <a:r>
              <a:rPr sz="1200" spc="20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meslek</a:t>
            </a:r>
            <a:r>
              <a:rPr sz="1200" spc="1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faaliyetleri</a:t>
            </a:r>
            <a:r>
              <a:rPr sz="1200" spc="1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dolayısıyla</a:t>
            </a:r>
            <a:r>
              <a:rPr sz="1200" spc="1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emekli</a:t>
            </a:r>
            <a:r>
              <a:rPr sz="1200" spc="20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sandıklarına</a:t>
            </a:r>
            <a:r>
              <a:rPr sz="1200" spc="1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ödenen</a:t>
            </a:r>
            <a:r>
              <a:rPr sz="1200" spc="2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giriş</a:t>
            </a:r>
            <a:r>
              <a:rPr sz="1200" spc="2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2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emeklilik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aidatları ile </a:t>
            </a:r>
            <a:r>
              <a:rPr sz="1200" spc="-5" dirty="0">
                <a:latin typeface="Carlito"/>
                <a:cs typeface="Carlito"/>
              </a:rPr>
              <a:t>mesleki teşekküllere ödenen aidatlar.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1000"/>
              </a:lnSpc>
              <a:buAutoNum type="arabicParenR" startAt="9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Mesleki kazancın </a:t>
            </a:r>
            <a:r>
              <a:rPr sz="1200" dirty="0">
                <a:latin typeface="Carlito"/>
                <a:cs typeface="Carlito"/>
              </a:rPr>
              <a:t>elde edilmesi ve </a:t>
            </a:r>
            <a:r>
              <a:rPr sz="1200" spc="-5" dirty="0">
                <a:latin typeface="Carlito"/>
                <a:cs typeface="Carlito"/>
              </a:rPr>
              <a:t>idame ettirilmesi için ödenen meslek, </a:t>
            </a:r>
            <a:r>
              <a:rPr sz="1200" dirty="0">
                <a:latin typeface="Carlito"/>
                <a:cs typeface="Carlito"/>
              </a:rPr>
              <a:t>ilan ve  </a:t>
            </a:r>
            <a:r>
              <a:rPr sz="1200" spc="-5" dirty="0">
                <a:latin typeface="Carlito"/>
                <a:cs typeface="Carlito"/>
              </a:rPr>
              <a:t>reklam vergileri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işyerleriyle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ayni </a:t>
            </a:r>
            <a:r>
              <a:rPr sz="1200" dirty="0">
                <a:latin typeface="Carlito"/>
                <a:cs typeface="Carlito"/>
              </a:rPr>
              <a:t>vergi, </a:t>
            </a:r>
            <a:r>
              <a:rPr sz="1200" spc="-5" dirty="0">
                <a:latin typeface="Carlito"/>
                <a:cs typeface="Carlito"/>
              </a:rPr>
              <a:t>resim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harçlar.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778827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latin typeface="Carlito"/>
                <a:cs typeface="Carlito"/>
              </a:rPr>
              <a:t>10) </a:t>
            </a:r>
            <a:r>
              <a:rPr sz="1200" spc="-5" dirty="0">
                <a:latin typeface="Carlito"/>
                <a:cs typeface="Carlito"/>
              </a:rPr>
              <a:t>Mesleki faaliyetle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olarak kanun, </a:t>
            </a:r>
            <a:r>
              <a:rPr sz="1200" dirty="0">
                <a:latin typeface="Carlito"/>
                <a:cs typeface="Carlito"/>
              </a:rPr>
              <a:t>ilam </a:t>
            </a:r>
            <a:r>
              <a:rPr sz="1200" spc="-5" dirty="0">
                <a:latin typeface="Carlito"/>
                <a:cs typeface="Carlito"/>
              </a:rPr>
              <a:t>ve mukavelenameye göre</a:t>
            </a:r>
            <a:r>
              <a:rPr sz="1200" spc="1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tazminatlar.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200" spc="-5" dirty="0">
                <a:latin typeface="Carlito"/>
                <a:cs typeface="Carlito"/>
              </a:rPr>
              <a:t>Her türlü para cezaları </a:t>
            </a:r>
            <a:r>
              <a:rPr sz="1200" dirty="0">
                <a:latin typeface="Carlito"/>
                <a:cs typeface="Carlito"/>
              </a:rPr>
              <a:t>ve vergi cezaları </a:t>
            </a:r>
            <a:r>
              <a:rPr sz="1200" spc="-5" dirty="0">
                <a:latin typeface="Carlito"/>
                <a:cs typeface="Carlito"/>
              </a:rPr>
              <a:t>ile serbest meslek erbabının suçlarından</a:t>
            </a:r>
            <a:r>
              <a:rPr sz="1200" spc="2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doğan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tazminatlar gider olarak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indirilemez.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İşyeri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Kirası ve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Amortismanı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İşyeri, 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faaliyetinin </a:t>
            </a:r>
            <a:r>
              <a:rPr sz="1200" dirty="0">
                <a:latin typeface="Carlito"/>
                <a:cs typeface="Carlito"/>
              </a:rPr>
              <a:t>yapıldığı </a:t>
            </a:r>
            <a:r>
              <a:rPr sz="1200" spc="-5" dirty="0">
                <a:latin typeface="Carlito"/>
                <a:cs typeface="Carlito"/>
              </a:rPr>
              <a:t>yazıhane, muayenehane, </a:t>
            </a:r>
            <a:r>
              <a:rPr sz="1200" dirty="0">
                <a:latin typeface="Carlito"/>
                <a:cs typeface="Carlito"/>
              </a:rPr>
              <a:t>büro, </a:t>
            </a:r>
            <a:r>
              <a:rPr sz="1200" spc="-5" dirty="0">
                <a:latin typeface="Carlito"/>
                <a:cs typeface="Carlito"/>
              </a:rPr>
              <a:t>oda, </a:t>
            </a:r>
            <a:r>
              <a:rPr sz="1200" dirty="0">
                <a:latin typeface="Carlito"/>
                <a:cs typeface="Carlito"/>
              </a:rPr>
              <a:t>ev, </a:t>
            </a:r>
            <a:r>
              <a:rPr sz="1200" spc="-5" dirty="0">
                <a:latin typeface="Carlito"/>
                <a:cs typeface="Carlito"/>
              </a:rPr>
              <a:t>apartman  dairesi </a:t>
            </a:r>
            <a:r>
              <a:rPr sz="1200" dirty="0">
                <a:latin typeface="Carlito"/>
                <a:cs typeface="Carlito"/>
              </a:rPr>
              <a:t>gibi </a:t>
            </a:r>
            <a:r>
              <a:rPr sz="1200" spc="-5" dirty="0">
                <a:latin typeface="Carlito"/>
                <a:cs typeface="Carlito"/>
              </a:rPr>
              <a:t>yerlerdir. Serbest meslek </a:t>
            </a:r>
            <a:r>
              <a:rPr sz="1200" dirty="0">
                <a:latin typeface="Carlito"/>
                <a:cs typeface="Carlito"/>
              </a:rPr>
              <a:t>erbabı </a:t>
            </a:r>
            <a:r>
              <a:rPr sz="1200" spc="-5" dirty="0">
                <a:latin typeface="Carlito"/>
                <a:cs typeface="Carlito"/>
              </a:rPr>
              <a:t>tarafından mesleki faaliyetin icrası için </a:t>
            </a:r>
            <a:r>
              <a:rPr sz="1200" dirty="0">
                <a:latin typeface="Carlito"/>
                <a:cs typeface="Carlito"/>
              </a:rPr>
              <a:t>kullanılan  bu yerler </a:t>
            </a:r>
            <a:r>
              <a:rPr sz="1200" spc="-5" dirty="0">
                <a:latin typeface="Carlito"/>
                <a:cs typeface="Carlito"/>
              </a:rPr>
              <a:t>kira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tutulabileceği </a:t>
            </a:r>
            <a:r>
              <a:rPr sz="1200" dirty="0">
                <a:latin typeface="Carlito"/>
                <a:cs typeface="Carlito"/>
              </a:rPr>
              <a:t>gibi, </a:t>
            </a:r>
            <a:r>
              <a:rPr sz="1200" spc="-5" dirty="0">
                <a:latin typeface="Carlito"/>
                <a:cs typeface="Carlito"/>
              </a:rPr>
              <a:t>kendi mülkü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olabilir. Ayrıca </a:t>
            </a:r>
            <a:r>
              <a:rPr sz="1200" dirty="0">
                <a:latin typeface="Carlito"/>
                <a:cs typeface="Carlito"/>
              </a:rPr>
              <a:t>meskenin </a:t>
            </a:r>
            <a:r>
              <a:rPr sz="1200" spc="-5" dirty="0">
                <a:latin typeface="Carlito"/>
                <a:cs typeface="Carlito"/>
              </a:rPr>
              <a:t>bir kısmında da  mesleki faaliyet icra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İşyerinin Kira ile Tutulması</a:t>
            </a:r>
            <a:r>
              <a:rPr sz="1400" b="1" spc="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Durumu</a:t>
            </a: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Kira </a:t>
            </a:r>
            <a:r>
              <a:rPr sz="1200" spc="-5" dirty="0">
                <a:latin typeface="Carlito"/>
                <a:cs typeface="Carlito"/>
              </a:rPr>
              <a:t>bedeli hangi dönemde ödenmiş </a:t>
            </a:r>
            <a:r>
              <a:rPr sz="1200" dirty="0">
                <a:latin typeface="Carlito"/>
                <a:cs typeface="Carlito"/>
              </a:rPr>
              <a:t>ise o </a:t>
            </a:r>
            <a:r>
              <a:rPr sz="1200" spc="-5" dirty="0">
                <a:latin typeface="Carlito"/>
                <a:cs typeface="Carlito"/>
              </a:rPr>
              <a:t>dönemde gider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Symbol"/>
              <a:buChar char=""/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Gelecek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dönemlere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ait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ödenen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kira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bedellerinin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peşin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ödenmesi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halinde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ödenen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kira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bedelini tamamını ödediği </a:t>
            </a:r>
            <a:r>
              <a:rPr sz="1200" dirty="0">
                <a:latin typeface="Carlito"/>
                <a:cs typeface="Carlito"/>
              </a:rPr>
              <a:t>yılda </a:t>
            </a:r>
            <a:r>
              <a:rPr sz="1200" spc="-5" dirty="0">
                <a:latin typeface="Carlito"/>
                <a:cs typeface="Carlito"/>
              </a:rPr>
              <a:t>gider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09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Gelecek dönemlere ait kirası </a:t>
            </a:r>
            <a:r>
              <a:rPr sz="1200" dirty="0">
                <a:latin typeface="Carlito"/>
                <a:cs typeface="Carlito"/>
              </a:rPr>
              <a:t>peşin </a:t>
            </a:r>
            <a:r>
              <a:rPr sz="1200" spc="-5" dirty="0">
                <a:latin typeface="Carlito"/>
                <a:cs typeface="Carlito"/>
              </a:rPr>
              <a:t>ödenen işyerinden sözleşmede belirtilen süreden  önce boşaltılarak </a:t>
            </a:r>
            <a:r>
              <a:rPr sz="1200" dirty="0">
                <a:latin typeface="Carlito"/>
                <a:cs typeface="Carlito"/>
              </a:rPr>
              <a:t>peşin </a:t>
            </a:r>
            <a:r>
              <a:rPr sz="1200" spc="-5" dirty="0">
                <a:latin typeface="Carlito"/>
                <a:cs typeface="Carlito"/>
              </a:rPr>
              <a:t>ödenen kiranın geri alınması durumunda alınan kira bedeli  </a:t>
            </a:r>
            <a:r>
              <a:rPr sz="1200" dirty="0">
                <a:latin typeface="Carlito"/>
                <a:cs typeface="Carlito"/>
              </a:rPr>
              <a:t>alındığı </a:t>
            </a:r>
            <a:r>
              <a:rPr sz="1200" spc="-5" dirty="0">
                <a:latin typeface="Carlito"/>
                <a:cs typeface="Carlito"/>
              </a:rPr>
              <a:t>yıla hâsılat </a:t>
            </a:r>
            <a:r>
              <a:rPr sz="1200" dirty="0">
                <a:latin typeface="Carlito"/>
                <a:cs typeface="Carlito"/>
              </a:rPr>
              <a:t>olarak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kaydedilir.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469265" marR="6985" indent="-228600" algn="just">
              <a:lnSpc>
                <a:spcPct val="1108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Kiralanan </a:t>
            </a:r>
            <a:r>
              <a:rPr sz="1200" spc="-5" dirty="0">
                <a:latin typeface="Carlito"/>
                <a:cs typeface="Carlito"/>
              </a:rPr>
              <a:t>yer </a:t>
            </a:r>
            <a:r>
              <a:rPr sz="1200" dirty="0">
                <a:latin typeface="Carlito"/>
                <a:cs typeface="Carlito"/>
              </a:rPr>
              <a:t>hem </a:t>
            </a:r>
            <a:r>
              <a:rPr sz="1200" spc="-5" dirty="0">
                <a:latin typeface="Carlito"/>
                <a:cs typeface="Carlito"/>
              </a:rPr>
              <a:t>işyeri </a:t>
            </a:r>
            <a:r>
              <a:rPr sz="1200" dirty="0">
                <a:latin typeface="Carlito"/>
                <a:cs typeface="Carlito"/>
              </a:rPr>
              <a:t>hem </a:t>
            </a:r>
            <a:r>
              <a:rPr sz="1200" spc="-5" dirty="0">
                <a:latin typeface="Carlito"/>
                <a:cs typeface="Carlito"/>
              </a:rPr>
              <a:t>de mesken olarak kullanılıyorsa, ödenen kiranın tamamı  </a:t>
            </a:r>
            <a:r>
              <a:rPr sz="1200" dirty="0">
                <a:latin typeface="Carlito"/>
                <a:cs typeface="Carlito"/>
              </a:rPr>
              <a:t>ve ısıtma, </a:t>
            </a:r>
            <a:r>
              <a:rPr sz="1200" spc="-5" dirty="0">
                <a:latin typeface="Carlito"/>
                <a:cs typeface="Carlito"/>
              </a:rPr>
              <a:t>aydınlatma </a:t>
            </a:r>
            <a:r>
              <a:rPr sz="1200" dirty="0">
                <a:latin typeface="Carlito"/>
                <a:cs typeface="Carlito"/>
              </a:rPr>
              <a:t>ve diğer </a:t>
            </a:r>
            <a:r>
              <a:rPr sz="1200" spc="-5" dirty="0">
                <a:latin typeface="Carlito"/>
                <a:cs typeface="Carlito"/>
              </a:rPr>
              <a:t>giderlerin </a:t>
            </a:r>
            <a:r>
              <a:rPr sz="1200" dirty="0">
                <a:latin typeface="Carlito"/>
                <a:cs typeface="Carlito"/>
              </a:rPr>
              <a:t>yarısı </a:t>
            </a:r>
            <a:r>
              <a:rPr sz="1200" spc="-5" dirty="0">
                <a:latin typeface="Carlito"/>
                <a:cs typeface="Carlito"/>
              </a:rPr>
              <a:t>gider</a:t>
            </a:r>
            <a:r>
              <a:rPr sz="1200" spc="-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yazılabilir.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İşyerinin Serbest Meslek Erbabının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Mülkü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Olması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Durumu</a:t>
            </a:r>
            <a:endParaRPr sz="1400">
              <a:latin typeface="Carlito"/>
              <a:cs typeface="Carlito"/>
            </a:endParaRPr>
          </a:p>
          <a:p>
            <a:pPr marL="469265" marR="7620" indent="-228600" algn="just">
              <a:lnSpc>
                <a:spcPct val="110800"/>
              </a:lnSpc>
              <a:spcBef>
                <a:spcPts val="25"/>
              </a:spcBef>
              <a:buFont typeface="Symbol"/>
              <a:buChar char="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İşyerinin </a:t>
            </a: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erbabının </a:t>
            </a:r>
            <a:r>
              <a:rPr sz="1200" spc="-5" dirty="0">
                <a:latin typeface="Carlito"/>
                <a:cs typeface="Carlito"/>
              </a:rPr>
              <a:t>mülkiyetinde bulunması halinde amortismanı gider  </a:t>
            </a:r>
            <a:r>
              <a:rPr sz="1200" dirty="0">
                <a:latin typeface="Carlito"/>
                <a:cs typeface="Carlito"/>
              </a:rPr>
              <a:t>yazılabilir.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469265" marR="7620" indent="-228600" algn="just">
              <a:lnSpc>
                <a:spcPct val="1110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erbabının mülkiyetinde bulunan </a:t>
            </a:r>
            <a:r>
              <a:rPr sz="1200" dirty="0">
                <a:latin typeface="Carlito"/>
                <a:cs typeface="Carlito"/>
              </a:rPr>
              <a:t>yerin </a:t>
            </a:r>
            <a:r>
              <a:rPr sz="1200" spc="-5" dirty="0">
                <a:latin typeface="Carlito"/>
                <a:cs typeface="Carlito"/>
              </a:rPr>
              <a:t>hem işyeri </a:t>
            </a:r>
            <a:r>
              <a:rPr sz="1200" dirty="0">
                <a:latin typeface="Carlito"/>
                <a:cs typeface="Carlito"/>
              </a:rPr>
              <a:t>hem </a:t>
            </a:r>
            <a:r>
              <a:rPr sz="1200" spc="-5" dirty="0">
                <a:latin typeface="Carlito"/>
                <a:cs typeface="Carlito"/>
              </a:rPr>
              <a:t>mesken olarak  kullanılması halinde amortismanın </a:t>
            </a:r>
            <a:r>
              <a:rPr sz="1200" dirty="0">
                <a:latin typeface="Carlito"/>
                <a:cs typeface="Carlito"/>
              </a:rPr>
              <a:t>yarısı </a:t>
            </a:r>
            <a:r>
              <a:rPr sz="1200" spc="-5" dirty="0">
                <a:latin typeface="Carlito"/>
                <a:cs typeface="Carlito"/>
              </a:rPr>
              <a:t>gider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469265" marR="6985" indent="-228600" algn="just">
              <a:lnSpc>
                <a:spcPct val="110800"/>
              </a:lnSpc>
              <a:spcBef>
                <a:spcPts val="5"/>
              </a:spcBef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İşyerinin amortisman giderlerinin tespiti </a:t>
            </a:r>
            <a:r>
              <a:rPr sz="1200" dirty="0">
                <a:latin typeface="Carlito"/>
                <a:cs typeface="Carlito"/>
              </a:rPr>
              <a:t>için, </a:t>
            </a:r>
            <a:r>
              <a:rPr sz="1200" spc="-5" dirty="0">
                <a:latin typeface="Carlito"/>
                <a:cs typeface="Carlito"/>
              </a:rPr>
              <a:t>gayrimenkulün </a:t>
            </a:r>
            <a:r>
              <a:rPr sz="1200" dirty="0">
                <a:latin typeface="Carlito"/>
                <a:cs typeface="Carlito"/>
              </a:rPr>
              <a:t>maliyet </a:t>
            </a:r>
            <a:r>
              <a:rPr sz="1200" spc="-5" dirty="0">
                <a:latin typeface="Carlito"/>
                <a:cs typeface="Carlito"/>
              </a:rPr>
              <a:t>bedeli biliniyorsa  </a:t>
            </a:r>
            <a:r>
              <a:rPr sz="1200" dirty="0">
                <a:latin typeface="Carlito"/>
                <a:cs typeface="Carlito"/>
              </a:rPr>
              <a:t>maliyet </a:t>
            </a:r>
            <a:r>
              <a:rPr sz="1200" spc="-5" dirty="0">
                <a:latin typeface="Carlito"/>
                <a:cs typeface="Carlito"/>
              </a:rPr>
              <a:t>bedeli, maliyet bedeli bilinmiyorsa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değeri hesaplamaya </a:t>
            </a:r>
            <a:r>
              <a:rPr sz="1200" dirty="0">
                <a:latin typeface="Carlito"/>
                <a:cs typeface="Carlito"/>
              </a:rPr>
              <a:t>esas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alınır.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Symbol"/>
              <a:buChar char=""/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Gayrimenkulün iktisabı için yapılan borç dolayısıyla ödenen faizler gider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yazılamaz.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Symbol"/>
              <a:buChar char=""/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Gayrimenkulün </a:t>
            </a:r>
            <a:r>
              <a:rPr sz="1200" dirty="0">
                <a:latin typeface="Carlito"/>
                <a:cs typeface="Carlito"/>
              </a:rPr>
              <a:t>tamir </a:t>
            </a:r>
            <a:r>
              <a:rPr sz="1200" spc="-5" dirty="0">
                <a:latin typeface="Carlito"/>
                <a:cs typeface="Carlito"/>
              </a:rPr>
              <a:t>bakım, </a:t>
            </a:r>
            <a:r>
              <a:rPr sz="1200" dirty="0">
                <a:latin typeface="Carlito"/>
                <a:cs typeface="Carlito"/>
              </a:rPr>
              <a:t>onarım ve </a:t>
            </a:r>
            <a:r>
              <a:rPr sz="1200" spc="-5" dirty="0">
                <a:latin typeface="Carlito"/>
                <a:cs typeface="Carlito"/>
              </a:rPr>
              <a:t>sigorta </a:t>
            </a:r>
            <a:r>
              <a:rPr sz="1200" dirty="0">
                <a:latin typeface="Carlito"/>
                <a:cs typeface="Carlito"/>
              </a:rPr>
              <a:t>giderleri </a:t>
            </a:r>
            <a:r>
              <a:rPr sz="1200" spc="-5" dirty="0">
                <a:latin typeface="Carlito"/>
                <a:cs typeface="Carlito"/>
              </a:rPr>
              <a:t>gider olarak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yazılabilir.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1165739"/>
            <a:ext cx="5788025" cy="861123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Diğer Durumlar</a:t>
            </a:r>
            <a:endParaRPr sz="14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12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Eşe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binanın işyeri olarak kullanılması halinde,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kira </a:t>
            </a:r>
            <a:r>
              <a:rPr sz="1200" dirty="0">
                <a:latin typeface="Carlito"/>
                <a:cs typeface="Carlito"/>
              </a:rPr>
              <a:t>belli </a:t>
            </a:r>
            <a:r>
              <a:rPr sz="1200" spc="-5" dirty="0">
                <a:latin typeface="Carlito"/>
                <a:cs typeface="Carlito"/>
              </a:rPr>
              <a:t>edilmişse bu tutar, kira  </a:t>
            </a:r>
            <a:r>
              <a:rPr sz="1200" dirty="0">
                <a:latin typeface="Carlito"/>
                <a:cs typeface="Carlito"/>
              </a:rPr>
              <a:t>belli </a:t>
            </a:r>
            <a:r>
              <a:rPr sz="1200" spc="-5" dirty="0">
                <a:latin typeface="Carlito"/>
                <a:cs typeface="Carlito"/>
              </a:rPr>
              <a:t>edilmemişse emsal kira bedeli gider </a:t>
            </a:r>
            <a:r>
              <a:rPr sz="1200" dirty="0">
                <a:latin typeface="Carlito"/>
                <a:cs typeface="Carlito"/>
              </a:rPr>
              <a:t>yazılır. </a:t>
            </a:r>
            <a:r>
              <a:rPr sz="1200" spc="-5" dirty="0">
                <a:latin typeface="Carlito"/>
                <a:cs typeface="Carlito"/>
              </a:rPr>
              <a:t>Eş tarafından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bu emsal </a:t>
            </a:r>
            <a:r>
              <a:rPr sz="1200" dirty="0">
                <a:latin typeface="Carlito"/>
                <a:cs typeface="Carlito"/>
              </a:rPr>
              <a:t>kira </a:t>
            </a:r>
            <a:r>
              <a:rPr sz="1200" spc="-5" dirty="0">
                <a:latin typeface="Carlito"/>
                <a:cs typeface="Carlito"/>
              </a:rPr>
              <a:t>bedeli  gayrimenkul sermaye iradı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sayılır.</a:t>
            </a:r>
            <a:endParaRPr sz="1200">
              <a:latin typeface="Carlito"/>
              <a:cs typeface="Carlito"/>
            </a:endParaRPr>
          </a:p>
          <a:p>
            <a:pPr marL="469265" indent="-228600" algn="just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Eşe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ait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binanın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kısmen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işyeri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kısmen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mesken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kullanılması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halinde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emsal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kira</a:t>
            </a:r>
            <a:endParaRPr sz="1200">
              <a:latin typeface="Carlito"/>
              <a:cs typeface="Carlito"/>
            </a:endParaRPr>
          </a:p>
          <a:p>
            <a:pPr marL="469265" marR="5715" algn="just">
              <a:lnSpc>
                <a:spcPct val="110800"/>
              </a:lnSpc>
              <a:spcBef>
                <a:spcPts val="15"/>
              </a:spcBef>
            </a:pPr>
            <a:r>
              <a:rPr sz="1200" dirty="0">
                <a:latin typeface="Carlito"/>
                <a:cs typeface="Carlito"/>
              </a:rPr>
              <a:t>bedeli </a:t>
            </a:r>
            <a:r>
              <a:rPr sz="1200" spc="-5" dirty="0">
                <a:latin typeface="Carlito"/>
                <a:cs typeface="Carlito"/>
              </a:rPr>
              <a:t>uygulamasının gerekip-gerekmediği tartışmalara neden olmaktadır. Kanımızca  </a:t>
            </a:r>
            <a:r>
              <a:rPr sz="1200" dirty="0">
                <a:latin typeface="Carlito"/>
                <a:cs typeface="Carlito"/>
              </a:rPr>
              <a:t>emsal </a:t>
            </a:r>
            <a:r>
              <a:rPr sz="1200" spc="-5" dirty="0">
                <a:latin typeface="Carlito"/>
                <a:cs typeface="Carlito"/>
              </a:rPr>
              <a:t>kira bedeli </a:t>
            </a:r>
            <a:r>
              <a:rPr sz="1200" dirty="0">
                <a:latin typeface="Carlito"/>
                <a:cs typeface="Carlito"/>
              </a:rPr>
              <a:t>esası </a:t>
            </a:r>
            <a:r>
              <a:rPr sz="1200" spc="-5" dirty="0">
                <a:latin typeface="Carlito"/>
                <a:cs typeface="Carlito"/>
              </a:rPr>
              <a:t>uygulaması burada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geçerlidir.</a:t>
            </a:r>
            <a:endParaRPr sz="1200">
              <a:latin typeface="Carlito"/>
              <a:cs typeface="Carlito"/>
            </a:endParaRPr>
          </a:p>
          <a:p>
            <a:pPr marL="469265" indent="-228600" algn="just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faaliyeti </a:t>
            </a:r>
            <a:r>
              <a:rPr sz="1200" spc="-5" dirty="0">
                <a:latin typeface="Carlito"/>
                <a:cs typeface="Carlito"/>
              </a:rPr>
              <a:t>bir ortaklık halinde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ortaklardan birine </a:t>
            </a:r>
            <a:r>
              <a:rPr sz="1200" dirty="0">
                <a:latin typeface="Carlito"/>
                <a:cs typeface="Carlito"/>
              </a:rPr>
              <a:t>ait</a:t>
            </a:r>
            <a:r>
              <a:rPr sz="1200" spc="20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binada</a:t>
            </a:r>
            <a:endParaRPr sz="1200">
              <a:latin typeface="Carlito"/>
              <a:cs typeface="Carlito"/>
            </a:endParaRPr>
          </a:p>
          <a:p>
            <a:pPr marL="469265" marR="6350" algn="just">
              <a:lnSpc>
                <a:spcPct val="1112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yürütülüyorsa, </a:t>
            </a:r>
            <a:r>
              <a:rPr sz="1200" spc="-5" dirty="0">
                <a:latin typeface="Carlito"/>
                <a:cs typeface="Carlito"/>
              </a:rPr>
              <a:t>binanın sahibi ortağa ödenen </a:t>
            </a:r>
            <a:r>
              <a:rPr sz="1200" spc="-10" dirty="0">
                <a:latin typeface="Carlito"/>
                <a:cs typeface="Carlito"/>
              </a:rPr>
              <a:t>kira </a:t>
            </a:r>
            <a:r>
              <a:rPr sz="1200" spc="-5" dirty="0">
                <a:latin typeface="Carlito"/>
                <a:cs typeface="Carlito"/>
              </a:rPr>
              <a:t>bedelinin tamamı gider </a:t>
            </a:r>
            <a:r>
              <a:rPr sz="1200" dirty="0">
                <a:latin typeface="Carlito"/>
                <a:cs typeface="Carlito"/>
              </a:rPr>
              <a:t>yazılabilir.  </a:t>
            </a:r>
            <a:r>
              <a:rPr sz="1200" spc="-5" dirty="0">
                <a:latin typeface="Carlito"/>
                <a:cs typeface="Carlito"/>
              </a:rPr>
              <a:t>Eğer kira ödemiyor </a:t>
            </a:r>
            <a:r>
              <a:rPr sz="1200" dirty="0">
                <a:latin typeface="Carlito"/>
                <a:cs typeface="Carlito"/>
              </a:rPr>
              <a:t>ise </a:t>
            </a:r>
            <a:r>
              <a:rPr sz="1200" spc="-5" dirty="0">
                <a:latin typeface="Carlito"/>
                <a:cs typeface="Carlito"/>
              </a:rPr>
              <a:t>işyerinin </a:t>
            </a:r>
            <a:r>
              <a:rPr sz="1200" dirty="0">
                <a:latin typeface="Carlito"/>
                <a:cs typeface="Carlito"/>
              </a:rPr>
              <a:t>emsal </a:t>
            </a:r>
            <a:r>
              <a:rPr sz="1200" spc="-5" dirty="0">
                <a:latin typeface="Carlito"/>
                <a:cs typeface="Carlito"/>
              </a:rPr>
              <a:t>kira bedelinin tespit edilmesi </a:t>
            </a:r>
            <a:r>
              <a:rPr sz="1200" dirty="0">
                <a:latin typeface="Carlito"/>
                <a:cs typeface="Carlito"/>
              </a:rPr>
              <a:t>ve bu </a:t>
            </a:r>
            <a:r>
              <a:rPr sz="1200" spc="-5" dirty="0">
                <a:latin typeface="Carlito"/>
                <a:cs typeface="Carlito"/>
              </a:rPr>
              <a:t>miktarın  gayrimenkulün sahibi ortak yönünden gayrimenkul sermaye iradı sayılması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serbest 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faaliyeti yönünden de gider yazılması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İşyeri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ile İlgili Genel</a:t>
            </a:r>
            <a:r>
              <a:rPr sz="1400" b="1" spc="-3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Giderler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spc="-5" dirty="0">
                <a:latin typeface="Carlito"/>
                <a:cs typeface="Carlito"/>
              </a:rPr>
              <a:t>Bu konuda özellik arz eden durumlar aşağıda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özetlenmiştir.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13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İşyerinin </a:t>
            </a:r>
            <a:r>
              <a:rPr sz="1200" spc="-5" dirty="0">
                <a:latin typeface="Carlito"/>
                <a:cs typeface="Carlito"/>
              </a:rPr>
              <a:t>aydınlatılması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ısıtılması için ödenen </a:t>
            </a:r>
            <a:r>
              <a:rPr sz="1200" dirty="0">
                <a:latin typeface="Carlito"/>
                <a:cs typeface="Carlito"/>
              </a:rPr>
              <a:t>giderler </a:t>
            </a:r>
            <a:r>
              <a:rPr sz="1200" spc="-5" dirty="0">
                <a:latin typeface="Carlito"/>
                <a:cs typeface="Carlito"/>
              </a:rPr>
              <a:t>hâsılattan indirilebilir. (Doğal  </a:t>
            </a:r>
            <a:r>
              <a:rPr sz="1200" dirty="0">
                <a:latin typeface="Carlito"/>
                <a:cs typeface="Carlito"/>
              </a:rPr>
              <a:t>gaz, </a:t>
            </a:r>
            <a:r>
              <a:rPr sz="1200" spc="-5" dirty="0">
                <a:latin typeface="Carlito"/>
                <a:cs typeface="Carlito"/>
              </a:rPr>
              <a:t>elektrik vb.) Mesken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işyerinin bir arada bulunması halinde Kiranın </a:t>
            </a:r>
            <a:r>
              <a:rPr sz="1200" dirty="0">
                <a:latin typeface="Carlito"/>
                <a:cs typeface="Carlito"/>
              </a:rPr>
              <a:t>tamamı  diğer </a:t>
            </a:r>
            <a:r>
              <a:rPr sz="1200" spc="-5" dirty="0">
                <a:latin typeface="Carlito"/>
                <a:cs typeface="Carlito"/>
              </a:rPr>
              <a:t>giderlerin </a:t>
            </a:r>
            <a:r>
              <a:rPr sz="1200" dirty="0">
                <a:latin typeface="Carlito"/>
                <a:cs typeface="Carlito"/>
              </a:rPr>
              <a:t>yarısı </a:t>
            </a:r>
            <a:r>
              <a:rPr sz="1200" spc="-5" dirty="0">
                <a:latin typeface="Carlito"/>
                <a:cs typeface="Carlito"/>
              </a:rPr>
              <a:t>indirim konusu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08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faaliyetlerinin yapılmasında kullanılan telefona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giderler hâsılattan  indirilebilir. Mesken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işyerlerinin </a:t>
            </a:r>
            <a:r>
              <a:rPr sz="1200" dirty="0">
                <a:latin typeface="Carlito"/>
                <a:cs typeface="Carlito"/>
              </a:rPr>
              <a:t>bir arada </a:t>
            </a:r>
            <a:r>
              <a:rPr sz="1200" spc="-5" dirty="0">
                <a:latin typeface="Carlito"/>
                <a:cs typeface="Carlito"/>
              </a:rPr>
              <a:t>kullanılması halinde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giderlerin </a:t>
            </a:r>
            <a:r>
              <a:rPr sz="1200" dirty="0">
                <a:latin typeface="Carlito"/>
                <a:cs typeface="Carlito"/>
              </a:rPr>
              <a:t>yarısı  indirim </a:t>
            </a:r>
            <a:r>
              <a:rPr sz="1200" spc="-5" dirty="0">
                <a:latin typeface="Carlito"/>
                <a:cs typeface="Carlito"/>
              </a:rPr>
              <a:t>konusu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Symbol"/>
              <a:buChar char=""/>
            </a:pPr>
            <a:endParaRPr sz="1400">
              <a:latin typeface="Carlito"/>
              <a:cs typeface="Carlito"/>
            </a:endParaRPr>
          </a:p>
          <a:p>
            <a:pPr marL="461645" indent="-220979" algn="just">
              <a:lnSpc>
                <a:spcPct val="1000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Önceden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kesin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miktarı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bilinmeyen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veya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ödenmeyen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elektrik,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su,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doğal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gaz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telefon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giderleri gibi </a:t>
            </a:r>
            <a:r>
              <a:rPr sz="1200" spc="-5" dirty="0">
                <a:latin typeface="Carlito"/>
                <a:cs typeface="Carlito"/>
              </a:rPr>
              <a:t>giderler ödendiği dönemde gider olarak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indirilebilir.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08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meslek faaliyetinin yapılmasında kullanılan kırtasiyeye ilişkin ödemeler </a:t>
            </a:r>
            <a:r>
              <a:rPr sz="1200" dirty="0">
                <a:latin typeface="Carlito"/>
                <a:cs typeface="Carlito"/>
              </a:rPr>
              <a:t>gider  </a:t>
            </a:r>
            <a:r>
              <a:rPr sz="1200" spc="-5" dirty="0">
                <a:latin typeface="Carlito"/>
                <a:cs typeface="Carlito"/>
              </a:rPr>
              <a:t>olarak yazılabilir. (Kâğıt, kalem, defter, </a:t>
            </a:r>
            <a:r>
              <a:rPr sz="1200" dirty="0">
                <a:latin typeface="Carlito"/>
                <a:cs typeface="Carlito"/>
              </a:rPr>
              <a:t>zarf, </a:t>
            </a:r>
            <a:r>
              <a:rPr sz="1200" spc="-5" dirty="0">
                <a:latin typeface="Carlito"/>
                <a:cs typeface="Carlito"/>
              </a:rPr>
              <a:t>makbuz,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vb.).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450">
              <a:latin typeface="Carlito"/>
              <a:cs typeface="Carlito"/>
            </a:endParaRPr>
          </a:p>
          <a:p>
            <a:pPr marL="461645" indent="-220979" algn="just">
              <a:lnSpc>
                <a:spcPct val="1000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meslek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erbabının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faaliyetinin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gerektirdiği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işlerde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kullanıldığı,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sekreter,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odacı,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kapıcı, </a:t>
            </a:r>
            <a:r>
              <a:rPr sz="1200" dirty="0">
                <a:latin typeface="Carlito"/>
                <a:cs typeface="Carlito"/>
              </a:rPr>
              <a:t>hemşire gibi </a:t>
            </a:r>
            <a:r>
              <a:rPr sz="1200" spc="-5" dirty="0">
                <a:latin typeface="Carlito"/>
                <a:cs typeface="Carlito"/>
              </a:rPr>
              <a:t>hizmet erbabına </a:t>
            </a:r>
            <a:r>
              <a:rPr sz="1200" dirty="0">
                <a:latin typeface="Carlito"/>
                <a:cs typeface="Carlito"/>
              </a:rPr>
              <a:t>yaptığı </a:t>
            </a:r>
            <a:r>
              <a:rPr sz="1200" spc="-5" dirty="0">
                <a:latin typeface="Carlito"/>
                <a:cs typeface="Carlito"/>
              </a:rPr>
              <a:t>ödemeler </a:t>
            </a:r>
            <a:r>
              <a:rPr sz="1200" dirty="0">
                <a:latin typeface="Carlito"/>
                <a:cs typeface="Carlito"/>
              </a:rPr>
              <a:t>gider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461645" indent="-220979" algn="just">
              <a:lnSpc>
                <a:spcPct val="1000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Ödenmiş </a:t>
            </a:r>
            <a:r>
              <a:rPr sz="1200" spc="-5" dirty="0">
                <a:latin typeface="Carlito"/>
                <a:cs typeface="Carlito"/>
              </a:rPr>
              <a:t>olması şartı </a:t>
            </a:r>
            <a:r>
              <a:rPr sz="1200" dirty="0">
                <a:latin typeface="Carlito"/>
                <a:cs typeface="Carlito"/>
              </a:rPr>
              <a:t>ile işle ilgili </a:t>
            </a:r>
            <a:r>
              <a:rPr sz="1200" spc="-5" dirty="0">
                <a:latin typeface="Carlito"/>
                <a:cs typeface="Carlito"/>
              </a:rPr>
              <a:t>olan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Belediye Gelirleri Kanunu </a:t>
            </a:r>
            <a:r>
              <a:rPr sz="1200" dirty="0">
                <a:latin typeface="Carlito"/>
                <a:cs typeface="Carlito"/>
              </a:rPr>
              <a:t>uyarınca</a:t>
            </a:r>
            <a:r>
              <a:rPr sz="1200" spc="2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mesleki </a:t>
            </a:r>
            <a:r>
              <a:rPr sz="1200" dirty="0">
                <a:latin typeface="Carlito"/>
                <a:cs typeface="Carlito"/>
              </a:rPr>
              <a:t>ilan ve </a:t>
            </a:r>
            <a:r>
              <a:rPr sz="1200" spc="-5" dirty="0">
                <a:latin typeface="Carlito"/>
                <a:cs typeface="Carlito"/>
              </a:rPr>
              <a:t>reklam vergileri gider olarak hâsılattan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indirilebilir.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200"/>
              </a:lnSpc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erbabı </a:t>
            </a:r>
            <a:r>
              <a:rPr sz="1200" spc="-5" dirty="0">
                <a:latin typeface="Carlito"/>
                <a:cs typeface="Carlito"/>
              </a:rPr>
              <a:t>mülkünü işyeri olarak kullanıyorsa </a:t>
            </a:r>
            <a:r>
              <a:rPr sz="1200" dirty="0">
                <a:latin typeface="Carlito"/>
                <a:cs typeface="Carlito"/>
              </a:rPr>
              <a:t>ayni </a:t>
            </a:r>
            <a:r>
              <a:rPr sz="1200" spc="-5" dirty="0">
                <a:latin typeface="Carlito"/>
                <a:cs typeface="Carlito"/>
              </a:rPr>
              <a:t>vergi olan emlak  </a:t>
            </a:r>
            <a:r>
              <a:rPr sz="1200" dirty="0">
                <a:latin typeface="Carlito"/>
                <a:cs typeface="Carlito"/>
              </a:rPr>
              <a:t>vergisinin </a:t>
            </a:r>
            <a:r>
              <a:rPr sz="1200" spc="-5" dirty="0">
                <a:latin typeface="Carlito"/>
                <a:cs typeface="Carlito"/>
              </a:rPr>
              <a:t>tamamını gider olarak hâsılattan indirilebilir. Mülkün </a:t>
            </a:r>
            <a:r>
              <a:rPr sz="1200" dirty="0">
                <a:latin typeface="Carlito"/>
                <a:cs typeface="Carlito"/>
              </a:rPr>
              <a:t>hem </a:t>
            </a:r>
            <a:r>
              <a:rPr sz="1200" spc="-5" dirty="0">
                <a:latin typeface="Carlito"/>
                <a:cs typeface="Carlito"/>
              </a:rPr>
              <a:t>işyeri hem  mesken olarak kullanılması halinde anılan vergilerin yarısının gider yazılması uygun  olur.</a:t>
            </a:r>
            <a:endParaRPr sz="1200">
              <a:latin typeface="Carlito"/>
              <a:cs typeface="Carlito"/>
            </a:endParaRPr>
          </a:p>
          <a:p>
            <a:pPr marL="461645" indent="-220979" algn="just">
              <a:lnSpc>
                <a:spcPct val="100000"/>
              </a:lnSpc>
              <a:spcBef>
                <a:spcPts val="160"/>
              </a:spcBef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</a:t>
            </a:r>
            <a:r>
              <a:rPr sz="1200" spc="1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meslek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erbabı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tarafından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ödenen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resim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harçlarda</a:t>
            </a:r>
            <a:r>
              <a:rPr sz="1200" spc="1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gider</a:t>
            </a:r>
            <a:r>
              <a:rPr sz="1200" spc="1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spc="1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hâsılattan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65"/>
              </a:spcBef>
            </a:pPr>
            <a:r>
              <a:rPr sz="1200" dirty="0">
                <a:latin typeface="Carlito"/>
                <a:cs typeface="Carlito"/>
              </a:rPr>
              <a:t>indirilebilir.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660" cy="79908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1430">
              <a:lnSpc>
                <a:spcPct val="101400"/>
              </a:lnSpc>
              <a:spcBef>
                <a:spcPts val="8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Mesleki Faaliyetin İcrasında başkasına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Gördürülen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Hizmetler Karşılığında  Ödenen Paralar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200" spc="-5" dirty="0">
                <a:latin typeface="Carlito"/>
                <a:cs typeface="Carlito"/>
              </a:rPr>
              <a:t>Mesleki faaliyetin </a:t>
            </a:r>
            <a:r>
              <a:rPr sz="1200" dirty="0">
                <a:latin typeface="Carlito"/>
                <a:cs typeface="Carlito"/>
              </a:rPr>
              <a:t>icrasında </a:t>
            </a:r>
            <a:r>
              <a:rPr sz="1200" spc="-5" dirty="0">
                <a:latin typeface="Carlito"/>
                <a:cs typeface="Carlito"/>
              </a:rPr>
              <a:t>başkalarına gördürülen hizmetler karşılığında ödenen</a:t>
            </a:r>
            <a:r>
              <a:rPr sz="1200" spc="1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paraların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kazancının tespitinde hâsılattan</a:t>
            </a:r>
            <a:r>
              <a:rPr sz="1200" dirty="0">
                <a:latin typeface="Carlito"/>
                <a:cs typeface="Carlito"/>
              </a:rPr>
              <a:t> indirilecektir.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erbapları </a:t>
            </a:r>
            <a:r>
              <a:rPr sz="1200" dirty="0">
                <a:latin typeface="Carlito"/>
                <a:cs typeface="Carlito"/>
              </a:rPr>
              <a:t>faaliyetlerini </a:t>
            </a:r>
            <a:r>
              <a:rPr sz="1200" spc="-5" dirty="0">
                <a:latin typeface="Carlito"/>
                <a:cs typeface="Carlito"/>
              </a:rPr>
              <a:t>sürdürürlerken </a:t>
            </a:r>
            <a:r>
              <a:rPr sz="1200" dirty="0">
                <a:latin typeface="Carlito"/>
                <a:cs typeface="Carlito"/>
              </a:rPr>
              <a:t>diğer </a:t>
            </a:r>
            <a:r>
              <a:rPr sz="1200" spc="-5" dirty="0">
                <a:latin typeface="Carlito"/>
                <a:cs typeface="Carlito"/>
              </a:rPr>
              <a:t>başka kişilerin yardımına  </a:t>
            </a:r>
            <a:r>
              <a:rPr sz="1200" dirty="0">
                <a:latin typeface="Carlito"/>
                <a:cs typeface="Carlito"/>
              </a:rPr>
              <a:t>ihtiyaçları </a:t>
            </a:r>
            <a:r>
              <a:rPr sz="1200" spc="-5" dirty="0">
                <a:latin typeface="Carlito"/>
                <a:cs typeface="Carlito"/>
              </a:rPr>
              <a:t>olabilir </a:t>
            </a:r>
            <a:r>
              <a:rPr sz="1200" dirty="0">
                <a:latin typeface="Carlito"/>
                <a:cs typeface="Carlito"/>
              </a:rPr>
              <a:t>ve bir </a:t>
            </a:r>
            <a:r>
              <a:rPr sz="1200" spc="-5" dirty="0">
                <a:latin typeface="Carlito"/>
                <a:cs typeface="Carlito"/>
              </a:rPr>
              <a:t>kısım </a:t>
            </a:r>
            <a:r>
              <a:rPr sz="1200" dirty="0">
                <a:latin typeface="Carlito"/>
                <a:cs typeface="Carlito"/>
              </a:rPr>
              <a:t>işleri </a:t>
            </a:r>
            <a:r>
              <a:rPr sz="1200" spc="-5" dirty="0">
                <a:latin typeface="Carlito"/>
                <a:cs typeface="Carlito"/>
              </a:rPr>
              <a:t>başkalarına yaptırabilirler. Anılan kanun maddesi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bu  </a:t>
            </a:r>
            <a:r>
              <a:rPr sz="1200" dirty="0">
                <a:latin typeface="Carlito"/>
                <a:cs typeface="Carlito"/>
              </a:rPr>
              <a:t>gibi </a:t>
            </a:r>
            <a:r>
              <a:rPr sz="1200" spc="-5" dirty="0">
                <a:latin typeface="Carlito"/>
                <a:cs typeface="Carlito"/>
              </a:rPr>
              <a:t>kişilere ödenen paraların </a:t>
            </a:r>
            <a:r>
              <a:rPr sz="1200" dirty="0">
                <a:latin typeface="Carlito"/>
                <a:cs typeface="Carlito"/>
              </a:rPr>
              <a:t>gider </a:t>
            </a:r>
            <a:r>
              <a:rPr sz="1200" spc="-5" dirty="0">
                <a:latin typeface="Carlito"/>
                <a:cs typeface="Carlito"/>
              </a:rPr>
              <a:t>yazılmasına olanak tanınmıştır. Uygulamada bu </a:t>
            </a:r>
            <a:r>
              <a:rPr sz="1200" dirty="0">
                <a:latin typeface="Carlito"/>
                <a:cs typeface="Carlito"/>
              </a:rPr>
              <a:t>tür  </a:t>
            </a:r>
            <a:r>
              <a:rPr sz="1200" spc="-5" dirty="0">
                <a:latin typeface="Carlito"/>
                <a:cs typeface="Carlito"/>
              </a:rPr>
              <a:t>ödemelere ilişkin aşağıdaki örnekler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gösterilebilir.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Operatörler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ameliyat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için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yardımda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bulunan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asistanlara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hemşirelere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para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ödeyebilirler.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Diş </a:t>
            </a:r>
            <a:r>
              <a:rPr sz="1200" spc="-5" dirty="0">
                <a:latin typeface="Carlito"/>
                <a:cs typeface="Carlito"/>
              </a:rPr>
              <a:t>hekimleri protezcilere </a:t>
            </a:r>
            <a:r>
              <a:rPr sz="1200" dirty="0">
                <a:latin typeface="Carlito"/>
                <a:cs typeface="Carlito"/>
              </a:rPr>
              <a:t>diş </a:t>
            </a:r>
            <a:r>
              <a:rPr sz="1200" spc="-5" dirty="0">
                <a:latin typeface="Carlito"/>
                <a:cs typeface="Carlito"/>
              </a:rPr>
              <a:t>yaptırarak ödemede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bulunabilirler.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469265" marR="6985" indent="-228600" algn="just">
              <a:lnSpc>
                <a:spcPct val="111100"/>
              </a:lnSpc>
              <a:spcBef>
                <a:spcPts val="5"/>
              </a:spcBef>
              <a:buFont typeface="Symbol"/>
              <a:buChar char="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Muhasebeci Mali Müşavirler;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Serbest Muhasebecinin veya Serbest  Muhasebeci </a:t>
            </a:r>
            <a:r>
              <a:rPr sz="1200" dirty="0">
                <a:latin typeface="Carlito"/>
                <a:cs typeface="Carlito"/>
              </a:rPr>
              <a:t>Mali </a:t>
            </a:r>
            <a:r>
              <a:rPr sz="1200" spc="-5" dirty="0">
                <a:latin typeface="Carlito"/>
                <a:cs typeface="Carlito"/>
              </a:rPr>
              <a:t>Müşavirin </a:t>
            </a:r>
            <a:r>
              <a:rPr sz="1200" dirty="0">
                <a:latin typeface="Carlito"/>
                <a:cs typeface="Carlito"/>
              </a:rPr>
              <a:t>ya da bir Yeminli Mali Müşavir; </a:t>
            </a:r>
            <a:r>
              <a:rPr sz="1200" spc="-5" dirty="0">
                <a:latin typeface="Carlito"/>
                <a:cs typeface="Carlito"/>
              </a:rPr>
              <a:t>Serbest Muhasebeci Mali  Müşavirin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Yeminli </a:t>
            </a:r>
            <a:r>
              <a:rPr sz="1200" dirty="0">
                <a:latin typeface="Carlito"/>
                <a:cs typeface="Carlito"/>
              </a:rPr>
              <a:t>Mali </a:t>
            </a:r>
            <a:r>
              <a:rPr sz="1200" spc="-5" dirty="0">
                <a:latin typeface="Carlito"/>
                <a:cs typeface="Carlito"/>
              </a:rPr>
              <a:t>Müşavirin yardımına ihtiyaç duyabilir. Verilen  hizmetlerle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olarak ücret ödenebilir.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Symbol"/>
              <a:buChar char=""/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Serbest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Meslek Kazancında Kanunen Kabul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Edilmeyen</a:t>
            </a:r>
            <a:r>
              <a:rPr sz="1400" b="1" spc="-2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Giderler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  <a:spcBef>
                <a:spcPts val="20"/>
              </a:spcBef>
            </a:pP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 Kanunu’nda 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kazancının tespitinde indirilemeyecek giderlere ilişkin  düzenlemeye sadece 68’inci maddenin son fıkrasında yer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</a:pPr>
            <a:r>
              <a:rPr sz="1200" spc="-5" dirty="0">
                <a:latin typeface="Carlito"/>
                <a:cs typeface="Carlito"/>
              </a:rPr>
              <a:t>Buna göre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türlü para cezaları </a:t>
            </a:r>
            <a:r>
              <a:rPr sz="1200" dirty="0">
                <a:latin typeface="Carlito"/>
                <a:cs typeface="Carlito"/>
              </a:rPr>
              <a:t>ve vergi </a:t>
            </a:r>
            <a:r>
              <a:rPr sz="1200" spc="-5" dirty="0">
                <a:latin typeface="Carlito"/>
                <a:cs typeface="Carlito"/>
              </a:rPr>
              <a:t>cezaları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erbabının suçlarından  doğan tazminatlar gider olarak </a:t>
            </a:r>
            <a:r>
              <a:rPr sz="1200" dirty="0">
                <a:latin typeface="Carlito"/>
                <a:cs typeface="Carlito"/>
              </a:rPr>
              <a:t>indirilemez. </a:t>
            </a:r>
            <a:r>
              <a:rPr sz="1200" spc="-5" dirty="0">
                <a:latin typeface="Carlito"/>
                <a:cs typeface="Carlito"/>
              </a:rPr>
              <a:t>Bunun yanı </a:t>
            </a:r>
            <a:r>
              <a:rPr sz="1200" spc="-10" dirty="0">
                <a:latin typeface="Carlito"/>
                <a:cs typeface="Carlito"/>
              </a:rPr>
              <a:t>sıra </a:t>
            </a:r>
            <a:r>
              <a:rPr sz="1200" spc="-5" dirty="0">
                <a:latin typeface="Carlito"/>
                <a:cs typeface="Carlito"/>
              </a:rPr>
              <a:t>GVK’nda düzenlenen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serbest 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kazancının tespitinde indirim olarak dikkate </a:t>
            </a:r>
            <a:r>
              <a:rPr sz="1200" dirty="0">
                <a:latin typeface="Carlito"/>
                <a:cs typeface="Carlito"/>
              </a:rPr>
              <a:t>alınacak </a:t>
            </a:r>
            <a:r>
              <a:rPr sz="1200" spc="-5" dirty="0">
                <a:latin typeface="Carlito"/>
                <a:cs typeface="Carlito"/>
              </a:rPr>
              <a:t>giderler </a:t>
            </a:r>
            <a:r>
              <a:rPr sz="1200" dirty="0">
                <a:latin typeface="Carlito"/>
                <a:cs typeface="Carlito"/>
              </a:rPr>
              <a:t>ayrı </a:t>
            </a:r>
            <a:r>
              <a:rPr sz="1200" spc="-5" dirty="0">
                <a:latin typeface="Carlito"/>
                <a:cs typeface="Carlito"/>
              </a:rPr>
              <a:t>ayrı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sıralanmıştır.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50">
              <a:latin typeface="Carlito"/>
              <a:cs typeface="Carlito"/>
            </a:endParaRPr>
          </a:p>
          <a:p>
            <a:pPr marL="12700" marR="8890" algn="just">
              <a:lnSpc>
                <a:spcPct val="111700"/>
              </a:lnSpc>
            </a:pPr>
            <a:r>
              <a:rPr sz="1200" spc="-5" dirty="0">
                <a:latin typeface="Carlito"/>
                <a:cs typeface="Carlito"/>
              </a:rPr>
              <a:t>Buna göre kanunen 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kazancını tespitinde indirilemeyecek giderleri aşağıdaki  şekilde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özetleyebiliriz.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Mülkiyeti </a:t>
            </a:r>
            <a:r>
              <a:rPr sz="1200" spc="-5" dirty="0">
                <a:latin typeface="Carlito"/>
                <a:cs typeface="Carlito"/>
              </a:rPr>
              <a:t>kendisine ait işyerinde </a:t>
            </a:r>
            <a:r>
              <a:rPr sz="1200" dirty="0">
                <a:latin typeface="Carlito"/>
                <a:cs typeface="Carlito"/>
              </a:rPr>
              <a:t>faaliyette </a:t>
            </a:r>
            <a:r>
              <a:rPr sz="1200" spc="-5" dirty="0">
                <a:latin typeface="Carlito"/>
                <a:cs typeface="Carlito"/>
              </a:rPr>
              <a:t>bulunan serbest meslek</a:t>
            </a:r>
            <a:r>
              <a:rPr sz="1200" spc="1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erbabının,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gayrimenkulü </a:t>
            </a:r>
            <a:r>
              <a:rPr sz="1200" dirty="0">
                <a:latin typeface="Carlito"/>
                <a:cs typeface="Carlito"/>
              </a:rPr>
              <a:t>elde </a:t>
            </a:r>
            <a:r>
              <a:rPr sz="1200" spc="-5" dirty="0">
                <a:latin typeface="Carlito"/>
                <a:cs typeface="Carlito"/>
              </a:rPr>
              <a:t>etmesi </a:t>
            </a:r>
            <a:r>
              <a:rPr sz="1200" dirty="0">
                <a:latin typeface="Carlito"/>
                <a:cs typeface="Carlito"/>
              </a:rPr>
              <a:t>ile ilgili </a:t>
            </a:r>
            <a:r>
              <a:rPr sz="1200" spc="-5" dirty="0">
                <a:latin typeface="Carlito"/>
                <a:cs typeface="Carlito"/>
              </a:rPr>
              <a:t>olarak yaptığı borçlanmalar nedeni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faizler.</a:t>
            </a:r>
            <a:endParaRPr sz="1200">
              <a:latin typeface="Carlito"/>
              <a:cs typeface="Carlito"/>
            </a:endParaRPr>
          </a:p>
          <a:p>
            <a:pPr marL="469265" marR="6350" indent="-228600">
              <a:lnSpc>
                <a:spcPct val="110800"/>
              </a:lnSpc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faaliyetinin icrası sırasında kaybolan </a:t>
            </a:r>
            <a:r>
              <a:rPr sz="1200" dirty="0">
                <a:latin typeface="Carlito"/>
                <a:cs typeface="Carlito"/>
              </a:rPr>
              <a:t>paralar veya </a:t>
            </a:r>
            <a:r>
              <a:rPr sz="1200" spc="-5" dirty="0">
                <a:latin typeface="Carlito"/>
                <a:cs typeface="Carlito"/>
              </a:rPr>
              <a:t>serbest meslek  erbabının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yanında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çalışanlar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tarafından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çalınan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paralar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veya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demirbaşlar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gider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yazılamaz.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Ödenen şahsi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</a:t>
            </a:r>
            <a:r>
              <a:rPr sz="1200" dirty="0">
                <a:latin typeface="Carlito"/>
                <a:cs typeface="Carlito"/>
              </a:rPr>
              <a:t>gider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yazılamaz.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Symbol"/>
              <a:buChar char="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Serbest meslek </a:t>
            </a:r>
            <a:r>
              <a:rPr sz="1200" dirty="0">
                <a:latin typeface="Carlito"/>
                <a:cs typeface="Carlito"/>
              </a:rPr>
              <a:t>erbabı </a:t>
            </a:r>
            <a:r>
              <a:rPr sz="1200" spc="-5" dirty="0">
                <a:latin typeface="Carlito"/>
                <a:cs typeface="Carlito"/>
              </a:rPr>
              <a:t>tarafından ödenen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türlü para cezaları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suçlarından</a:t>
            </a:r>
            <a:r>
              <a:rPr sz="1200" spc="1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doğan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70"/>
              </a:spcBef>
            </a:pPr>
            <a:r>
              <a:rPr sz="1200" spc="-5" dirty="0">
                <a:latin typeface="Carlito"/>
                <a:cs typeface="Carlito"/>
              </a:rPr>
              <a:t>tazminatlar gider olarak</a:t>
            </a:r>
            <a:r>
              <a:rPr sz="1200" dirty="0">
                <a:latin typeface="Carlito"/>
                <a:cs typeface="Carlito"/>
              </a:rPr>
              <a:t> yazılamaz.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63047"/>
            <a:ext cx="5788660" cy="621347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SERBEST MESLEK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MAKBUZU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ALMAYANLARA UYGULANACAK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CEZALAR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Alınmayan her bir </a:t>
            </a:r>
            <a:r>
              <a:rPr sz="1200" spc="-5" dirty="0">
                <a:latin typeface="Carlito"/>
                <a:cs typeface="Carlito"/>
              </a:rPr>
              <a:t>belge için </a:t>
            </a:r>
            <a:r>
              <a:rPr sz="1200" b="1" spc="-5" dirty="0">
                <a:latin typeface="Carlito"/>
                <a:cs typeface="Carlito"/>
              </a:rPr>
              <a:t>100.-TL </a:t>
            </a:r>
            <a:r>
              <a:rPr sz="1200" spc="-5" dirty="0">
                <a:latin typeface="Carlito"/>
                <a:cs typeface="Carlito"/>
              </a:rPr>
              <a:t>özel usulsüzlük </a:t>
            </a:r>
            <a:r>
              <a:rPr sz="1200" dirty="0">
                <a:latin typeface="Carlito"/>
                <a:cs typeface="Carlito"/>
              </a:rPr>
              <a:t>cezası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kesilecektir.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SERBEST MESLEK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MAKBUZU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DÜZENLEMEDE VERGİ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KESİNTİSİ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Hizmet </a:t>
            </a:r>
            <a:r>
              <a:rPr sz="1200" spc="-5" dirty="0">
                <a:latin typeface="Carlito"/>
                <a:cs typeface="Carlito"/>
              </a:rPr>
              <a:t>gerçek usulde </a:t>
            </a:r>
            <a:r>
              <a:rPr sz="1200" dirty="0">
                <a:latin typeface="Carlito"/>
                <a:cs typeface="Carlito"/>
              </a:rPr>
              <a:t>Gelir Vergisi </a:t>
            </a:r>
            <a:r>
              <a:rPr sz="1200" spc="-5" dirty="0">
                <a:latin typeface="Carlito"/>
                <a:cs typeface="Carlito"/>
              </a:rPr>
              <a:t>mükelleflerine, </a:t>
            </a:r>
            <a:r>
              <a:rPr sz="1200" dirty="0">
                <a:latin typeface="Carlito"/>
                <a:cs typeface="Carlito"/>
              </a:rPr>
              <a:t>Kurumlar Vergisi mükelleflerini</a:t>
            </a:r>
            <a:r>
              <a:rPr sz="1200" spc="2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veya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anlaşmalı </a:t>
            </a:r>
            <a:r>
              <a:rPr sz="1200" spc="-5" dirty="0">
                <a:latin typeface="Carlito"/>
                <a:cs typeface="Carlito"/>
              </a:rPr>
              <a:t>kuruma yapılıyorsa brüt ücret üzerinden </a:t>
            </a:r>
            <a:r>
              <a:rPr sz="1200" b="1" spc="-5" dirty="0">
                <a:latin typeface="Carlito"/>
                <a:cs typeface="Carlito"/>
              </a:rPr>
              <a:t>%20 </a:t>
            </a:r>
            <a:r>
              <a:rPr sz="1200" dirty="0">
                <a:latin typeface="Carlito"/>
                <a:cs typeface="Carlito"/>
              </a:rPr>
              <a:t>Gelir Vergisi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hesaplanacaktır.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Carlito"/>
              <a:cs typeface="Carlito"/>
            </a:endParaRPr>
          </a:p>
          <a:p>
            <a:pPr marL="12700" marR="6350">
              <a:lnSpc>
                <a:spcPct val="102299"/>
              </a:lnSpc>
              <a:tabLst>
                <a:tab pos="860425" algn="l"/>
                <a:tab pos="1661795" algn="l"/>
                <a:tab pos="2658110" algn="l"/>
                <a:tab pos="3905885" algn="l"/>
                <a:tab pos="4514215" algn="l"/>
                <a:tab pos="5145405" algn="l"/>
              </a:tabLst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RBE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S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T	M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SL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	MAKBUZU	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İ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LM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M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E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Sİ	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VEY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A	EK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S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İK	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TUT</a:t>
            </a:r>
            <a:r>
              <a:rPr sz="1400" b="1" spc="25" dirty="0">
                <a:solidFill>
                  <a:srgbClr val="2E5395"/>
                </a:solidFill>
                <a:latin typeface="Carlito"/>
                <a:cs typeface="Carlito"/>
              </a:rPr>
              <a:t>A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R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L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 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DÜZENLENMESİNDE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UYGULANACAK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CEZALAR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Eksik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kesilmeyen </a:t>
            </a:r>
            <a:r>
              <a:rPr sz="1200" dirty="0">
                <a:latin typeface="Carlito"/>
                <a:cs typeface="Carlito"/>
              </a:rPr>
              <a:t>meblağın </a:t>
            </a:r>
            <a:r>
              <a:rPr sz="1200" b="1" spc="-5" dirty="0">
                <a:latin typeface="Carlito"/>
                <a:cs typeface="Carlito"/>
              </a:rPr>
              <a:t>%10 </a:t>
            </a:r>
            <a:r>
              <a:rPr sz="1200" spc="-5" dirty="0">
                <a:latin typeface="Carlito"/>
                <a:cs typeface="Carlito"/>
              </a:rPr>
              <a:t>dur,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tutar her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belge için </a:t>
            </a:r>
            <a:r>
              <a:rPr sz="1200" b="1" spc="-5" dirty="0">
                <a:latin typeface="Carlito"/>
                <a:cs typeface="Carlito"/>
              </a:rPr>
              <a:t>500.- </a:t>
            </a:r>
            <a:r>
              <a:rPr sz="1200" b="1" dirty="0">
                <a:latin typeface="Carlito"/>
                <a:cs typeface="Carlito"/>
              </a:rPr>
              <a:t>TL </a:t>
            </a:r>
            <a:r>
              <a:rPr sz="1200" spc="-5" dirty="0">
                <a:latin typeface="Carlito"/>
                <a:cs typeface="Carlito"/>
              </a:rPr>
              <a:t>‘den az, </a:t>
            </a:r>
            <a:r>
              <a:rPr sz="1200" dirty="0">
                <a:latin typeface="Carlito"/>
                <a:cs typeface="Carlito"/>
              </a:rPr>
              <a:t>bir  </a:t>
            </a:r>
            <a:r>
              <a:rPr sz="1200" spc="-5" dirty="0">
                <a:latin typeface="Carlito"/>
                <a:cs typeface="Carlito"/>
              </a:rPr>
              <a:t>takvim yılında toplam </a:t>
            </a:r>
            <a:r>
              <a:rPr sz="1200" b="1" spc="-5" dirty="0">
                <a:latin typeface="Carlito"/>
                <a:cs typeface="Carlito"/>
              </a:rPr>
              <a:t>250.000.-TL’</a:t>
            </a:r>
            <a:r>
              <a:rPr sz="1200" spc="-5" dirty="0">
                <a:latin typeface="Carlito"/>
                <a:cs typeface="Carlito"/>
              </a:rPr>
              <a:t>den fazla olmamak üzere </a:t>
            </a:r>
            <a:r>
              <a:rPr sz="1200" dirty="0">
                <a:latin typeface="Carlito"/>
                <a:cs typeface="Carlito"/>
              </a:rPr>
              <a:t>özel </a:t>
            </a:r>
            <a:r>
              <a:rPr sz="1200" spc="-5" dirty="0">
                <a:latin typeface="Carlito"/>
                <a:cs typeface="Carlito"/>
              </a:rPr>
              <a:t>usulsüzlük </a:t>
            </a:r>
            <a:r>
              <a:rPr sz="1200" dirty="0">
                <a:latin typeface="Carlito"/>
                <a:cs typeface="Carlito"/>
              </a:rPr>
              <a:t>cezası  </a:t>
            </a:r>
            <a:r>
              <a:rPr sz="1200" spc="-5" dirty="0">
                <a:latin typeface="Carlito"/>
                <a:cs typeface="Carlito"/>
              </a:rPr>
              <a:t>kesilecektir.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SERBEST MESLEK KAZANÇLARINDA İSTİSNA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UYGULAMASI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Müellif, mütercim, heykel traş, </a:t>
            </a:r>
            <a:r>
              <a:rPr sz="1200" dirty="0">
                <a:latin typeface="Carlito"/>
                <a:cs typeface="Carlito"/>
              </a:rPr>
              <a:t>hattat, </a:t>
            </a:r>
            <a:r>
              <a:rPr sz="1200" spc="-5" dirty="0">
                <a:latin typeface="Carlito"/>
                <a:cs typeface="Carlito"/>
              </a:rPr>
              <a:t>ressam, bestekar, bilgisayar programcısı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mucitlerin 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bunların kanuni mirasçılarının şiir, hikaye, roman, makale, bilimsel </a:t>
            </a:r>
            <a:r>
              <a:rPr sz="1200" dirty="0">
                <a:latin typeface="Carlito"/>
                <a:cs typeface="Carlito"/>
              </a:rPr>
              <a:t>araştırma </a:t>
            </a:r>
            <a:r>
              <a:rPr sz="1200" spc="-5" dirty="0">
                <a:latin typeface="Carlito"/>
                <a:cs typeface="Carlito"/>
              </a:rPr>
              <a:t>ve  incelemeleri, bilgisayar </a:t>
            </a:r>
            <a:r>
              <a:rPr sz="1200" dirty="0">
                <a:latin typeface="Carlito"/>
                <a:cs typeface="Carlito"/>
              </a:rPr>
              <a:t>yazılımı, </a:t>
            </a:r>
            <a:r>
              <a:rPr sz="1200" spc="-5" dirty="0">
                <a:latin typeface="Carlito"/>
                <a:cs typeface="Carlito"/>
              </a:rPr>
              <a:t>röportaj, karikatür, fotoğraf, </a:t>
            </a:r>
            <a:r>
              <a:rPr sz="1200" dirty="0">
                <a:latin typeface="Carlito"/>
                <a:cs typeface="Carlito"/>
              </a:rPr>
              <a:t>film, </a:t>
            </a:r>
            <a:r>
              <a:rPr sz="1200" spc="-5" dirty="0">
                <a:latin typeface="Carlito"/>
                <a:cs typeface="Carlito"/>
              </a:rPr>
              <a:t>video band, radyo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televizyon </a:t>
            </a:r>
            <a:r>
              <a:rPr sz="1200" dirty="0">
                <a:latin typeface="Carlito"/>
                <a:cs typeface="Carlito"/>
              </a:rPr>
              <a:t>senaryo ve </a:t>
            </a:r>
            <a:r>
              <a:rPr sz="1200" spc="-5" dirty="0">
                <a:latin typeface="Carlito"/>
                <a:cs typeface="Carlito"/>
              </a:rPr>
              <a:t>oyunu gibi eserlerini gazete, </a:t>
            </a:r>
            <a:r>
              <a:rPr sz="1200" dirty="0">
                <a:latin typeface="Carlito"/>
                <a:cs typeface="Carlito"/>
              </a:rPr>
              <a:t>dergi, </a:t>
            </a:r>
            <a:r>
              <a:rPr sz="1200" spc="-5" dirty="0">
                <a:latin typeface="Carlito"/>
                <a:cs typeface="Carlito"/>
              </a:rPr>
              <a:t>bilgisayar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internet ortamı, </a:t>
            </a:r>
            <a:r>
              <a:rPr sz="1200" dirty="0">
                <a:latin typeface="Carlito"/>
                <a:cs typeface="Carlito"/>
              </a:rPr>
              <a:t>radyo,  </a:t>
            </a:r>
            <a:r>
              <a:rPr sz="1200" spc="-5" dirty="0">
                <a:latin typeface="Carlito"/>
                <a:cs typeface="Carlito"/>
              </a:rPr>
              <a:t>televizyon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videoda yayınlamak </a:t>
            </a:r>
            <a:r>
              <a:rPr sz="1200" dirty="0">
                <a:latin typeface="Carlito"/>
                <a:cs typeface="Carlito"/>
              </a:rPr>
              <a:t>veya kitap, </a:t>
            </a:r>
            <a:r>
              <a:rPr sz="1200" spc="-5" dirty="0">
                <a:latin typeface="Carlito"/>
                <a:cs typeface="Carlito"/>
              </a:rPr>
              <a:t>CD, disket, resim, heykel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nota halindeki  </a:t>
            </a:r>
            <a:r>
              <a:rPr sz="1200" dirty="0">
                <a:latin typeface="Carlito"/>
                <a:cs typeface="Carlito"/>
              </a:rPr>
              <a:t>eserleri </a:t>
            </a:r>
            <a:r>
              <a:rPr sz="1200" spc="-5" dirty="0">
                <a:latin typeface="Carlito"/>
                <a:cs typeface="Carlito"/>
              </a:rPr>
              <a:t>ile ihtira beratlarını satmak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bunlar üzerindeki mevcut </a:t>
            </a:r>
            <a:r>
              <a:rPr sz="1200" dirty="0">
                <a:latin typeface="Carlito"/>
                <a:cs typeface="Carlito"/>
              </a:rPr>
              <a:t>haklarını </a:t>
            </a:r>
            <a:r>
              <a:rPr sz="1200" spc="-5" dirty="0">
                <a:latin typeface="Carlito"/>
                <a:cs typeface="Carlito"/>
              </a:rPr>
              <a:t>devir </a:t>
            </a:r>
            <a:r>
              <a:rPr sz="1200" dirty="0">
                <a:latin typeface="Carlito"/>
                <a:cs typeface="Carlito"/>
              </a:rPr>
              <a:t>ve  temlik </a:t>
            </a:r>
            <a:r>
              <a:rPr sz="1200" spc="-5" dirty="0">
                <a:latin typeface="Carlito"/>
                <a:cs typeface="Carlito"/>
              </a:rPr>
              <a:t>etmek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kiralamak </a:t>
            </a:r>
            <a:r>
              <a:rPr sz="1200" dirty="0">
                <a:latin typeface="Carlito"/>
                <a:cs typeface="Carlito"/>
              </a:rPr>
              <a:t>suretiyle </a:t>
            </a:r>
            <a:r>
              <a:rPr sz="1200" spc="-5" dirty="0">
                <a:latin typeface="Carlito"/>
                <a:cs typeface="Carlito"/>
              </a:rPr>
              <a:t>elde ettikleri hasılat Gelir Vergisinden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müstesnadır.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Carlito"/>
                <a:cs typeface="Carlito"/>
              </a:rPr>
              <a:t>Bu kazançlar üzerinden </a:t>
            </a:r>
            <a:r>
              <a:rPr sz="1200" dirty="0">
                <a:latin typeface="Carlito"/>
                <a:cs typeface="Carlito"/>
              </a:rPr>
              <a:t>GVK </a:t>
            </a:r>
            <a:r>
              <a:rPr sz="1200" spc="5" dirty="0">
                <a:latin typeface="Carlito"/>
                <a:cs typeface="Carlito"/>
              </a:rPr>
              <a:t>94 </a:t>
            </a:r>
            <a:r>
              <a:rPr sz="1200" spc="-5" dirty="0">
                <a:latin typeface="Carlito"/>
                <a:cs typeface="Carlito"/>
              </a:rPr>
              <a:t>’üncü maddeye göre </a:t>
            </a:r>
            <a:r>
              <a:rPr sz="1200" dirty="0">
                <a:latin typeface="Carlito"/>
                <a:cs typeface="Carlito"/>
              </a:rPr>
              <a:t>%17 – </a:t>
            </a:r>
            <a:r>
              <a:rPr sz="1200" spc="-5" dirty="0">
                <a:latin typeface="Carlito"/>
                <a:cs typeface="Carlito"/>
              </a:rPr>
              <a:t>oranında stopaj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yapılır.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300"/>
              </a:lnSpc>
            </a:pPr>
            <a:r>
              <a:rPr sz="1200" b="1" dirty="0">
                <a:latin typeface="Carlito"/>
                <a:cs typeface="Carlito"/>
              </a:rPr>
              <a:t>2021 </a:t>
            </a:r>
            <a:r>
              <a:rPr sz="1200" b="1" spc="-5" dirty="0">
                <a:latin typeface="Carlito"/>
                <a:cs typeface="Carlito"/>
              </a:rPr>
              <a:t>yılından itibaren </a:t>
            </a:r>
            <a:r>
              <a:rPr sz="1200" b="1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kazançların yıllık toplamının </a:t>
            </a:r>
            <a:r>
              <a:rPr sz="1200" b="1" dirty="0">
                <a:latin typeface="Carlito"/>
                <a:cs typeface="Carlito"/>
              </a:rPr>
              <a:t>650.000 </a:t>
            </a:r>
            <a:r>
              <a:rPr sz="1200" spc="-5" dirty="0">
                <a:latin typeface="Carlito"/>
                <a:cs typeface="Carlito"/>
              </a:rPr>
              <a:t>aşması halinde istisnadan  yararlanılamaz,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kazançların beyanname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beyan edilmesi </a:t>
            </a:r>
            <a:r>
              <a:rPr sz="1200" dirty="0">
                <a:latin typeface="Carlito"/>
                <a:cs typeface="Carlito"/>
              </a:rPr>
              <a:t>gerekir. </a:t>
            </a:r>
            <a:r>
              <a:rPr sz="1200" spc="-5" dirty="0">
                <a:latin typeface="Carlito"/>
                <a:cs typeface="Carlito"/>
              </a:rPr>
              <a:t>Bu durumda olanların,  94’üncü maddenin birinci fıkrası kapsamında tevkifat yapma yükümlülüğü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bulunmamaktadır.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4514215" cy="671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SİGORTA PRİMİNE ESAS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KAZANÇLARIN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ALT VE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ÜST</a:t>
            </a:r>
            <a:r>
              <a:rPr sz="1400" b="1" spc="-3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SINIRLARI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Carlito"/>
              <a:cs typeface="Carlito"/>
            </a:endParaRPr>
          </a:p>
          <a:p>
            <a:pPr marL="2044064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PRİME </a:t>
            </a:r>
            <a:r>
              <a:rPr sz="1200" b="1" dirty="0">
                <a:latin typeface="Carlito"/>
                <a:cs typeface="Carlito"/>
              </a:rPr>
              <a:t>TABİ </a:t>
            </a:r>
            <a:r>
              <a:rPr sz="1200" b="1" spc="-5" dirty="0">
                <a:latin typeface="Carlito"/>
                <a:cs typeface="Carlito"/>
              </a:rPr>
              <a:t>AYLIK</a:t>
            </a:r>
            <a:r>
              <a:rPr sz="1200" b="1" spc="-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KAZANÇ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04798" y="1662937"/>
          <a:ext cx="5751830" cy="52630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5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5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4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DÖNEMİ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tc>
                  <a:txBody>
                    <a:bodyPr/>
                    <a:lstStyle/>
                    <a:p>
                      <a:pPr marL="620395" marR="614680" algn="ctr">
                        <a:lnSpc>
                          <a:spcPct val="128200"/>
                        </a:lnSpc>
                        <a:spcBef>
                          <a:spcPts val="219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ALT</a:t>
                      </a:r>
                      <a:r>
                        <a:rPr sz="11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SINIR  (TABAN)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27939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100" b="1" dirty="0">
                          <a:latin typeface="Carlito"/>
                          <a:cs typeface="Carlito"/>
                        </a:rPr>
                        <a:t>ÜST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SINIR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(TAVAN)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7493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01.01.2022-31.12.2022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5.004,00 </a:t>
                      </a:r>
                      <a:r>
                        <a:rPr sz="1100" b="1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37,530,00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01.01.2021-31.12.2021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3.577,50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26.831,40 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01.01.2020-31.12.2020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2.943,00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22.072,50 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2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01.01.2019-31.12.2019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2.558,40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19.188,00 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01.01.2018-31.12.2018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2.029,50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15.221,25TL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01.01.2f017-31.12.2017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1.777,50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13.331,25TL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0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01.01.2016-31.12.2016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1.647,00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10.705,50 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2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01.07.2015-31.12.2015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1.273,50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8.277,75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01.01.2015-30.06.2015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1.201,50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7.809,75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01.07.2014-31.12.2014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1.134,00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7.371,00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2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01.01.2014-30.06.2014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1.071,00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6.691,50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6120" cy="455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SİGORTA</a:t>
            </a:r>
            <a:r>
              <a:rPr sz="1400" b="1" spc="17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PRİMİNE</a:t>
            </a:r>
            <a:r>
              <a:rPr sz="1400" b="1" spc="17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TABİ</a:t>
            </a:r>
            <a:r>
              <a:rPr sz="1400" b="1" spc="18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TUTULMAYACAK</a:t>
            </a:r>
            <a:r>
              <a:rPr sz="1400" b="1" spc="19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YEMEK</a:t>
            </a:r>
            <a:r>
              <a:rPr sz="1400" b="1" spc="18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PARASI</a:t>
            </a:r>
            <a:r>
              <a:rPr sz="1400" b="1" spc="17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İLE</a:t>
            </a:r>
            <a:r>
              <a:rPr sz="1400" b="1" spc="17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ÇOCUK</a:t>
            </a:r>
            <a:r>
              <a:rPr sz="1400" b="1" spc="17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</a:t>
            </a:r>
            <a:r>
              <a:rPr sz="1400" b="1" spc="17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AİLE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ZAMMI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TUTARLARI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23264" y="1646173"/>
          <a:ext cx="5967729" cy="41017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0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45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Dönemler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81940" marR="137795" indent="-139065">
                        <a:lnSpc>
                          <a:spcPct val="120900"/>
                        </a:lnSpc>
                      </a:pP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Yemek</a:t>
                      </a:r>
                      <a:r>
                        <a:rPr sz="1100" b="1" spc="-6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Parası  (Günlük)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06070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Çocuk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Zammı</a:t>
                      </a:r>
                      <a:r>
                        <a:rPr sz="11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(Aylık)</a:t>
                      </a:r>
                      <a:endParaRPr sz="1100">
                        <a:latin typeface="Carlito"/>
                        <a:cs typeface="Carlito"/>
                      </a:endParaRPr>
                    </a:p>
                    <a:p>
                      <a:pPr marL="487680" marR="71120" indent="-412115">
                        <a:lnSpc>
                          <a:spcPct val="120900"/>
                        </a:lnSpc>
                        <a:spcBef>
                          <a:spcPts val="1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Tek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çocuk (En fazla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iki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Çocuk  için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uygulanır)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Aile Zammı</a:t>
                      </a:r>
                      <a:r>
                        <a:rPr sz="1100" b="1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(Aylık)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084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01.01.2022-31.12.2022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1310"/>
                        </a:lnSpc>
                        <a:spcBef>
                          <a:spcPts val="8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10,02</a:t>
                      </a:r>
                      <a:r>
                        <a:rPr sz="11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935">
                        <a:lnSpc>
                          <a:spcPts val="1310"/>
                        </a:lnSpc>
                        <a:spcBef>
                          <a:spcPts val="8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100,08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spcBef>
                          <a:spcPts val="8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500,40</a:t>
                      </a:r>
                      <a:r>
                        <a:rPr sz="11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01.01.2021-31.12.2021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ts val="1310"/>
                        </a:lnSpc>
                        <a:spcBef>
                          <a:spcPts val="8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7,16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ts val="1310"/>
                        </a:lnSpc>
                        <a:spcBef>
                          <a:spcPts val="8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71,55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10"/>
                        </a:lnSpc>
                        <a:spcBef>
                          <a:spcPts val="88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357,75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1117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07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01.01.2020-31.12.2020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5,89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58,86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294,30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084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01.01.2019-31.12.2019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5,12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51,17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255,84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083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01.01.2018-31.12.2018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4,06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40,59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202,50 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083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01.01.2017-31.12.2017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3,55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35,55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177,75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01.01.2016-31.12.2016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3,30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32,94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164,70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921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083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01.01.2015-30.06.2015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2,55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25,47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127,35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337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01.07.2015-31.12.2015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2,40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24,03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120,15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084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01.06.2014-30.06.2014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2,14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21,42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107,10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608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01.07.2014-31.12.2014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2,27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22,68</a:t>
                      </a:r>
                      <a:r>
                        <a:rPr sz="11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1100" spc="-5" dirty="0">
                          <a:latin typeface="Carlito"/>
                          <a:cs typeface="Carlito"/>
                        </a:rPr>
                        <a:t>113,40</a:t>
                      </a:r>
                      <a:r>
                        <a:rPr sz="11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spc="-5" dirty="0">
                          <a:latin typeface="Carlito"/>
                          <a:cs typeface="Carlito"/>
                        </a:rPr>
                        <a:t>TL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858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6163436"/>
            <a:ext cx="26422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SOSYAL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GÜVENLİK PRİM</a:t>
            </a:r>
            <a:r>
              <a:rPr sz="1400" b="1" spc="-4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ORANLARI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53744" y="6604379"/>
          <a:ext cx="5717538" cy="308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1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1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4/a(SSK) KAPSAMINDA SİGORTALILARIN PRİM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ORANLARI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144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3084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0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Sigorta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 Kolları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Sigortalı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Payı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34290" algn="ctr">
                        <a:lnSpc>
                          <a:spcPts val="1435"/>
                        </a:lnSpc>
                        <a:spcBef>
                          <a:spcPts val="15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(%)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İşveren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Payı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(%)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303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363855" marR="202565" indent="-152400">
                        <a:lnSpc>
                          <a:spcPct val="110800"/>
                        </a:lnSpc>
                        <a:spcBef>
                          <a:spcPts val="73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To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p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m  (%)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334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263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Kısa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Vadeli Sigorta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Kolları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Primi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67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-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739">
                <a:tc>
                  <a:txBody>
                    <a:bodyPr/>
                    <a:lstStyle/>
                    <a:p>
                      <a:pPr marL="43815">
                        <a:lnSpc>
                          <a:spcPts val="1435"/>
                        </a:lnSpc>
                        <a:spcBef>
                          <a:spcPts val="8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Malullük, Yaşlılık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Ölüm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Sigortaları</a:t>
                      </a:r>
                      <a:r>
                        <a:rPr sz="12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Primi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1480">
                        <a:lnSpc>
                          <a:spcPts val="1435"/>
                        </a:lnSpc>
                        <a:spcBef>
                          <a:spcPts val="8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9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35"/>
                        </a:lnSpc>
                        <a:spcBef>
                          <a:spcPts val="8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35"/>
                        </a:lnSpc>
                        <a:spcBef>
                          <a:spcPts val="8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Malullük, Yaşlılık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Ölüm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Sigortaları</a:t>
                      </a:r>
                      <a:r>
                        <a:rPr sz="12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Primi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43815" marR="144145">
                        <a:lnSpc>
                          <a:spcPct val="110800"/>
                        </a:lnSpc>
                        <a:spcBef>
                          <a:spcPts val="1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(Fiili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Hizmet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Süresi Zammı Uygulanan İşyerleri  İçin)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4114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9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12-14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21-23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37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Genel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Sağlık Sigortası Primi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7747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148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7747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7,5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7747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12,5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7747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82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İşsizlik Sigortası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Primi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382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148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382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382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382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524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Toplam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90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marL="373380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15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90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22.50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90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37.50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90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CCC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3744" y="1009141"/>
          <a:ext cx="5716904" cy="19293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1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9768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4/a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(SSK) KAPSAMINDA ÇALIŞAN EMEKLİLERİN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SGDP</a:t>
                      </a:r>
                      <a:r>
                        <a:rPr sz="1200" b="1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ORANLARI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192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7C9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Sigorta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 Kolları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Sigortalı</a:t>
                      </a:r>
                      <a:r>
                        <a:rPr sz="12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Payı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33655" algn="ctr">
                        <a:lnSpc>
                          <a:spcPts val="1435"/>
                        </a:lnSpc>
                        <a:spcBef>
                          <a:spcPts val="16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(%)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İşveren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Payı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32384" algn="ctr">
                        <a:lnSpc>
                          <a:spcPts val="1435"/>
                        </a:lnSpc>
                        <a:spcBef>
                          <a:spcPts val="16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(%)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Toplam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ts val="1435"/>
                        </a:lnSpc>
                        <a:spcBef>
                          <a:spcPts val="16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(%)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Sosyal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Güvenlik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Destek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Primi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7,5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22,5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236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Kısa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Vadeli Sigorta 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Kolları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Primi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-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711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Toplam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7,5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24.50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32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3302769"/>
            <a:ext cx="5789295" cy="618617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TAHSİLAT VE ÖDEMELERİN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BELGELENDİRİLMESİ</a:t>
            </a:r>
            <a:endParaRPr sz="1400">
              <a:latin typeface="Carlito"/>
              <a:cs typeface="Carlito"/>
            </a:endParaRPr>
          </a:p>
          <a:p>
            <a:pPr marL="12700" marR="6985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24/12/2015 tarihli Resmi Gazetede yayımlanan </a:t>
            </a:r>
            <a:r>
              <a:rPr sz="1200" b="1" spc="-5" dirty="0">
                <a:latin typeface="Carlito"/>
                <a:cs typeface="Carlito"/>
              </a:rPr>
              <a:t>459 Sıra No.lu Vergi </a:t>
            </a:r>
            <a:r>
              <a:rPr sz="1200" b="1" dirty="0">
                <a:latin typeface="Carlito"/>
                <a:cs typeface="Carlito"/>
              </a:rPr>
              <a:t>Usul </a:t>
            </a:r>
            <a:r>
              <a:rPr sz="1200" b="1" spc="-5" dirty="0">
                <a:latin typeface="Carlito"/>
                <a:cs typeface="Carlito"/>
              </a:rPr>
              <a:t>Kanunu Genel  Tebliği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 </a:t>
            </a:r>
            <a:r>
              <a:rPr sz="1200" dirty="0">
                <a:latin typeface="Carlito"/>
                <a:cs typeface="Carlito"/>
              </a:rPr>
              <a:t>tevsik zorunluluğuna </a:t>
            </a:r>
            <a:r>
              <a:rPr sz="1200" spc="-5" dirty="0">
                <a:latin typeface="Carlito"/>
                <a:cs typeface="Carlito"/>
              </a:rPr>
              <a:t>ilişkin olarak hali hazırdaki 8.000 TL’lik  </a:t>
            </a:r>
            <a:r>
              <a:rPr sz="1200" dirty="0">
                <a:latin typeface="Carlito"/>
                <a:cs typeface="Carlito"/>
              </a:rPr>
              <a:t>had, </a:t>
            </a:r>
            <a:r>
              <a:rPr sz="1200" b="1" spc="-5" dirty="0">
                <a:latin typeface="Carlito"/>
                <a:cs typeface="Carlito"/>
              </a:rPr>
              <a:t>01/01/2016 tarihinden itibaren </a:t>
            </a:r>
            <a:r>
              <a:rPr sz="1200" b="1" dirty="0">
                <a:latin typeface="Carlito"/>
                <a:cs typeface="Carlito"/>
              </a:rPr>
              <a:t>7.000 </a:t>
            </a:r>
            <a:r>
              <a:rPr sz="1200" b="1" spc="-5" dirty="0">
                <a:latin typeface="Carlito"/>
                <a:cs typeface="Carlito"/>
              </a:rPr>
              <a:t>TL’ye</a:t>
            </a:r>
            <a:r>
              <a:rPr sz="1200" b="1" spc="-1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indirilmiştir.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Tevsik Zorunluluğunun Kapsamı ve</a:t>
            </a:r>
            <a:r>
              <a:rPr sz="1400" b="1" spc="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Tutarı</a:t>
            </a:r>
            <a:endParaRPr sz="1400">
              <a:latin typeface="Carlito"/>
              <a:cs typeface="Carlito"/>
            </a:endParaRPr>
          </a:p>
          <a:p>
            <a:pPr marL="12700" marR="7620" indent="34925" algn="just">
              <a:lnSpc>
                <a:spcPct val="111200"/>
              </a:lnSpc>
              <a:spcBef>
                <a:spcPts val="15"/>
              </a:spcBef>
            </a:pPr>
            <a:r>
              <a:rPr sz="1200" spc="-5" dirty="0">
                <a:latin typeface="Carlito"/>
                <a:cs typeface="Carlito"/>
              </a:rPr>
              <a:t>Tevsik zorunluluğu kapsamında olanların, kendi </a:t>
            </a:r>
            <a:r>
              <a:rPr sz="1200" dirty="0">
                <a:latin typeface="Carlito"/>
                <a:cs typeface="Carlito"/>
              </a:rPr>
              <a:t>aralarında ve tevsik </a:t>
            </a:r>
            <a:r>
              <a:rPr sz="1200" spc="-5" dirty="0">
                <a:latin typeface="Carlito"/>
                <a:cs typeface="Carlito"/>
              </a:rPr>
              <a:t>zorunluluğu kapsamında  olmayanlarla yapacakları, </a:t>
            </a:r>
            <a:r>
              <a:rPr sz="1200" b="1" dirty="0">
                <a:latin typeface="Carlito"/>
                <a:cs typeface="Carlito"/>
              </a:rPr>
              <a:t>7.000 </a:t>
            </a:r>
            <a:r>
              <a:rPr sz="1200" b="1" spc="-5" dirty="0">
                <a:latin typeface="Carlito"/>
                <a:cs typeface="Carlito"/>
              </a:rPr>
              <a:t>TL’yi </a:t>
            </a:r>
            <a:r>
              <a:rPr sz="1200" spc="-5" dirty="0">
                <a:latin typeface="Carlito"/>
                <a:cs typeface="Carlito"/>
              </a:rPr>
              <a:t>aşan tutardaki her türlü tahsilat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ödemelerini </a:t>
            </a:r>
            <a:r>
              <a:rPr sz="1200" dirty="0">
                <a:latin typeface="Carlito"/>
                <a:cs typeface="Carlito"/>
              </a:rPr>
              <a:t>aracı  </a:t>
            </a:r>
            <a:r>
              <a:rPr sz="1200" spc="-5" dirty="0">
                <a:latin typeface="Carlito"/>
                <a:cs typeface="Carlito"/>
              </a:rPr>
              <a:t>finansal kurumlar kanalıyla </a:t>
            </a:r>
            <a:r>
              <a:rPr sz="1200" dirty="0">
                <a:latin typeface="Carlito"/>
                <a:cs typeface="Carlito"/>
              </a:rPr>
              <a:t>yapmaları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bu 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 söz konusu kurumlarca  düzenlenen belgeler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tevsik </a:t>
            </a:r>
            <a:r>
              <a:rPr sz="1200" dirty="0">
                <a:latin typeface="Carlito"/>
                <a:cs typeface="Carlito"/>
              </a:rPr>
              <a:t>etmeleri </a:t>
            </a:r>
            <a:r>
              <a:rPr sz="1200" spc="-5" dirty="0">
                <a:latin typeface="Carlito"/>
                <a:cs typeface="Carlito"/>
              </a:rPr>
              <a:t>zorunludur. Bu kapsamda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örneğin;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buFont typeface="Wingdings"/>
              <a:buChar char="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Her türlü </a:t>
            </a:r>
            <a:r>
              <a:rPr sz="1200" dirty="0">
                <a:latin typeface="Carlito"/>
                <a:cs typeface="Carlito"/>
              </a:rPr>
              <a:t>mal teslimi </a:t>
            </a:r>
            <a:r>
              <a:rPr sz="1200" spc="-5" dirty="0">
                <a:latin typeface="Carlito"/>
                <a:cs typeface="Carlito"/>
              </a:rPr>
              <a:t>veya hizmet ifasına ilişkin tahsilat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ödemelerin,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5"/>
              </a:spcBef>
              <a:buFont typeface="Wingdings"/>
              <a:buChar char="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Avans, </a:t>
            </a:r>
            <a:r>
              <a:rPr sz="1200" spc="-5" dirty="0">
                <a:latin typeface="Carlito"/>
                <a:cs typeface="Carlito"/>
              </a:rPr>
              <a:t>depozito, pey akçesi </a:t>
            </a:r>
            <a:r>
              <a:rPr sz="1200" dirty="0">
                <a:latin typeface="Carlito"/>
                <a:cs typeface="Carlito"/>
              </a:rPr>
              <a:t>gibi </a:t>
            </a:r>
            <a:r>
              <a:rPr sz="1200" spc="-5" dirty="0">
                <a:latin typeface="Carlito"/>
                <a:cs typeface="Carlito"/>
              </a:rPr>
              <a:t>suretlerle </a:t>
            </a:r>
            <a:r>
              <a:rPr sz="1200" dirty="0">
                <a:latin typeface="Carlito"/>
                <a:cs typeface="Carlito"/>
              </a:rPr>
              <a:t>yapılacak </a:t>
            </a:r>
            <a:r>
              <a:rPr sz="1200" spc="-5" dirty="0">
                <a:latin typeface="Carlito"/>
                <a:cs typeface="Carlito"/>
              </a:rPr>
              <a:t>tahsilat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ödemelerin,</a:t>
            </a:r>
            <a:endParaRPr sz="1200">
              <a:latin typeface="Carlito"/>
              <a:cs typeface="Carlito"/>
            </a:endParaRPr>
          </a:p>
          <a:p>
            <a:pPr marL="469265" marR="7620" indent="-228600">
              <a:lnSpc>
                <a:spcPct val="110800"/>
              </a:lnSpc>
              <a:buFont typeface="Wingdings"/>
              <a:buChar char="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İşletmelerin kendi ortakları </a:t>
            </a:r>
            <a:r>
              <a:rPr sz="1200" dirty="0">
                <a:latin typeface="Carlito"/>
                <a:cs typeface="Carlito"/>
              </a:rPr>
              <a:t>ve/veya </a:t>
            </a:r>
            <a:r>
              <a:rPr sz="1200" spc="-5" dirty="0">
                <a:latin typeface="Carlito"/>
                <a:cs typeface="Carlito"/>
              </a:rPr>
              <a:t>diğer gerçek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tüzel kişilerle yaptığı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türlü  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 7.000 TL haddini </a:t>
            </a:r>
            <a:r>
              <a:rPr sz="1200" dirty="0">
                <a:latin typeface="Carlito"/>
                <a:cs typeface="Carlito"/>
              </a:rPr>
              <a:t>aşması </a:t>
            </a:r>
            <a:r>
              <a:rPr sz="1200" spc="-5" dirty="0">
                <a:latin typeface="Carlito"/>
                <a:cs typeface="Carlito"/>
              </a:rPr>
              <a:t>durumunda, </a:t>
            </a:r>
            <a:r>
              <a:rPr sz="1200" dirty="0">
                <a:latin typeface="Carlito"/>
                <a:cs typeface="Carlito"/>
              </a:rPr>
              <a:t>aracı </a:t>
            </a:r>
            <a:r>
              <a:rPr sz="1200" spc="-5" dirty="0">
                <a:latin typeface="Carlito"/>
                <a:cs typeface="Carlito"/>
              </a:rPr>
              <a:t>finansal</a:t>
            </a:r>
            <a:r>
              <a:rPr sz="1200" spc="2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kurumlar</a:t>
            </a:r>
            <a:endParaRPr sz="1200">
              <a:latin typeface="Carlito"/>
              <a:cs typeface="Carlito"/>
            </a:endParaRPr>
          </a:p>
          <a:p>
            <a:pPr marL="469265" marR="6985">
              <a:lnSpc>
                <a:spcPct val="110800"/>
              </a:lnSpc>
              <a:spcBef>
                <a:spcPts val="15"/>
              </a:spcBef>
            </a:pPr>
            <a:r>
              <a:rPr sz="1200" spc="-5" dirty="0">
                <a:latin typeface="Carlito"/>
                <a:cs typeface="Carlito"/>
              </a:rPr>
              <a:t>kanalıyla </a:t>
            </a:r>
            <a:r>
              <a:rPr sz="1200" dirty="0">
                <a:latin typeface="Carlito"/>
                <a:cs typeface="Carlito"/>
              </a:rPr>
              <a:t>yapılması ve </a:t>
            </a:r>
            <a:r>
              <a:rPr sz="1200" spc="-5" dirty="0">
                <a:latin typeface="Carlito"/>
                <a:cs typeface="Carlito"/>
              </a:rPr>
              <a:t>bu işlemlerin söz konusu kurumlarca </a:t>
            </a:r>
            <a:r>
              <a:rPr sz="1200" dirty="0">
                <a:latin typeface="Carlito"/>
                <a:cs typeface="Carlito"/>
              </a:rPr>
              <a:t>düzenlenen belgeler ile  tevsik </a:t>
            </a:r>
            <a:r>
              <a:rPr sz="1200" spc="-5" dirty="0">
                <a:latin typeface="Carlito"/>
                <a:cs typeface="Carlito"/>
              </a:rPr>
              <a:t>edilmesi zorunludur.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Aynı Günde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Aynı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Kişi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veya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Kurumlarla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Yapılan</a:t>
            </a:r>
            <a:r>
              <a:rPr sz="1400" b="1" spc="-3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İşlemler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Aynı </a:t>
            </a:r>
            <a:r>
              <a:rPr sz="1200" spc="-5" dirty="0">
                <a:latin typeface="Carlito"/>
                <a:cs typeface="Carlito"/>
              </a:rPr>
              <a:t>günde </a:t>
            </a:r>
            <a:r>
              <a:rPr sz="1200" dirty="0">
                <a:latin typeface="Carlito"/>
                <a:cs typeface="Carlito"/>
              </a:rPr>
              <a:t>aynı </a:t>
            </a:r>
            <a:r>
              <a:rPr sz="1200" spc="-5" dirty="0">
                <a:latin typeface="Carlito"/>
                <a:cs typeface="Carlito"/>
              </a:rPr>
              <a:t>kişi veya kurumlarla yapılan işlemlerin toplam tutarının </a:t>
            </a:r>
            <a:r>
              <a:rPr sz="1200" dirty="0">
                <a:latin typeface="Carlito"/>
                <a:cs typeface="Carlito"/>
              </a:rPr>
              <a:t>7.000 </a:t>
            </a:r>
            <a:r>
              <a:rPr sz="1200" spc="-5" dirty="0">
                <a:latin typeface="Carlito"/>
                <a:cs typeface="Carlito"/>
              </a:rPr>
              <a:t>TL’nı </a:t>
            </a:r>
            <a:r>
              <a:rPr sz="1200" dirty="0">
                <a:latin typeface="Carlito"/>
                <a:cs typeface="Carlito"/>
              </a:rPr>
              <a:t>aşması  </a:t>
            </a:r>
            <a:r>
              <a:rPr sz="1200" spc="-5" dirty="0">
                <a:latin typeface="Carlito"/>
                <a:cs typeface="Carlito"/>
              </a:rPr>
              <a:t>durumunda, işlemlerin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biri </a:t>
            </a:r>
            <a:r>
              <a:rPr sz="1200" dirty="0">
                <a:latin typeface="Carlito"/>
                <a:cs typeface="Carlito"/>
              </a:rPr>
              <a:t>işlem </a:t>
            </a:r>
            <a:r>
              <a:rPr sz="1200" spc="-5" dirty="0">
                <a:latin typeface="Carlito"/>
                <a:cs typeface="Carlito"/>
              </a:rPr>
              <a:t>bazında belirlenen </a:t>
            </a:r>
            <a:r>
              <a:rPr sz="1200" dirty="0">
                <a:latin typeface="Carlito"/>
                <a:cs typeface="Carlito"/>
              </a:rPr>
              <a:t>haddin </a:t>
            </a:r>
            <a:r>
              <a:rPr sz="1200" spc="-5" dirty="0">
                <a:latin typeface="Carlito"/>
                <a:cs typeface="Carlito"/>
              </a:rPr>
              <a:t>altında kalsa </a:t>
            </a:r>
            <a:r>
              <a:rPr sz="1200" dirty="0">
                <a:latin typeface="Carlito"/>
                <a:cs typeface="Carlito"/>
              </a:rPr>
              <a:t>bile, aştığı  işlemden </a:t>
            </a:r>
            <a:r>
              <a:rPr sz="1200" spc="-5" dirty="0">
                <a:latin typeface="Carlito"/>
                <a:cs typeface="Carlito"/>
              </a:rPr>
              <a:t>itibaren işleme </a:t>
            </a:r>
            <a:r>
              <a:rPr sz="1200" dirty="0">
                <a:latin typeface="Carlito"/>
                <a:cs typeface="Carlito"/>
              </a:rPr>
              <a:t>konu </a:t>
            </a:r>
            <a:r>
              <a:rPr sz="1200" spc="-5" dirty="0">
                <a:latin typeface="Carlito"/>
                <a:cs typeface="Carlito"/>
              </a:rPr>
              <a:t>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aracı finansal kurumlar aracılığıyla  </a:t>
            </a:r>
            <a:r>
              <a:rPr sz="1200" dirty="0">
                <a:latin typeface="Carlito"/>
                <a:cs typeface="Carlito"/>
              </a:rPr>
              <a:t>yapılması </a:t>
            </a:r>
            <a:r>
              <a:rPr sz="1200" spc="-5" dirty="0">
                <a:latin typeface="Carlito"/>
                <a:cs typeface="Carlito"/>
              </a:rPr>
              <a:t>zorunludur.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1200"/>
              </a:lnSpc>
            </a:pPr>
            <a:r>
              <a:rPr sz="1200" b="1" spc="-5" dirty="0">
                <a:latin typeface="Carlito"/>
                <a:cs typeface="Carlito"/>
              </a:rPr>
              <a:t>Örnek: </a:t>
            </a:r>
            <a:r>
              <a:rPr sz="1200" dirty="0">
                <a:latin typeface="Carlito"/>
                <a:cs typeface="Carlito"/>
              </a:rPr>
              <a:t>Tevsik </a:t>
            </a:r>
            <a:r>
              <a:rPr sz="1200" spc="-5" dirty="0">
                <a:latin typeface="Carlito"/>
                <a:cs typeface="Carlito"/>
              </a:rPr>
              <a:t>zorunluluğu kapsamında olan (A) </a:t>
            </a:r>
            <a:r>
              <a:rPr sz="1200" dirty="0">
                <a:latin typeface="Carlito"/>
                <a:cs typeface="Carlito"/>
              </a:rPr>
              <a:t>A.Ş., aynı </a:t>
            </a:r>
            <a:r>
              <a:rPr sz="1200" spc="-5" dirty="0">
                <a:latin typeface="Carlito"/>
                <a:cs typeface="Carlito"/>
              </a:rPr>
              <a:t>gün içerisinde (B) Ltd. Şti.’nden  sırasıyla </a:t>
            </a:r>
            <a:r>
              <a:rPr sz="1200" dirty="0">
                <a:latin typeface="Carlito"/>
                <a:cs typeface="Carlito"/>
              </a:rPr>
              <a:t>1.000 </a:t>
            </a:r>
            <a:r>
              <a:rPr sz="1200" spc="-5" dirty="0">
                <a:latin typeface="Carlito"/>
                <a:cs typeface="Carlito"/>
              </a:rPr>
              <a:t>TL, 3.000 TL, 3.500 </a:t>
            </a:r>
            <a:r>
              <a:rPr sz="1200" dirty="0">
                <a:latin typeface="Carlito"/>
                <a:cs typeface="Carlito"/>
              </a:rPr>
              <a:t>TL ve 500 </a:t>
            </a:r>
            <a:r>
              <a:rPr sz="1200" spc="-5" dirty="0">
                <a:latin typeface="Carlito"/>
                <a:cs typeface="Carlito"/>
              </a:rPr>
              <a:t>TL tutarında </a:t>
            </a:r>
            <a:r>
              <a:rPr sz="1200" dirty="0">
                <a:latin typeface="Carlito"/>
                <a:cs typeface="Carlito"/>
              </a:rPr>
              <a:t>ayrı ayrı mal alımları  gerçekleştirmiştir. </a:t>
            </a:r>
            <a:r>
              <a:rPr sz="1200" spc="-5" dirty="0">
                <a:latin typeface="Carlito"/>
                <a:cs typeface="Carlito"/>
              </a:rPr>
              <a:t>Tevsik zorunluluğu kapsamında olan (A) A.Ş.’nin (B) Ltd. Şti.’nden </a:t>
            </a:r>
            <a:r>
              <a:rPr sz="1200" dirty="0">
                <a:latin typeface="Carlito"/>
                <a:cs typeface="Carlito"/>
              </a:rPr>
              <a:t>aynı  </a:t>
            </a:r>
            <a:r>
              <a:rPr sz="1200" spc="-5" dirty="0">
                <a:latin typeface="Carlito"/>
                <a:cs typeface="Carlito"/>
              </a:rPr>
              <a:t>günde yaptığı </a:t>
            </a:r>
            <a:r>
              <a:rPr sz="1200" dirty="0">
                <a:latin typeface="Carlito"/>
                <a:cs typeface="Carlito"/>
              </a:rPr>
              <a:t>mal </a:t>
            </a:r>
            <a:r>
              <a:rPr sz="1200" spc="-5" dirty="0">
                <a:latin typeface="Carlito"/>
                <a:cs typeface="Carlito"/>
              </a:rPr>
              <a:t>alımları toplamı </a:t>
            </a:r>
            <a:r>
              <a:rPr sz="1200" dirty="0">
                <a:latin typeface="Carlito"/>
                <a:cs typeface="Carlito"/>
              </a:rPr>
              <a:t>3.500 </a:t>
            </a:r>
            <a:r>
              <a:rPr sz="1200" spc="-5" dirty="0">
                <a:latin typeface="Carlito"/>
                <a:cs typeface="Carlito"/>
              </a:rPr>
              <a:t>TL’lik </a:t>
            </a:r>
            <a:r>
              <a:rPr sz="1200" dirty="0">
                <a:latin typeface="Carlito"/>
                <a:cs typeface="Carlito"/>
              </a:rPr>
              <a:t>alımla </a:t>
            </a:r>
            <a:r>
              <a:rPr sz="1200" spc="-5" dirty="0">
                <a:latin typeface="Carlito"/>
                <a:cs typeface="Carlito"/>
              </a:rPr>
              <a:t>7.000 TL’lik haddi aştığından, son iki  </a:t>
            </a:r>
            <a:r>
              <a:rPr sz="1200" dirty="0">
                <a:latin typeface="Carlito"/>
                <a:cs typeface="Carlito"/>
              </a:rPr>
              <a:t>işleme </a:t>
            </a:r>
            <a:r>
              <a:rPr sz="1200" spc="-5" dirty="0">
                <a:latin typeface="Carlito"/>
                <a:cs typeface="Carlito"/>
              </a:rPr>
              <a:t>ait 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 </a:t>
            </a:r>
            <a:r>
              <a:rPr sz="1200" dirty="0">
                <a:latin typeface="Carlito"/>
                <a:cs typeface="Carlito"/>
              </a:rPr>
              <a:t>tevsik </a:t>
            </a:r>
            <a:r>
              <a:rPr sz="1200" spc="-5" dirty="0">
                <a:latin typeface="Carlito"/>
                <a:cs typeface="Carlito"/>
              </a:rPr>
              <a:t>zorunluluğu kapsamında aracı finansal kurumlar  kanalıyla </a:t>
            </a:r>
            <a:r>
              <a:rPr sz="1200" dirty="0">
                <a:latin typeface="Carlito"/>
                <a:cs typeface="Carlito"/>
              </a:rPr>
              <a:t>yapılması </a:t>
            </a:r>
            <a:r>
              <a:rPr sz="1200" spc="-5" dirty="0">
                <a:latin typeface="Carlito"/>
                <a:cs typeface="Carlito"/>
              </a:rPr>
              <a:t>gerekmektedir.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660" cy="858710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254"/>
              </a:spcBef>
            </a:pPr>
            <a:r>
              <a:rPr sz="1200" spc="-5" dirty="0">
                <a:latin typeface="Carlito"/>
                <a:cs typeface="Carlito"/>
              </a:rPr>
              <a:t>Söz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konusu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tahsilat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ödemelerde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tevsik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zorunluluğuna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uyulmaması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durumunda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(A)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A.Ş.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ile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(B) </a:t>
            </a:r>
            <a:r>
              <a:rPr sz="1200" dirty="0">
                <a:latin typeface="Carlito"/>
                <a:cs typeface="Carlito"/>
              </a:rPr>
              <a:t>Ltd. Şti.’ne ayrı ayrı ceza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uygulanacaktır.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Kısım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Kısım Yapılan Tahsilat ve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Ödemeler</a:t>
            </a: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</a:pPr>
            <a:r>
              <a:rPr sz="1200" spc="-5" dirty="0">
                <a:latin typeface="Carlito"/>
                <a:cs typeface="Carlito"/>
              </a:rPr>
              <a:t>Tahsilat </a:t>
            </a:r>
            <a:r>
              <a:rPr sz="1200" dirty="0">
                <a:latin typeface="Carlito"/>
                <a:cs typeface="Carlito"/>
              </a:rPr>
              <a:t>ve ödemeye </a:t>
            </a:r>
            <a:r>
              <a:rPr sz="1200" spc="-5" dirty="0">
                <a:latin typeface="Carlito"/>
                <a:cs typeface="Carlito"/>
              </a:rPr>
              <a:t>konu </a:t>
            </a:r>
            <a:r>
              <a:rPr sz="1200" dirty="0">
                <a:latin typeface="Carlito"/>
                <a:cs typeface="Carlito"/>
              </a:rPr>
              <a:t>işlem </a:t>
            </a:r>
            <a:r>
              <a:rPr sz="1200" spc="-5" dirty="0">
                <a:latin typeface="Carlito"/>
                <a:cs typeface="Carlito"/>
              </a:rPr>
              <a:t>tutarının tevsik zorunluluğu kapsamında 7.000.-TL’nı </a:t>
            </a:r>
            <a:r>
              <a:rPr sz="1200" dirty="0">
                <a:latin typeface="Carlito"/>
                <a:cs typeface="Carlito"/>
              </a:rPr>
              <a:t>aşması  </a:t>
            </a:r>
            <a:r>
              <a:rPr sz="1200" spc="-5" dirty="0">
                <a:latin typeface="Carlito"/>
                <a:cs typeface="Carlito"/>
              </a:rPr>
              <a:t>halinde, bedelin farklı tarihlerde kısım kısım ödenmesinde işlemin toplam tutarı dikkate  </a:t>
            </a:r>
            <a:r>
              <a:rPr sz="1200" dirty="0">
                <a:latin typeface="Carlito"/>
                <a:cs typeface="Carlito"/>
              </a:rPr>
              <a:t>alınacak ve her bir </a:t>
            </a:r>
            <a:r>
              <a:rPr sz="1200" spc="-5" dirty="0">
                <a:latin typeface="Carlito"/>
                <a:cs typeface="Carlito"/>
              </a:rPr>
              <a:t>tahsilat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ödeme, </a:t>
            </a:r>
            <a:r>
              <a:rPr sz="1200" dirty="0">
                <a:latin typeface="Carlito"/>
                <a:cs typeface="Carlito"/>
              </a:rPr>
              <a:t>tevsik </a:t>
            </a:r>
            <a:r>
              <a:rPr sz="1200" spc="-5" dirty="0">
                <a:latin typeface="Carlito"/>
                <a:cs typeface="Carlito"/>
              </a:rPr>
              <a:t>zorunluluğu kapsamında aracı finansal </a:t>
            </a:r>
            <a:r>
              <a:rPr sz="1200" dirty="0">
                <a:latin typeface="Carlito"/>
                <a:cs typeface="Carlito"/>
              </a:rPr>
              <a:t>kurumlar  </a:t>
            </a:r>
            <a:r>
              <a:rPr sz="1200" spc="-5" dirty="0">
                <a:latin typeface="Carlito"/>
                <a:cs typeface="Carlito"/>
              </a:rPr>
              <a:t>kanalıyla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gerçekleştirilecektir.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47625" algn="just">
              <a:lnSpc>
                <a:spcPct val="100000"/>
              </a:lnSpc>
            </a:pPr>
            <a:r>
              <a:rPr sz="1200" spc="-5" dirty="0">
                <a:latin typeface="Carlito"/>
                <a:cs typeface="Carlito"/>
              </a:rPr>
              <a:t>Örnek: Serbest </a:t>
            </a:r>
            <a:r>
              <a:rPr sz="1200" dirty="0">
                <a:latin typeface="Carlito"/>
                <a:cs typeface="Carlito"/>
              </a:rPr>
              <a:t>meslek erbabı </a:t>
            </a:r>
            <a:r>
              <a:rPr sz="1200" spc="-5" dirty="0">
                <a:latin typeface="Carlito"/>
                <a:cs typeface="Carlito"/>
              </a:rPr>
              <a:t>(C), (D) A.Ş.’ye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yıl süreyle vereceği hizmet</a:t>
            </a:r>
            <a:r>
              <a:rPr sz="1200" spc="1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karşılığında</a:t>
            </a:r>
            <a:endParaRPr sz="1200">
              <a:latin typeface="Carlito"/>
              <a:cs typeface="Carlito"/>
            </a:endParaRPr>
          </a:p>
          <a:p>
            <a:pPr marL="12700" marR="5080" lvl="1" algn="just">
              <a:lnSpc>
                <a:spcPct val="110800"/>
              </a:lnSpc>
              <a:spcBef>
                <a:spcPts val="5"/>
              </a:spcBef>
              <a:buAutoNum type="arabicPeriod"/>
              <a:tabLst>
                <a:tab pos="474345" algn="l"/>
              </a:tabLst>
            </a:pPr>
            <a:r>
              <a:rPr sz="1200" spc="-5" dirty="0">
                <a:latin typeface="Carlito"/>
                <a:cs typeface="Carlito"/>
              </a:rPr>
              <a:t>TL alacaktır. Aralarındaki anlaşma </a:t>
            </a:r>
            <a:r>
              <a:rPr sz="1200" dirty="0">
                <a:latin typeface="Carlito"/>
                <a:cs typeface="Carlito"/>
              </a:rPr>
              <a:t>gereği </a:t>
            </a:r>
            <a:r>
              <a:rPr sz="1200" spc="-10" dirty="0">
                <a:latin typeface="Carlito"/>
                <a:cs typeface="Carlito"/>
              </a:rPr>
              <a:t>(D) </a:t>
            </a:r>
            <a:r>
              <a:rPr sz="1200" dirty="0">
                <a:latin typeface="Carlito"/>
                <a:cs typeface="Carlito"/>
              </a:rPr>
              <a:t>A.Ş., </a:t>
            </a:r>
            <a:r>
              <a:rPr sz="1200" spc="-5" dirty="0">
                <a:latin typeface="Carlito"/>
                <a:cs typeface="Carlito"/>
              </a:rPr>
              <a:t>hizmet </a:t>
            </a:r>
            <a:r>
              <a:rPr sz="1200" dirty="0">
                <a:latin typeface="Carlito"/>
                <a:cs typeface="Carlito"/>
              </a:rPr>
              <a:t>bedelini </a:t>
            </a:r>
            <a:r>
              <a:rPr sz="1200" spc="-5" dirty="0">
                <a:latin typeface="Carlito"/>
                <a:cs typeface="Carlito"/>
              </a:rPr>
              <a:t>1.000 TL’lik taksitler  halinde ödeyecektir. </a:t>
            </a:r>
            <a:r>
              <a:rPr sz="1200" spc="-1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durumda serbest meslek makbuzunun, taksitlerin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ödendiği</a:t>
            </a:r>
            <a:endParaRPr sz="1200">
              <a:latin typeface="Carlito"/>
              <a:cs typeface="Carlito"/>
            </a:endParaRPr>
          </a:p>
          <a:p>
            <a:pPr marL="12700" marR="6985" algn="just">
              <a:lnSpc>
                <a:spcPct val="110800"/>
              </a:lnSpc>
              <a:spcBef>
                <a:spcPts val="15"/>
              </a:spcBef>
            </a:pPr>
            <a:r>
              <a:rPr sz="1200" spc="-5" dirty="0">
                <a:latin typeface="Carlito"/>
                <a:cs typeface="Carlito"/>
              </a:rPr>
              <a:t>tarihlerde 1.000 TL üzerinden düzenlenmesi tevsik zorunluluğunu </a:t>
            </a:r>
            <a:r>
              <a:rPr sz="1200" spc="-10" dirty="0">
                <a:latin typeface="Carlito"/>
                <a:cs typeface="Carlito"/>
              </a:rPr>
              <a:t>ortadan </a:t>
            </a:r>
            <a:r>
              <a:rPr sz="1200" spc="-5" dirty="0">
                <a:latin typeface="Carlito"/>
                <a:cs typeface="Carlito"/>
              </a:rPr>
              <a:t>kaldırmayacak,  sözleşmenin toplam tutarı belirlenen haddi aştığından kısım kısım yapılan her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tahsilat </a:t>
            </a:r>
            <a:r>
              <a:rPr sz="1200" spc="-10" dirty="0">
                <a:latin typeface="Carlito"/>
                <a:cs typeface="Carlito"/>
              </a:rPr>
              <a:t>ve  </a:t>
            </a:r>
            <a:r>
              <a:rPr sz="1200" dirty="0">
                <a:latin typeface="Carlito"/>
                <a:cs typeface="Carlito"/>
              </a:rPr>
              <a:t>ödeme de aracı </a:t>
            </a:r>
            <a:r>
              <a:rPr sz="1200" spc="-5" dirty="0">
                <a:latin typeface="Carlito"/>
                <a:cs typeface="Carlito"/>
              </a:rPr>
              <a:t>finansal kurumlar kanalıyla tevsik edilecektir.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Söz</a:t>
            </a:r>
            <a:r>
              <a:rPr sz="1200" spc="2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konusu</a:t>
            </a:r>
            <a:r>
              <a:rPr sz="1200" spc="229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tahsilat</a:t>
            </a:r>
            <a:r>
              <a:rPr sz="1200" spc="229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2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ödemelerde</a:t>
            </a:r>
            <a:r>
              <a:rPr sz="1200" spc="2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tevsik</a:t>
            </a:r>
            <a:r>
              <a:rPr sz="1200" spc="2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zorunluluğuna</a:t>
            </a:r>
            <a:r>
              <a:rPr sz="1200" spc="2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uyulmaması</a:t>
            </a:r>
            <a:r>
              <a:rPr sz="1200" spc="2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durumunda</a:t>
            </a:r>
            <a:r>
              <a:rPr sz="1200" spc="2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serbest</a:t>
            </a:r>
            <a:endParaRPr sz="12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erbabı (C)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10" dirty="0">
                <a:latin typeface="Carlito"/>
                <a:cs typeface="Carlito"/>
              </a:rPr>
              <a:t>(D) </a:t>
            </a:r>
            <a:r>
              <a:rPr sz="1200" spc="-5" dirty="0">
                <a:latin typeface="Carlito"/>
                <a:cs typeface="Carlito"/>
              </a:rPr>
              <a:t>A.Ş.’ye </a:t>
            </a:r>
            <a:r>
              <a:rPr sz="1200" dirty="0">
                <a:latin typeface="Carlito"/>
                <a:cs typeface="Carlito"/>
              </a:rPr>
              <a:t>ayrı ayrı ceza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uygulanacaktır.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Kapsamda Olmayan Tahsilat ve</a:t>
            </a:r>
            <a:r>
              <a:rPr sz="1400" b="1" spc="1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Ödemeler</a:t>
            </a:r>
            <a:endParaRPr sz="1400">
              <a:latin typeface="Carlito"/>
              <a:cs typeface="Carlito"/>
            </a:endParaRPr>
          </a:p>
          <a:p>
            <a:pPr marL="469265" marR="5715" lvl="2" indent="-228600" algn="just">
              <a:lnSpc>
                <a:spcPct val="111200"/>
              </a:lnSpc>
              <a:spcBef>
                <a:spcPts val="5"/>
              </a:spcBef>
              <a:buAutoNum type="alphaL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10/12/2003 tarihli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5018 sayılı </a:t>
            </a:r>
            <a:r>
              <a:rPr sz="1200" dirty="0">
                <a:latin typeface="Carlito"/>
                <a:cs typeface="Carlito"/>
              </a:rPr>
              <a:t>Kamu Mali </a:t>
            </a:r>
            <a:r>
              <a:rPr sz="1200" spc="-5" dirty="0">
                <a:latin typeface="Carlito"/>
                <a:cs typeface="Carlito"/>
              </a:rPr>
              <a:t>Yönetimi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Kontrol Kanununda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 merkezi yönetim kapsamındaki kamu idareleri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bunlara </a:t>
            </a:r>
            <a:r>
              <a:rPr sz="1200" dirty="0">
                <a:latin typeface="Carlito"/>
                <a:cs typeface="Carlito"/>
              </a:rPr>
              <a:t>ait </a:t>
            </a:r>
            <a:r>
              <a:rPr sz="1200" spc="-5" dirty="0">
                <a:latin typeface="Carlito"/>
                <a:cs typeface="Carlito"/>
              </a:rPr>
              <a:t>döner sermaye  işletmelerinin işlemlerine konu tahsilat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ödemelerin,</a:t>
            </a:r>
            <a:endParaRPr sz="120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20"/>
              </a:spcBef>
              <a:buFont typeface="Carlito"/>
              <a:buAutoNum type="alphaLcParenR"/>
            </a:pPr>
            <a:endParaRPr sz="1300">
              <a:latin typeface="Carlito"/>
              <a:cs typeface="Carlito"/>
            </a:endParaRPr>
          </a:p>
          <a:p>
            <a:pPr marL="469265" marR="5715" lvl="2" indent="-228600" algn="just">
              <a:lnSpc>
                <a:spcPct val="110800"/>
              </a:lnSpc>
              <a:buAutoNum type="alphaL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6/12/2012 </a:t>
            </a:r>
            <a:r>
              <a:rPr sz="1200" dirty="0">
                <a:latin typeface="Carlito"/>
                <a:cs typeface="Carlito"/>
              </a:rPr>
              <a:t>tarihli ve </a:t>
            </a:r>
            <a:r>
              <a:rPr sz="1200" spc="-5" dirty="0">
                <a:latin typeface="Carlito"/>
                <a:cs typeface="Carlito"/>
              </a:rPr>
              <a:t>6362 sayılı Sermaye </a:t>
            </a:r>
            <a:r>
              <a:rPr sz="1200" dirty="0">
                <a:latin typeface="Carlito"/>
                <a:cs typeface="Carlito"/>
              </a:rPr>
              <a:t>Piyasası </a:t>
            </a:r>
            <a:r>
              <a:rPr sz="1200" spc="-5" dirty="0">
                <a:latin typeface="Carlito"/>
                <a:cs typeface="Carlito"/>
              </a:rPr>
              <a:t>Kanunu’nda tanımlanan sermaye  </a:t>
            </a:r>
            <a:r>
              <a:rPr sz="1200" dirty="0">
                <a:latin typeface="Carlito"/>
                <a:cs typeface="Carlito"/>
              </a:rPr>
              <a:t>piyasası aracı </a:t>
            </a:r>
            <a:r>
              <a:rPr sz="1200" spc="-5" dirty="0">
                <a:latin typeface="Carlito"/>
                <a:cs typeface="Carlito"/>
              </a:rPr>
              <a:t>kurumlarında yapılan işlemlere konu tahsilat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ödemelerin,</a:t>
            </a:r>
            <a:endParaRPr sz="120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15"/>
              </a:spcBef>
              <a:buFont typeface="Carlito"/>
              <a:buAutoNum type="alphaLcParenR"/>
            </a:pPr>
            <a:endParaRPr sz="1300">
              <a:latin typeface="Carlito"/>
              <a:cs typeface="Carlito"/>
            </a:endParaRPr>
          </a:p>
          <a:p>
            <a:pPr marL="469265" marR="5715" lvl="2" indent="-228600" algn="just">
              <a:lnSpc>
                <a:spcPct val="111200"/>
              </a:lnSpc>
              <a:spcBef>
                <a:spcPts val="5"/>
              </a:spcBef>
              <a:buAutoNum type="alphaL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11/8/1989 </a:t>
            </a:r>
            <a:r>
              <a:rPr sz="1200" dirty="0">
                <a:latin typeface="Carlito"/>
                <a:cs typeface="Carlito"/>
              </a:rPr>
              <a:t>tarihli ve 20249 </a:t>
            </a:r>
            <a:r>
              <a:rPr sz="1200" spc="-5" dirty="0">
                <a:latin typeface="Carlito"/>
                <a:cs typeface="Carlito"/>
              </a:rPr>
              <a:t>sayılı Resmi Gazetede yayımlanan 89/14391 sayılı Türk  </a:t>
            </a:r>
            <a:r>
              <a:rPr sz="1200" dirty="0">
                <a:latin typeface="Carlito"/>
                <a:cs typeface="Carlito"/>
              </a:rPr>
              <a:t>Parası </a:t>
            </a:r>
            <a:r>
              <a:rPr sz="1200" spc="-5" dirty="0">
                <a:latin typeface="Carlito"/>
                <a:cs typeface="Carlito"/>
              </a:rPr>
              <a:t>Kıymetini Koruma Hakkında </a:t>
            </a:r>
            <a:r>
              <a:rPr sz="1200" dirty="0">
                <a:latin typeface="Carlito"/>
                <a:cs typeface="Carlito"/>
              </a:rPr>
              <a:t>32 </a:t>
            </a:r>
            <a:r>
              <a:rPr sz="1200" spc="-5" dirty="0">
                <a:latin typeface="Carlito"/>
                <a:cs typeface="Carlito"/>
              </a:rPr>
              <a:t>sayılı </a:t>
            </a:r>
            <a:r>
              <a:rPr sz="1200" dirty="0">
                <a:latin typeface="Carlito"/>
                <a:cs typeface="Carlito"/>
              </a:rPr>
              <a:t>Kararda </a:t>
            </a:r>
            <a:r>
              <a:rPr sz="1200" spc="-5" dirty="0">
                <a:latin typeface="Carlito"/>
                <a:cs typeface="Carlito"/>
              </a:rPr>
              <a:t>tanımlanan yetkili döviz  müesseselerinin yapacakları döviz </a:t>
            </a:r>
            <a:r>
              <a:rPr sz="1200" dirty="0">
                <a:latin typeface="Carlito"/>
                <a:cs typeface="Carlito"/>
              </a:rPr>
              <a:t>alım </a:t>
            </a:r>
            <a:r>
              <a:rPr sz="1200" spc="-5" dirty="0">
                <a:latin typeface="Carlito"/>
                <a:cs typeface="Carlito"/>
              </a:rPr>
              <a:t>satım </a:t>
            </a:r>
            <a:r>
              <a:rPr sz="1200" dirty="0">
                <a:latin typeface="Carlito"/>
                <a:cs typeface="Carlito"/>
              </a:rPr>
              <a:t>işlemlerine </a:t>
            </a:r>
            <a:r>
              <a:rPr sz="1200" spc="-5" dirty="0">
                <a:latin typeface="Carlito"/>
                <a:cs typeface="Carlito"/>
              </a:rPr>
              <a:t>ilişkin tahsilat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ödemelerin,</a:t>
            </a:r>
            <a:endParaRPr sz="120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55"/>
              </a:spcBef>
              <a:buFont typeface="Carlito"/>
              <a:buAutoNum type="alphaLcParenR"/>
            </a:pPr>
            <a:endParaRPr sz="1250">
              <a:latin typeface="Carlito"/>
              <a:cs typeface="Carlito"/>
            </a:endParaRPr>
          </a:p>
          <a:p>
            <a:pPr marL="469265" marR="8890" lvl="2" indent="-228600" algn="just">
              <a:lnSpc>
                <a:spcPct val="111700"/>
              </a:lnSpc>
              <a:buAutoNum type="alphaL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Tapu sicil müdürlüklerinde gerçekleştirilen işlemler karşılığında yapılan tahsilat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ödemelerin,</a:t>
            </a:r>
            <a:endParaRPr sz="120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45"/>
              </a:spcBef>
              <a:buFont typeface="Carlito"/>
              <a:buAutoNum type="alphaLcParenR"/>
            </a:pPr>
            <a:endParaRPr sz="1400">
              <a:latin typeface="Carlito"/>
              <a:cs typeface="Carlito"/>
            </a:endParaRPr>
          </a:p>
          <a:p>
            <a:pPr marL="461645" lvl="2" indent="-220979">
              <a:lnSpc>
                <a:spcPct val="100000"/>
              </a:lnSpc>
              <a:buAutoNum type="alphaLcParenR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Noterlerde gerçekleştirilen işlemler karşılığında yapılan tahsilat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ödemelerin,</a:t>
            </a:r>
            <a:endParaRPr sz="1200">
              <a:latin typeface="Carlito"/>
              <a:cs typeface="Carlito"/>
            </a:endParaRPr>
          </a:p>
          <a:p>
            <a:pPr lvl="2">
              <a:lnSpc>
                <a:spcPct val="100000"/>
              </a:lnSpc>
              <a:spcBef>
                <a:spcPts val="15"/>
              </a:spcBef>
              <a:buFont typeface="Carlito"/>
              <a:buAutoNum type="alphaLcParenR"/>
            </a:pPr>
            <a:endParaRPr sz="1300">
              <a:latin typeface="Carlito"/>
              <a:cs typeface="Carlito"/>
            </a:endParaRPr>
          </a:p>
          <a:p>
            <a:pPr marL="469265" marR="5715" lvl="2" indent="-228600" algn="just">
              <a:lnSpc>
                <a:spcPct val="111100"/>
              </a:lnSpc>
              <a:buAutoNum type="alphaLcParenR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5018 </a:t>
            </a:r>
            <a:r>
              <a:rPr sz="1200" spc="-5" dirty="0">
                <a:latin typeface="Carlito"/>
                <a:cs typeface="Carlito"/>
              </a:rPr>
              <a:t>sayılı Kanunda </a:t>
            </a:r>
            <a:r>
              <a:rPr sz="1200" dirty="0">
                <a:latin typeface="Carlito"/>
                <a:cs typeface="Carlito"/>
              </a:rPr>
              <a:t>yer alan </a:t>
            </a:r>
            <a:r>
              <a:rPr sz="1200" spc="-5" dirty="0">
                <a:latin typeface="Carlito"/>
                <a:cs typeface="Carlito"/>
              </a:rPr>
              <a:t>merkezi yönetim kapsamındaki kamu idareleri, </a:t>
            </a:r>
            <a:r>
              <a:rPr sz="1200" dirty="0">
                <a:latin typeface="Carlito"/>
                <a:cs typeface="Carlito"/>
              </a:rPr>
              <a:t>il özel  idareleri, </a:t>
            </a:r>
            <a:r>
              <a:rPr sz="1200" spc="-5" dirty="0">
                <a:latin typeface="Carlito"/>
                <a:cs typeface="Carlito"/>
              </a:rPr>
              <a:t>belediyeler ile bunların teşkil ettikleri birlikler, kanunla kurulan </a:t>
            </a:r>
            <a:r>
              <a:rPr sz="1200" dirty="0">
                <a:latin typeface="Carlito"/>
                <a:cs typeface="Carlito"/>
              </a:rPr>
              <a:t>diğer </a:t>
            </a:r>
            <a:r>
              <a:rPr sz="1200" spc="-5" dirty="0">
                <a:latin typeface="Carlito"/>
                <a:cs typeface="Carlito"/>
              </a:rPr>
              <a:t>kamu  kurum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kuruluşları, kamu kurumu niteliğindeki </a:t>
            </a:r>
            <a:r>
              <a:rPr sz="1200" dirty="0">
                <a:latin typeface="Carlito"/>
                <a:cs typeface="Carlito"/>
              </a:rPr>
              <a:t>meslek </a:t>
            </a:r>
            <a:r>
              <a:rPr sz="1200" spc="-5" dirty="0">
                <a:latin typeface="Carlito"/>
                <a:cs typeface="Carlito"/>
              </a:rPr>
              <a:t>kuruluşlarına </a:t>
            </a:r>
            <a:r>
              <a:rPr sz="1200" spc="-10" dirty="0">
                <a:latin typeface="Carlito"/>
                <a:cs typeface="Carlito"/>
              </a:rPr>
              <a:t>ait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tabi  </a:t>
            </a:r>
            <a:r>
              <a:rPr sz="1200" dirty="0">
                <a:latin typeface="Carlito"/>
                <a:cs typeface="Carlito"/>
              </a:rPr>
              <a:t>olan </a:t>
            </a:r>
            <a:r>
              <a:rPr sz="1200" spc="-5" dirty="0">
                <a:latin typeface="Carlito"/>
                <a:cs typeface="Carlito"/>
              </a:rPr>
              <a:t>veyahut bunlar tarafından kurulan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işletilen müesseseler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döner sermayeli  kuruluşlar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veya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bunlara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ait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veya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tabi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diğer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müesseseler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tarafından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yapılan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ihale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660" cy="8234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AKTİFE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KAYITLI BİNEK OTONUN SATIŞINDA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KDV</a:t>
            </a:r>
            <a:r>
              <a:rPr sz="1400" b="1" spc="-2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ORANI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Envantere kaydedilmiş olan </a:t>
            </a:r>
            <a:r>
              <a:rPr sz="1200" b="1" spc="-5" dirty="0">
                <a:latin typeface="Carlito"/>
                <a:cs typeface="Carlito"/>
              </a:rPr>
              <a:t>binek otomobilin</a:t>
            </a:r>
            <a:r>
              <a:rPr sz="1200" spc="-5" dirty="0">
                <a:latin typeface="Carlito"/>
                <a:cs typeface="Carlito"/>
              </a:rPr>
              <a:t>, </a:t>
            </a:r>
            <a:r>
              <a:rPr sz="1200" spc="-10" dirty="0">
                <a:latin typeface="Carlito"/>
                <a:cs typeface="Carlito"/>
              </a:rPr>
              <a:t>oto </a:t>
            </a:r>
            <a:r>
              <a:rPr sz="1200" spc="-5" dirty="0">
                <a:latin typeface="Carlito"/>
                <a:cs typeface="Carlito"/>
              </a:rPr>
              <a:t>alım-satım işiyle, faaliyetleri kısmen </a:t>
            </a:r>
            <a:r>
              <a:rPr sz="1200" dirty="0">
                <a:latin typeface="Carlito"/>
                <a:cs typeface="Carlito"/>
              </a:rPr>
              <a:t>veya  </a:t>
            </a:r>
            <a:r>
              <a:rPr sz="1200" spc="-5" dirty="0">
                <a:latin typeface="Carlito"/>
                <a:cs typeface="Carlito"/>
              </a:rPr>
              <a:t>tamamen binek otomobillerin kiralanması, işletilmesi işiyle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uğraşmayan</a:t>
            </a:r>
            <a:r>
              <a:rPr sz="1200" b="1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mükellefleri  tarafından satılması durumunda </a:t>
            </a:r>
            <a:r>
              <a:rPr sz="1200" b="1" spc="-5" dirty="0">
                <a:latin typeface="Carlito"/>
                <a:cs typeface="Carlito"/>
              </a:rPr>
              <a:t>KDV oranı</a:t>
            </a:r>
            <a:r>
              <a:rPr sz="1200" b="1" spc="3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%1’dir.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AKTİFE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KAYITLI BİNEK OTONUN VE DİĞER ATİKLERİN SATIŞINDAN</a:t>
            </a:r>
            <a:r>
              <a:rPr sz="1400" b="1" spc="5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ELDE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EDİLEN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KARIN VERGİLENDİRİLMESİ (YENİLEME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FONU)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7620" algn="just">
              <a:lnSpc>
                <a:spcPct val="111100"/>
              </a:lnSpc>
            </a:pPr>
            <a:r>
              <a:rPr sz="1200" spc="-5" dirty="0">
                <a:latin typeface="Carlito"/>
                <a:cs typeface="Carlito"/>
              </a:rPr>
              <a:t>Amortismana </a:t>
            </a:r>
            <a:r>
              <a:rPr sz="120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iktisadi kıymetlerin satılması halinde, satılan </a:t>
            </a:r>
            <a:r>
              <a:rPr sz="1200" dirty="0">
                <a:latin typeface="Carlito"/>
                <a:cs typeface="Carlito"/>
              </a:rPr>
              <a:t>iktisadi </a:t>
            </a:r>
            <a:r>
              <a:rPr sz="1200" spc="-5" dirty="0">
                <a:latin typeface="Carlito"/>
                <a:cs typeface="Carlito"/>
              </a:rPr>
              <a:t>kıymetlerin  yenilenmesi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benzer mahiyetteki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iktisadi kıymetin iktisabı işin niteliğine </a:t>
            </a:r>
            <a:r>
              <a:rPr sz="1200" dirty="0">
                <a:latin typeface="Carlito"/>
                <a:cs typeface="Carlito"/>
              </a:rPr>
              <a:t>göre </a:t>
            </a:r>
            <a:r>
              <a:rPr sz="1200" spc="-5" dirty="0">
                <a:latin typeface="Carlito"/>
                <a:cs typeface="Carlito"/>
              </a:rPr>
              <a:t>zorunlu  bulunur </a:t>
            </a:r>
            <a:r>
              <a:rPr sz="1200" dirty="0">
                <a:latin typeface="Carlito"/>
                <a:cs typeface="Carlito"/>
              </a:rPr>
              <a:t>veya bu </a:t>
            </a:r>
            <a:r>
              <a:rPr sz="1200" spc="-5" dirty="0">
                <a:latin typeface="Carlito"/>
                <a:cs typeface="Carlito"/>
              </a:rPr>
              <a:t>hususta işletmeyi idare edenlerce karar verilmiş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teşebbüse </a:t>
            </a:r>
            <a:r>
              <a:rPr sz="1200" dirty="0">
                <a:latin typeface="Carlito"/>
                <a:cs typeface="Carlito"/>
              </a:rPr>
              <a:t>geçilmiş  </a:t>
            </a:r>
            <a:r>
              <a:rPr sz="1200" spc="-5" dirty="0">
                <a:latin typeface="Carlito"/>
                <a:cs typeface="Carlito"/>
              </a:rPr>
              <a:t>olursa, satış neticesinde alınan bedel ile bunların envanter defterinde kayıtlı değerleri  </a:t>
            </a:r>
            <a:r>
              <a:rPr sz="1200" dirty="0">
                <a:latin typeface="Carlito"/>
                <a:cs typeface="Carlito"/>
              </a:rPr>
              <a:t>arasındaki </a:t>
            </a:r>
            <a:r>
              <a:rPr sz="1200" spc="-5" dirty="0">
                <a:latin typeface="Carlito"/>
                <a:cs typeface="Carlito"/>
              </a:rPr>
              <a:t>oluşan kârın, </a:t>
            </a:r>
            <a:r>
              <a:rPr sz="1200" dirty="0">
                <a:latin typeface="Carlito"/>
                <a:cs typeface="Carlito"/>
              </a:rPr>
              <a:t>bilanço esasına </a:t>
            </a:r>
            <a:r>
              <a:rPr sz="1200" spc="-5" dirty="0">
                <a:latin typeface="Carlito"/>
                <a:cs typeface="Carlito"/>
              </a:rPr>
              <a:t>göre defter tutanlar tarafından, </a:t>
            </a:r>
            <a:r>
              <a:rPr sz="1200" b="1" dirty="0">
                <a:latin typeface="Carlito"/>
                <a:cs typeface="Carlito"/>
              </a:rPr>
              <a:t>SATIŞIN </a:t>
            </a:r>
            <a:r>
              <a:rPr sz="1200" b="1" spc="-10" dirty="0">
                <a:latin typeface="Carlito"/>
                <a:cs typeface="Carlito"/>
              </a:rPr>
              <a:t>YAPILDIĞI  </a:t>
            </a:r>
            <a:r>
              <a:rPr sz="1200" b="1" spc="-5" dirty="0">
                <a:latin typeface="Carlito"/>
                <a:cs typeface="Carlito"/>
              </a:rPr>
              <a:t>TARİHİ TAKİP </a:t>
            </a:r>
            <a:r>
              <a:rPr sz="1200" b="1" dirty="0">
                <a:latin typeface="Carlito"/>
                <a:cs typeface="Carlito"/>
              </a:rPr>
              <a:t>EDEN </a:t>
            </a:r>
            <a:r>
              <a:rPr sz="1200" b="1" spc="-10" dirty="0">
                <a:latin typeface="Carlito"/>
                <a:cs typeface="Carlito"/>
              </a:rPr>
              <a:t>ÜÇÜNCÜ </a:t>
            </a:r>
            <a:r>
              <a:rPr sz="1200" b="1" dirty="0">
                <a:latin typeface="Carlito"/>
                <a:cs typeface="Carlito"/>
              </a:rPr>
              <a:t>TAKVİM </a:t>
            </a:r>
            <a:r>
              <a:rPr sz="1200" b="1" spc="-5" dirty="0">
                <a:latin typeface="Carlito"/>
                <a:cs typeface="Carlito"/>
              </a:rPr>
              <a:t>YILININ </a:t>
            </a:r>
            <a:r>
              <a:rPr sz="1200" b="1" dirty="0">
                <a:latin typeface="Carlito"/>
                <a:cs typeface="Carlito"/>
              </a:rPr>
              <a:t>SONUNA </a:t>
            </a:r>
            <a:r>
              <a:rPr sz="1200" b="1" spc="-5" dirty="0">
                <a:latin typeface="Carlito"/>
                <a:cs typeface="Carlito"/>
              </a:rPr>
              <a:t>KADAR PASİFTE GEÇİCİ </a:t>
            </a:r>
            <a:r>
              <a:rPr sz="1200" b="1" dirty="0">
                <a:latin typeface="Carlito"/>
                <a:cs typeface="Carlito"/>
              </a:rPr>
              <a:t>BİR  HESAPTA </a:t>
            </a:r>
            <a:r>
              <a:rPr sz="1200" b="1" spc="-5" dirty="0">
                <a:latin typeface="Carlito"/>
                <a:cs typeface="Carlito"/>
              </a:rPr>
              <a:t>TUTULABİLECEKTİR. (Yenileme Fonu)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0800"/>
              </a:lnSpc>
            </a:pPr>
            <a:r>
              <a:rPr sz="1200" spc="-5" dirty="0">
                <a:latin typeface="Carlito"/>
                <a:cs typeface="Carlito"/>
              </a:rPr>
              <a:t>Geçici hesapta tutulan kârın, satışı yapılan iktisadi kıymetin yerine iktisap edilen </a:t>
            </a:r>
            <a:r>
              <a:rPr sz="1200" dirty="0">
                <a:latin typeface="Carlito"/>
                <a:cs typeface="Carlito"/>
              </a:rPr>
              <a:t>yeni  </a:t>
            </a:r>
            <a:r>
              <a:rPr sz="1200" spc="-5" dirty="0">
                <a:latin typeface="Carlito"/>
                <a:cs typeface="Carlito"/>
              </a:rPr>
              <a:t>kıymetlerin amortisman </a:t>
            </a:r>
            <a:r>
              <a:rPr sz="1200" dirty="0">
                <a:latin typeface="Carlito"/>
                <a:cs typeface="Carlito"/>
              </a:rPr>
              <a:t>ayrılabilecek </a:t>
            </a:r>
            <a:r>
              <a:rPr sz="1200" spc="-5" dirty="0">
                <a:latin typeface="Carlito"/>
                <a:cs typeface="Carlito"/>
              </a:rPr>
              <a:t>tutarından </a:t>
            </a:r>
            <a:r>
              <a:rPr sz="1200" dirty="0">
                <a:latin typeface="Carlito"/>
                <a:cs typeface="Carlito"/>
              </a:rPr>
              <a:t>fazla </a:t>
            </a:r>
            <a:r>
              <a:rPr sz="1200" spc="-5" dirty="0">
                <a:latin typeface="Carlito"/>
                <a:cs typeface="Carlito"/>
              </a:rPr>
              <a:t>olması durumunda,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fazlalığın satışın  </a:t>
            </a:r>
            <a:r>
              <a:rPr sz="1200" dirty="0">
                <a:latin typeface="Carlito"/>
                <a:cs typeface="Carlito"/>
              </a:rPr>
              <a:t>yapıldığı </a:t>
            </a:r>
            <a:r>
              <a:rPr sz="1200" spc="-5" dirty="0">
                <a:latin typeface="Carlito"/>
                <a:cs typeface="Carlito"/>
              </a:rPr>
              <a:t>yılı takip eden üçüncü takvim yılının kâr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zarar hesabına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eklenecektir.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1100"/>
              </a:lnSpc>
            </a:pPr>
            <a:r>
              <a:rPr sz="1200" spc="-5" dirty="0">
                <a:latin typeface="Carlito"/>
                <a:cs typeface="Carlito"/>
              </a:rPr>
              <a:t>Pasifte geçici bir hesapta (tutulan kârın (Yenilemem Fonu) </a:t>
            </a:r>
            <a:r>
              <a:rPr sz="1200" dirty="0">
                <a:latin typeface="Carlito"/>
                <a:cs typeface="Carlito"/>
              </a:rPr>
              <a:t>, </a:t>
            </a:r>
            <a:r>
              <a:rPr sz="1200" spc="-5" dirty="0">
                <a:latin typeface="Carlito"/>
                <a:cs typeface="Carlito"/>
              </a:rPr>
              <a:t>finansal kiralama </a:t>
            </a:r>
            <a:r>
              <a:rPr sz="1200" dirty="0">
                <a:latin typeface="Carlito"/>
                <a:cs typeface="Carlito"/>
              </a:rPr>
              <a:t>yoluyla  edinilenler de </a:t>
            </a:r>
            <a:r>
              <a:rPr sz="1200" spc="-5" dirty="0">
                <a:latin typeface="Carlito"/>
                <a:cs typeface="Carlito"/>
              </a:rPr>
              <a:t>dâhil olmak üzere iktisap edilen </a:t>
            </a:r>
            <a:r>
              <a:rPr sz="1200" dirty="0">
                <a:latin typeface="Carlito"/>
                <a:cs typeface="Carlito"/>
              </a:rPr>
              <a:t>bir veya </a:t>
            </a:r>
            <a:r>
              <a:rPr sz="1200" spc="-5" dirty="0">
                <a:latin typeface="Carlito"/>
                <a:cs typeface="Carlito"/>
              </a:rPr>
              <a:t>birden </a:t>
            </a:r>
            <a:r>
              <a:rPr sz="1200" dirty="0">
                <a:latin typeface="Carlito"/>
                <a:cs typeface="Carlito"/>
              </a:rPr>
              <a:t>fazla </a:t>
            </a:r>
            <a:r>
              <a:rPr sz="1200" spc="-5" dirty="0">
                <a:latin typeface="Carlito"/>
                <a:cs typeface="Carlito"/>
              </a:rPr>
              <a:t>kıymetin </a:t>
            </a:r>
            <a:r>
              <a:rPr sz="1200" dirty="0">
                <a:latin typeface="Carlito"/>
                <a:cs typeface="Carlito"/>
              </a:rPr>
              <a:t>bu VUK  </a:t>
            </a:r>
            <a:r>
              <a:rPr sz="1200" spc="-5" dirty="0">
                <a:latin typeface="Carlito"/>
                <a:cs typeface="Carlito"/>
              </a:rPr>
              <a:t>hükümlerine göre ayrılacak amortismanlarına </a:t>
            </a:r>
            <a:r>
              <a:rPr sz="1200" dirty="0">
                <a:latin typeface="Carlito"/>
                <a:cs typeface="Carlito"/>
              </a:rPr>
              <a:t>mahsup edilecektir. </a:t>
            </a:r>
            <a:r>
              <a:rPr sz="1200" spc="-5" dirty="0">
                <a:latin typeface="Carlito"/>
                <a:cs typeface="Carlito"/>
              </a:rPr>
              <a:t>Yeni alınacak </a:t>
            </a:r>
            <a:r>
              <a:rPr sz="1200" dirty="0">
                <a:latin typeface="Carlito"/>
                <a:cs typeface="Carlito"/>
              </a:rPr>
              <a:t>iktisadi  </a:t>
            </a:r>
            <a:r>
              <a:rPr sz="1200" spc="-5" dirty="0">
                <a:latin typeface="Carlito"/>
                <a:cs typeface="Carlito"/>
              </a:rPr>
              <a:t>kıymetlerin sayısında sınır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yoktur.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985" algn="just">
              <a:lnSpc>
                <a:spcPct val="110800"/>
              </a:lnSpc>
              <a:spcBef>
                <a:spcPts val="5"/>
              </a:spcBef>
            </a:pPr>
            <a:r>
              <a:rPr sz="1200" dirty="0">
                <a:latin typeface="Carlito"/>
                <a:cs typeface="Carlito"/>
              </a:rPr>
              <a:t>Maliye </a:t>
            </a:r>
            <a:r>
              <a:rPr sz="1200" spc="-5" dirty="0">
                <a:latin typeface="Carlito"/>
                <a:cs typeface="Carlito"/>
              </a:rPr>
              <a:t>idaresi; İşletme </a:t>
            </a:r>
            <a:r>
              <a:rPr sz="1200" dirty="0">
                <a:latin typeface="Carlito"/>
                <a:cs typeface="Carlito"/>
              </a:rPr>
              <a:t>esasına </a:t>
            </a:r>
            <a:r>
              <a:rPr sz="1200" spc="-5" dirty="0">
                <a:latin typeface="Carlito"/>
                <a:cs typeface="Carlito"/>
              </a:rPr>
              <a:t>göre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Serbest Meslek Kazanç </a:t>
            </a:r>
            <a:r>
              <a:rPr sz="1200" dirty="0">
                <a:latin typeface="Carlito"/>
                <a:cs typeface="Carlito"/>
              </a:rPr>
              <a:t>esasına göre defter tutan  </a:t>
            </a:r>
            <a:r>
              <a:rPr sz="1200" spc="-5" dirty="0">
                <a:latin typeface="Carlito"/>
                <a:cs typeface="Carlito"/>
              </a:rPr>
              <a:t>mükelleflerin yukarıdaki avantajdan yararlanamayacağı görüşündedir. </a:t>
            </a:r>
            <a:r>
              <a:rPr sz="1200" dirty="0">
                <a:latin typeface="Carlito"/>
                <a:cs typeface="Carlito"/>
              </a:rPr>
              <a:t>Ancak yargı bu  </a:t>
            </a:r>
            <a:r>
              <a:rPr sz="1200" spc="-5" dirty="0">
                <a:latin typeface="Carlito"/>
                <a:cs typeface="Carlito"/>
              </a:rPr>
              <a:t>mükelleflerinde söz </a:t>
            </a:r>
            <a:r>
              <a:rPr sz="1200" spc="-10" dirty="0">
                <a:latin typeface="Carlito"/>
                <a:cs typeface="Carlito"/>
              </a:rPr>
              <a:t>konusu </a:t>
            </a:r>
            <a:r>
              <a:rPr sz="1200" spc="-5" dirty="0">
                <a:latin typeface="Carlito"/>
                <a:cs typeface="Carlito"/>
              </a:rPr>
              <a:t>avantajdan yararlanacakları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görüşündedir.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7620" algn="just">
              <a:lnSpc>
                <a:spcPct val="1014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ANONİM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ŞİRKETLERDE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HİSSE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DEVİRLERİNDEN ELDE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EDİLEN KAZANCIN 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VERGİLENDİRİLMESİ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Hisse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Senedi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veya Geçici İlmühaber Olmadığı Durumlarda</a:t>
            </a:r>
            <a:r>
              <a:rPr sz="1400" b="1" spc="2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Vergilendirme: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000"/>
              </a:lnSpc>
            </a:pPr>
            <a:r>
              <a:rPr sz="1200" dirty="0">
                <a:latin typeface="Carlito"/>
                <a:cs typeface="Carlito"/>
              </a:rPr>
              <a:t>Anonim </a:t>
            </a:r>
            <a:r>
              <a:rPr sz="1200" spc="-5" dirty="0">
                <a:latin typeface="Carlito"/>
                <a:cs typeface="Carlito"/>
              </a:rPr>
              <a:t>şirket ortağı, hissesini kaç yıl sonra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kime satarsa satsın, </a:t>
            </a:r>
            <a:r>
              <a:rPr sz="1200" dirty="0">
                <a:latin typeface="Carlito"/>
                <a:cs typeface="Carlito"/>
              </a:rPr>
              <a:t>bundan </a:t>
            </a:r>
            <a:r>
              <a:rPr sz="1200" spc="-5" dirty="0">
                <a:latin typeface="Carlito"/>
                <a:cs typeface="Carlito"/>
              </a:rPr>
              <a:t>doğan kazanç  </a:t>
            </a:r>
            <a:r>
              <a:rPr sz="1200" b="1" spc="-5" dirty="0">
                <a:latin typeface="Carlito"/>
                <a:cs typeface="Carlito"/>
              </a:rPr>
              <a:t>“Değer </a:t>
            </a:r>
            <a:r>
              <a:rPr sz="1200" b="1" dirty="0">
                <a:latin typeface="Carlito"/>
                <a:cs typeface="Carlito"/>
              </a:rPr>
              <a:t>artışı </a:t>
            </a:r>
            <a:r>
              <a:rPr sz="1200" b="1" spc="-5" dirty="0">
                <a:latin typeface="Carlito"/>
                <a:cs typeface="Carlito"/>
              </a:rPr>
              <a:t>kazancı” olarak gelir vergisine tabi tutulur. </a:t>
            </a:r>
            <a:r>
              <a:rPr sz="1200" spc="-5" dirty="0">
                <a:latin typeface="Carlito"/>
                <a:cs typeface="Carlito"/>
              </a:rPr>
              <a:t>(GVK Mük. Md. </a:t>
            </a:r>
            <a:r>
              <a:rPr sz="1200" dirty="0">
                <a:latin typeface="Carlito"/>
                <a:cs typeface="Carlito"/>
              </a:rPr>
              <a:t>80/4). </a:t>
            </a:r>
            <a:r>
              <a:rPr sz="1200" spc="-5" dirty="0">
                <a:latin typeface="Carlito"/>
                <a:cs typeface="Carlito"/>
              </a:rPr>
              <a:t>Kazancın  hesaplanmasında, hissenin iktisap (edinme) bedeli endekslemeye </a:t>
            </a:r>
            <a:r>
              <a:rPr sz="120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tutulur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elde </a:t>
            </a:r>
            <a:r>
              <a:rPr sz="1200" dirty="0">
                <a:latin typeface="Carlito"/>
                <a:cs typeface="Carlito"/>
              </a:rPr>
              <a:t>edilen  </a:t>
            </a:r>
            <a:r>
              <a:rPr sz="1200" spc="-5" dirty="0">
                <a:latin typeface="Carlito"/>
                <a:cs typeface="Carlito"/>
              </a:rPr>
              <a:t>kazançtan istisna düşülür</a:t>
            </a:r>
            <a:r>
              <a:rPr sz="1200" b="1" spc="-5" dirty="0">
                <a:latin typeface="Carlito"/>
                <a:cs typeface="Carlito"/>
              </a:rPr>
              <a:t>. (Endeksleme sistemi ve hesaplaması Rehberimizin Değer Artış  Kazançlarının Vergilendirilmesi</a:t>
            </a:r>
            <a:r>
              <a:rPr sz="1200" b="1" spc="-1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bölümündedir.)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79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660" cy="8616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8255">
              <a:lnSpc>
                <a:spcPct val="110800"/>
              </a:lnSpc>
              <a:spcBef>
                <a:spcPts val="100"/>
              </a:spcBef>
              <a:tabLst>
                <a:tab pos="1282065" algn="l"/>
                <a:tab pos="1760220" algn="l"/>
                <a:tab pos="2529840" algn="l"/>
                <a:tab pos="3161030" algn="l"/>
                <a:tab pos="3778250" algn="l"/>
                <a:tab pos="4564380" algn="l"/>
                <a:tab pos="5041265" algn="l"/>
                <a:tab pos="5629275" algn="l"/>
              </a:tabLst>
            </a:pPr>
            <a:r>
              <a:rPr sz="1200" dirty="0">
                <a:latin typeface="Carlito"/>
                <a:cs typeface="Carlito"/>
              </a:rPr>
              <a:t>işlemleri</a:t>
            </a:r>
            <a:r>
              <a:rPr sz="1200" spc="-5" dirty="0">
                <a:latin typeface="Carlito"/>
                <a:cs typeface="Carlito"/>
              </a:rPr>
              <a:t>n</a:t>
            </a:r>
            <a:r>
              <a:rPr sz="1200" dirty="0">
                <a:latin typeface="Carlito"/>
                <a:cs typeface="Carlito"/>
              </a:rPr>
              <a:t>e	iliş</a:t>
            </a:r>
            <a:r>
              <a:rPr sz="1200" spc="-10" dirty="0">
                <a:latin typeface="Carlito"/>
                <a:cs typeface="Carlito"/>
              </a:rPr>
              <a:t>k</a:t>
            </a:r>
            <a:r>
              <a:rPr sz="1200" dirty="0">
                <a:latin typeface="Carlito"/>
                <a:cs typeface="Carlito"/>
              </a:rPr>
              <a:t>in	yat</a:t>
            </a:r>
            <a:r>
              <a:rPr sz="1200" spc="-10" dirty="0">
                <a:latin typeface="Carlito"/>
                <a:cs typeface="Carlito"/>
              </a:rPr>
              <a:t>ı</a:t>
            </a:r>
            <a:r>
              <a:rPr sz="1200" dirty="0">
                <a:latin typeface="Carlito"/>
                <a:cs typeface="Carlito"/>
              </a:rPr>
              <a:t>rıl</a:t>
            </a:r>
            <a:r>
              <a:rPr sz="1200" spc="5" dirty="0">
                <a:latin typeface="Carlito"/>
                <a:cs typeface="Carlito"/>
              </a:rPr>
              <a:t>m</a:t>
            </a:r>
            <a:r>
              <a:rPr sz="1200" dirty="0">
                <a:latin typeface="Carlito"/>
                <a:cs typeface="Carlito"/>
              </a:rPr>
              <a:t>ası	ger</a:t>
            </a:r>
            <a:r>
              <a:rPr sz="1200" spc="5" dirty="0">
                <a:latin typeface="Carlito"/>
                <a:cs typeface="Carlito"/>
              </a:rPr>
              <a:t>e</a:t>
            </a:r>
            <a:r>
              <a:rPr sz="1200" spc="-10" dirty="0">
                <a:latin typeface="Carlito"/>
                <a:cs typeface="Carlito"/>
              </a:rPr>
              <a:t>k</a:t>
            </a:r>
            <a:r>
              <a:rPr sz="1200" dirty="0">
                <a:latin typeface="Carlito"/>
                <a:cs typeface="Carlito"/>
              </a:rPr>
              <a:t>en	t</a:t>
            </a:r>
            <a:r>
              <a:rPr sz="1200" spc="-10" dirty="0">
                <a:latin typeface="Carlito"/>
                <a:cs typeface="Carlito"/>
              </a:rPr>
              <a:t>e</a:t>
            </a:r>
            <a:r>
              <a:rPr sz="1200" dirty="0">
                <a:latin typeface="Carlito"/>
                <a:cs typeface="Carlito"/>
              </a:rPr>
              <a:t>mi</a:t>
            </a:r>
            <a:r>
              <a:rPr sz="1200" spc="-5" dirty="0">
                <a:latin typeface="Carlito"/>
                <a:cs typeface="Carlito"/>
              </a:rPr>
              <a:t>n</a:t>
            </a:r>
            <a:r>
              <a:rPr sz="1200" dirty="0">
                <a:latin typeface="Carlito"/>
                <a:cs typeface="Carlito"/>
              </a:rPr>
              <a:t>at	</a:t>
            </a:r>
            <a:r>
              <a:rPr sz="1200" spc="-5" dirty="0">
                <a:latin typeface="Carlito"/>
                <a:cs typeface="Carlito"/>
              </a:rPr>
              <a:t>t</a:t>
            </a:r>
            <a:r>
              <a:rPr sz="1200" dirty="0">
                <a:latin typeface="Carlito"/>
                <a:cs typeface="Carlito"/>
              </a:rPr>
              <a:t>ut</a:t>
            </a:r>
            <a:r>
              <a:rPr sz="1200" spc="-15" dirty="0">
                <a:latin typeface="Carlito"/>
                <a:cs typeface="Carlito"/>
              </a:rPr>
              <a:t>a</a:t>
            </a:r>
            <a:r>
              <a:rPr sz="1200" dirty="0">
                <a:latin typeface="Carlito"/>
                <a:cs typeface="Carlito"/>
              </a:rPr>
              <a:t>rları</a:t>
            </a:r>
            <a:r>
              <a:rPr sz="1200" spc="5" dirty="0">
                <a:latin typeface="Carlito"/>
                <a:cs typeface="Carlito"/>
              </a:rPr>
              <a:t>n</a:t>
            </a:r>
            <a:r>
              <a:rPr sz="1200" dirty="0">
                <a:latin typeface="Carlito"/>
                <a:cs typeface="Carlito"/>
              </a:rPr>
              <a:t>a	iliş</a:t>
            </a:r>
            <a:r>
              <a:rPr sz="1200" spc="-10" dirty="0">
                <a:latin typeface="Carlito"/>
                <a:cs typeface="Carlito"/>
              </a:rPr>
              <a:t>k</a:t>
            </a:r>
            <a:r>
              <a:rPr sz="1200" dirty="0">
                <a:latin typeface="Carlito"/>
                <a:cs typeface="Carlito"/>
              </a:rPr>
              <a:t>in	ta</a:t>
            </a:r>
            <a:r>
              <a:rPr sz="1200" spc="5" dirty="0">
                <a:latin typeface="Carlito"/>
                <a:cs typeface="Carlito"/>
              </a:rPr>
              <a:t>h</a:t>
            </a:r>
            <a:r>
              <a:rPr sz="1200" spc="-5" dirty="0">
                <a:latin typeface="Carlito"/>
                <a:cs typeface="Carlito"/>
              </a:rPr>
              <a:t>sil</a:t>
            </a:r>
            <a:r>
              <a:rPr sz="1200" spc="-15" dirty="0">
                <a:latin typeface="Carlito"/>
                <a:cs typeface="Carlito"/>
              </a:rPr>
              <a:t>a</a:t>
            </a:r>
            <a:r>
              <a:rPr sz="1200" dirty="0">
                <a:latin typeface="Carlito"/>
                <a:cs typeface="Carlito"/>
              </a:rPr>
              <a:t>t	</a:t>
            </a:r>
            <a:r>
              <a:rPr sz="1200" spc="-15" dirty="0">
                <a:latin typeface="Carlito"/>
                <a:cs typeface="Carlito"/>
              </a:rPr>
              <a:t>v</a:t>
            </a:r>
            <a:r>
              <a:rPr sz="1200" dirty="0">
                <a:latin typeface="Carlito"/>
                <a:cs typeface="Carlito"/>
              </a:rPr>
              <a:t>e  ödemelerin,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000"/>
              </a:lnSpc>
              <a:spcBef>
                <a:spcPts val="5"/>
              </a:spcBef>
              <a:buAutoNum type="alphaLcParenR" startAt="7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12.02.2016 </a:t>
            </a:r>
            <a:r>
              <a:rPr sz="1200" dirty="0">
                <a:latin typeface="Carlito"/>
                <a:cs typeface="Carlito"/>
              </a:rPr>
              <a:t>tarihli ve 29622 sayılı </a:t>
            </a:r>
            <a:r>
              <a:rPr sz="1200" spc="-5" dirty="0">
                <a:latin typeface="Carlito"/>
                <a:cs typeface="Carlito"/>
              </a:rPr>
              <a:t>Resmi Gazetede yayımlanan 469 Sıra No.lu </a:t>
            </a:r>
            <a:r>
              <a:rPr sz="1200" spc="5" dirty="0">
                <a:latin typeface="Carlito"/>
                <a:cs typeface="Carlito"/>
              </a:rPr>
              <a:t>VUK  </a:t>
            </a:r>
            <a:r>
              <a:rPr sz="1200" dirty="0">
                <a:latin typeface="Carlito"/>
                <a:cs typeface="Carlito"/>
              </a:rPr>
              <a:t>Genel </a:t>
            </a:r>
            <a:r>
              <a:rPr sz="1200" spc="-5" dirty="0">
                <a:latin typeface="Carlito"/>
                <a:cs typeface="Carlito"/>
              </a:rPr>
              <a:t>Tebliği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eklenen bent) </a:t>
            </a:r>
            <a:r>
              <a:rPr sz="1200" dirty="0">
                <a:latin typeface="Carlito"/>
                <a:cs typeface="Carlito"/>
              </a:rPr>
              <a:t>f) </a:t>
            </a:r>
            <a:r>
              <a:rPr sz="1200" spc="-5" dirty="0">
                <a:latin typeface="Carlito"/>
                <a:cs typeface="Carlito"/>
              </a:rPr>
              <a:t>6362 sayılı </a:t>
            </a:r>
            <a:r>
              <a:rPr sz="1200" spc="-10" dirty="0">
                <a:latin typeface="Carlito"/>
                <a:cs typeface="Carlito"/>
              </a:rPr>
              <a:t>Kanun </a:t>
            </a:r>
            <a:r>
              <a:rPr sz="1200" spc="-5" dirty="0">
                <a:latin typeface="Carlito"/>
                <a:cs typeface="Carlito"/>
              </a:rPr>
              <a:t>uyarınca kurulan Borsa İstanbul  </a:t>
            </a:r>
            <a:r>
              <a:rPr sz="1200" dirty="0">
                <a:latin typeface="Carlito"/>
                <a:cs typeface="Carlito"/>
              </a:rPr>
              <a:t>A.Ş. </a:t>
            </a:r>
            <a:r>
              <a:rPr sz="1200" spc="-5" dirty="0">
                <a:latin typeface="Carlito"/>
                <a:cs typeface="Carlito"/>
              </a:rPr>
              <a:t>bünyesinde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</a:t>
            </a:r>
            <a:r>
              <a:rPr sz="1200" dirty="0">
                <a:latin typeface="Carlito"/>
                <a:cs typeface="Carlito"/>
              </a:rPr>
              <a:t>Kıymetli Madenler </a:t>
            </a:r>
            <a:r>
              <a:rPr sz="1200" spc="-5" dirty="0">
                <a:latin typeface="Carlito"/>
                <a:cs typeface="Carlito"/>
              </a:rPr>
              <a:t>Piyasasında </a:t>
            </a:r>
            <a:r>
              <a:rPr sz="1200" dirty="0">
                <a:latin typeface="Carlito"/>
                <a:cs typeface="Carlito"/>
              </a:rPr>
              <a:t>işlem </a:t>
            </a:r>
            <a:r>
              <a:rPr sz="1200" spc="-5" dirty="0">
                <a:latin typeface="Carlito"/>
                <a:cs typeface="Carlito"/>
              </a:rPr>
              <a:t>yapma yetkisi  verilenlerin, faaliyet konuları kapsamında yapacakları </a:t>
            </a:r>
            <a:r>
              <a:rPr sz="1200" dirty="0">
                <a:latin typeface="Carlito"/>
                <a:cs typeface="Carlito"/>
              </a:rPr>
              <a:t>işlemlere </a:t>
            </a:r>
            <a:r>
              <a:rPr sz="1200" spc="-5" dirty="0">
                <a:latin typeface="Carlito"/>
                <a:cs typeface="Carlito"/>
              </a:rPr>
              <a:t>ilişkin tahsilat </a:t>
            </a:r>
            <a:r>
              <a:rPr sz="1200" dirty="0">
                <a:latin typeface="Carlito"/>
                <a:cs typeface="Carlito"/>
              </a:rPr>
              <a:t>ve  ödemelerin,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Carlito"/>
              <a:buAutoNum type="alphaLcParenR" startAt="7"/>
            </a:pPr>
            <a:endParaRPr sz="13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1100"/>
              </a:lnSpc>
              <a:buAutoNum type="alphaLcParenR" startAt="7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(01.04.2017 tarihli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30025 sayılı Resmi Gazetede yayımlanan 479 </a:t>
            </a:r>
            <a:r>
              <a:rPr sz="1200" spc="-10" dirty="0">
                <a:latin typeface="Carlito"/>
                <a:cs typeface="Carlito"/>
              </a:rPr>
              <a:t>Sıra </a:t>
            </a:r>
            <a:r>
              <a:rPr sz="1200" spc="-5" dirty="0">
                <a:latin typeface="Carlito"/>
                <a:cs typeface="Carlito"/>
              </a:rPr>
              <a:t>No.lu </a:t>
            </a:r>
            <a:r>
              <a:rPr sz="1200" dirty="0">
                <a:latin typeface="Carlito"/>
                <a:cs typeface="Carlito"/>
              </a:rPr>
              <a:t>VUK  Genel </a:t>
            </a:r>
            <a:r>
              <a:rPr sz="1200" spc="-5" dirty="0">
                <a:latin typeface="Carlito"/>
                <a:cs typeface="Carlito"/>
              </a:rPr>
              <a:t>Tebliği ile eklenen bent) </a:t>
            </a:r>
            <a:r>
              <a:rPr sz="1200" dirty="0">
                <a:latin typeface="Carlito"/>
                <a:cs typeface="Carlito"/>
              </a:rPr>
              <a:t>g) </a:t>
            </a:r>
            <a:r>
              <a:rPr sz="1200" spc="-5" dirty="0">
                <a:latin typeface="Carlito"/>
                <a:cs typeface="Carlito"/>
              </a:rPr>
              <a:t>Gerçek usulde vergiye tabi olmayan çiftçiler  tarafından; 11/3/2010 tarihli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5957 sayılı Sebze </a:t>
            </a:r>
            <a:r>
              <a:rPr sz="1200" dirty="0">
                <a:latin typeface="Carlito"/>
                <a:cs typeface="Carlito"/>
              </a:rPr>
              <a:t>ve Meyveler ile </a:t>
            </a:r>
            <a:r>
              <a:rPr sz="1200" spc="-5" dirty="0">
                <a:latin typeface="Carlito"/>
                <a:cs typeface="Carlito"/>
              </a:rPr>
              <a:t>Yeterli Arz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Talep  </a:t>
            </a:r>
            <a:r>
              <a:rPr sz="1200" dirty="0">
                <a:latin typeface="Carlito"/>
                <a:cs typeface="Carlito"/>
              </a:rPr>
              <a:t>Derinliği </a:t>
            </a:r>
            <a:r>
              <a:rPr sz="1200" spc="-5" dirty="0">
                <a:latin typeface="Carlito"/>
                <a:cs typeface="Carlito"/>
              </a:rPr>
              <a:t>Bulunan Diğer Malların Ticaretinin Düzenlenmesi Hakkında Kanun  hükümlerine göre kurulmuş olan toptancı </a:t>
            </a:r>
            <a:r>
              <a:rPr sz="1200" dirty="0">
                <a:latin typeface="Carlito"/>
                <a:cs typeface="Carlito"/>
              </a:rPr>
              <a:t>hallerinde </a:t>
            </a:r>
            <a:r>
              <a:rPr sz="1200" spc="-5" dirty="0">
                <a:latin typeface="Carlito"/>
                <a:cs typeface="Carlito"/>
              </a:rPr>
              <a:t>faaliyet gösteren tüccar, üretici,  üretici örgütleri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komisyonculara yapılan </a:t>
            </a:r>
            <a:r>
              <a:rPr sz="1200" spc="-10" dirty="0">
                <a:latin typeface="Carlito"/>
                <a:cs typeface="Carlito"/>
              </a:rPr>
              <a:t>sebze </a:t>
            </a:r>
            <a:r>
              <a:rPr sz="1200" dirty="0">
                <a:latin typeface="Carlito"/>
                <a:cs typeface="Carlito"/>
              </a:rPr>
              <a:t>ve meyve, et ve </a:t>
            </a:r>
            <a:r>
              <a:rPr sz="1200" spc="-5" dirty="0">
                <a:latin typeface="Carlito"/>
                <a:cs typeface="Carlito"/>
              </a:rPr>
              <a:t>et ürünleri, süt </a:t>
            </a:r>
            <a:r>
              <a:rPr sz="1200" dirty="0">
                <a:latin typeface="Carlito"/>
                <a:cs typeface="Carlito"/>
              </a:rPr>
              <a:t>ve  </a:t>
            </a:r>
            <a:r>
              <a:rPr sz="1200" spc="-5" dirty="0">
                <a:latin typeface="Carlito"/>
                <a:cs typeface="Carlito"/>
              </a:rPr>
              <a:t>süt ürünleri, su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su </a:t>
            </a:r>
            <a:r>
              <a:rPr sz="1200" dirty="0">
                <a:latin typeface="Carlito"/>
                <a:cs typeface="Carlito"/>
              </a:rPr>
              <a:t>ürünleri, bal ve </a:t>
            </a:r>
            <a:r>
              <a:rPr sz="1200" spc="-5" dirty="0">
                <a:latin typeface="Carlito"/>
                <a:cs typeface="Carlito"/>
              </a:rPr>
              <a:t>yumurta gibi diğer gıda maddeleri, kesme çiçek 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süs bitkileri satışları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söz konusu </a:t>
            </a:r>
            <a:r>
              <a:rPr sz="1200" dirty="0">
                <a:latin typeface="Carlito"/>
                <a:cs typeface="Carlito"/>
              </a:rPr>
              <a:t>yerler dışında </a:t>
            </a:r>
            <a:r>
              <a:rPr sz="1200" spc="-5" dirty="0">
                <a:latin typeface="Carlito"/>
                <a:cs typeface="Carlito"/>
              </a:rPr>
              <a:t>yapılmakla birlikte </a:t>
            </a:r>
            <a:r>
              <a:rPr sz="1200" dirty="0">
                <a:latin typeface="Carlito"/>
                <a:cs typeface="Carlito"/>
              </a:rPr>
              <a:t>anılan  </a:t>
            </a:r>
            <a:r>
              <a:rPr sz="1200" spc="-5" dirty="0">
                <a:latin typeface="Carlito"/>
                <a:cs typeface="Carlito"/>
              </a:rPr>
              <a:t>Kanunun </a:t>
            </a:r>
            <a:r>
              <a:rPr sz="1200" dirty="0">
                <a:latin typeface="Carlito"/>
                <a:cs typeface="Carlito"/>
              </a:rPr>
              <a:t>4 </a:t>
            </a:r>
            <a:r>
              <a:rPr sz="1200" spc="-5" dirty="0">
                <a:latin typeface="Carlito"/>
                <a:cs typeface="Carlito"/>
              </a:rPr>
              <a:t>üncü maddesi kapsamında bildirime tabi tutulmuş satışlara ilişkin tahsilat 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ödemelerin, </a:t>
            </a:r>
            <a:r>
              <a:rPr sz="1200" dirty="0">
                <a:latin typeface="Carlito"/>
                <a:cs typeface="Carlito"/>
              </a:rPr>
              <a:t>aracı </a:t>
            </a:r>
            <a:r>
              <a:rPr sz="1200" spc="-5" dirty="0">
                <a:latin typeface="Carlito"/>
                <a:cs typeface="Carlito"/>
              </a:rPr>
              <a:t>finansal kurumlar kanalıyla yapılması zorunluluğu  bulunmamaktadır.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Ceza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Uygulaması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300"/>
              </a:lnSpc>
            </a:pPr>
            <a:r>
              <a:rPr sz="1200" spc="-5" dirty="0">
                <a:latin typeface="Carlito"/>
                <a:cs typeface="Carlito"/>
              </a:rPr>
              <a:t>Tahsilat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ödemelerin aracı finansal kurumlar kanalıyla </a:t>
            </a:r>
            <a:r>
              <a:rPr sz="1200" dirty="0">
                <a:latin typeface="Carlito"/>
                <a:cs typeface="Carlito"/>
              </a:rPr>
              <a:t>yapılması </a:t>
            </a:r>
            <a:r>
              <a:rPr sz="1200" spc="-5" dirty="0">
                <a:latin typeface="Carlito"/>
                <a:cs typeface="Carlito"/>
              </a:rPr>
              <a:t>zorunluluğuna uyulmaması  durumunda Vergi Usul </a:t>
            </a:r>
            <a:r>
              <a:rPr sz="1200" dirty="0">
                <a:latin typeface="Carlito"/>
                <a:cs typeface="Carlito"/>
              </a:rPr>
              <a:t>Kanunu’nun </a:t>
            </a:r>
            <a:r>
              <a:rPr sz="1200" spc="-5" dirty="0">
                <a:latin typeface="Carlito"/>
                <a:cs typeface="Carlito"/>
              </a:rPr>
              <a:t>Mükerrer Madde 355 </a:t>
            </a:r>
            <a:r>
              <a:rPr sz="1200" dirty="0">
                <a:latin typeface="Carlito"/>
                <a:cs typeface="Carlito"/>
              </a:rPr>
              <a:t>göre; </a:t>
            </a:r>
            <a:r>
              <a:rPr sz="1200" spc="-5" dirty="0">
                <a:latin typeface="Carlito"/>
                <a:cs typeface="Carlito"/>
              </a:rPr>
              <a:t>İşleme konu </a:t>
            </a:r>
            <a:r>
              <a:rPr sz="1200" b="1" spc="-5" dirty="0">
                <a:latin typeface="Carlito"/>
                <a:cs typeface="Carlito"/>
              </a:rPr>
              <a:t>tutarın %5'i  </a:t>
            </a:r>
            <a:r>
              <a:rPr sz="1200" spc="-5" dirty="0">
                <a:latin typeface="Carlito"/>
                <a:cs typeface="Carlito"/>
              </a:rPr>
              <a:t>nispetinde özel usulsüzlük </a:t>
            </a:r>
            <a:r>
              <a:rPr sz="1200" dirty="0">
                <a:latin typeface="Carlito"/>
                <a:cs typeface="Carlito"/>
              </a:rPr>
              <a:t>cezası </a:t>
            </a:r>
            <a:r>
              <a:rPr sz="1200" spc="-5" dirty="0">
                <a:latin typeface="Carlito"/>
                <a:cs typeface="Carlito"/>
              </a:rPr>
              <a:t>kesilir.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755650" algn="l"/>
                <a:tab pos="1076960" algn="l"/>
                <a:tab pos="1760855" algn="l"/>
                <a:tab pos="2564130" algn="l"/>
                <a:tab pos="2901950" algn="l"/>
                <a:tab pos="3507740" algn="l"/>
                <a:tab pos="4309110" algn="l"/>
                <a:tab pos="4900930" algn="l"/>
              </a:tabLst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TİCARET	VE	SANAYİ	ODALARI	İLE	ESNAF	ODALARI	AİDAT	ÖDEMELERİ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ZAMANLARI</a:t>
            </a:r>
            <a:endParaRPr sz="1400">
              <a:latin typeface="Carlito"/>
              <a:cs typeface="Carlito"/>
            </a:endParaRPr>
          </a:p>
          <a:p>
            <a:pPr marL="12700" marR="6985" algn="just">
              <a:lnSpc>
                <a:spcPct val="111200"/>
              </a:lnSpc>
              <a:spcBef>
                <a:spcPts val="15"/>
              </a:spcBef>
            </a:pPr>
            <a:r>
              <a:rPr sz="1200" b="1" spc="-5" dirty="0">
                <a:latin typeface="Carlito"/>
                <a:cs typeface="Carlito"/>
              </a:rPr>
              <a:t>Sanayi ve Ticaret odası aidatları: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5174 Sayılı Kanun’un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24. ve 25.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maddeleri gereğince tahsil 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edilmekte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olan YILLIK AİDAT ile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MUNZAM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AİDAT (Gelir Vergisine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tabi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olan mükelleflerin  Ticari Kazançları, Kurumlar Vergisine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tabi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olan mükelleflerin Ticari Bilanço karları toplamı  üzerinden Binde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5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oranında)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HAZİRAN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VE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EKİM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Ayların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da 2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taksit </a:t>
            </a:r>
            <a:r>
              <a:rPr sz="1200" dirty="0">
                <a:solidFill>
                  <a:srgbClr val="171717"/>
                </a:solidFill>
                <a:latin typeface="Carlito"/>
                <a:cs typeface="Carlito"/>
              </a:rPr>
              <a:t>de</a:t>
            </a:r>
            <a:r>
              <a:rPr sz="1200" spc="20" dirty="0">
                <a:solidFill>
                  <a:srgbClr val="171717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171717"/>
                </a:solidFill>
                <a:latin typeface="Carlito"/>
                <a:cs typeface="Carlito"/>
              </a:rPr>
              <a:t>ödenir.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Carlito"/>
                <a:cs typeface="Carlito"/>
              </a:rPr>
              <a:t>Esnaf odaları aidatları: </a:t>
            </a:r>
            <a:r>
              <a:rPr sz="1200" spc="-5" dirty="0">
                <a:latin typeface="Carlito"/>
                <a:cs typeface="Carlito"/>
              </a:rPr>
              <a:t>Yıllık </a:t>
            </a:r>
            <a:r>
              <a:rPr sz="1200" dirty="0">
                <a:latin typeface="Carlito"/>
                <a:cs typeface="Carlito"/>
              </a:rPr>
              <a:t>aidat, </a:t>
            </a:r>
            <a:r>
              <a:rPr sz="1200" spc="-5" dirty="0">
                <a:latin typeface="Carlito"/>
                <a:cs typeface="Carlito"/>
              </a:rPr>
              <a:t>Nisan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Ekim </a:t>
            </a:r>
            <a:r>
              <a:rPr sz="1200" dirty="0">
                <a:latin typeface="Carlito"/>
                <a:cs typeface="Carlito"/>
              </a:rPr>
              <a:t>aylarında </a:t>
            </a:r>
            <a:r>
              <a:rPr sz="1200" spc="-5" dirty="0">
                <a:latin typeface="Carlito"/>
                <a:cs typeface="Carlito"/>
              </a:rPr>
              <a:t>iki </a:t>
            </a:r>
            <a:r>
              <a:rPr sz="1200" dirty="0">
                <a:latin typeface="Carlito"/>
                <a:cs typeface="Carlito"/>
              </a:rPr>
              <a:t>eşit </a:t>
            </a:r>
            <a:r>
              <a:rPr sz="1200" spc="-5" dirty="0">
                <a:latin typeface="Carlito"/>
                <a:cs typeface="Carlito"/>
              </a:rPr>
              <a:t>taksitte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ÜCRET GELİRLERİNİN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YILLIK</a:t>
            </a:r>
            <a:r>
              <a:rPr sz="1400" b="1" spc="-3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BEYANI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200"/>
              </a:lnSpc>
            </a:pPr>
            <a:r>
              <a:rPr sz="1200" b="1" spc="-5" dirty="0">
                <a:latin typeface="Carlito"/>
                <a:cs typeface="Carlito"/>
              </a:rPr>
              <a:t>Ücret; </a:t>
            </a:r>
            <a:r>
              <a:rPr sz="1200" spc="-5" dirty="0">
                <a:latin typeface="Carlito"/>
                <a:cs typeface="Carlito"/>
              </a:rPr>
              <a:t>işverene tabi </a:t>
            </a:r>
            <a:r>
              <a:rPr sz="1200" dirty="0">
                <a:latin typeface="Carlito"/>
                <a:cs typeface="Carlito"/>
              </a:rPr>
              <a:t>ve belirli bir </a:t>
            </a:r>
            <a:r>
              <a:rPr sz="1200" spc="-5" dirty="0">
                <a:latin typeface="Carlito"/>
                <a:cs typeface="Carlito"/>
              </a:rPr>
              <a:t>işyerine </a:t>
            </a:r>
            <a:r>
              <a:rPr sz="1200" dirty="0">
                <a:latin typeface="Carlito"/>
                <a:cs typeface="Carlito"/>
              </a:rPr>
              <a:t>bağlı </a:t>
            </a:r>
            <a:r>
              <a:rPr sz="1200" spc="-5" dirty="0">
                <a:latin typeface="Carlito"/>
                <a:cs typeface="Carlito"/>
              </a:rPr>
              <a:t>olarak </a:t>
            </a:r>
            <a:r>
              <a:rPr sz="1200" dirty="0">
                <a:latin typeface="Carlito"/>
                <a:cs typeface="Carlito"/>
              </a:rPr>
              <a:t>çalışanlara </a:t>
            </a:r>
            <a:r>
              <a:rPr sz="1200" spc="-5" dirty="0">
                <a:latin typeface="Carlito"/>
                <a:cs typeface="Carlito"/>
              </a:rPr>
              <a:t>hizmet karşılığı verilen </a:t>
            </a:r>
            <a:r>
              <a:rPr sz="1200" dirty="0">
                <a:latin typeface="Carlito"/>
                <a:cs typeface="Carlito"/>
              </a:rPr>
              <a:t>para  ve ayınlar </a:t>
            </a:r>
            <a:r>
              <a:rPr sz="1200" spc="-5" dirty="0">
                <a:latin typeface="Carlito"/>
                <a:cs typeface="Carlito"/>
              </a:rPr>
              <a:t>ile sağlanan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para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temsil edilebilen menfaatlerdir. Gerçek kişilerin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takvim  yılı </a:t>
            </a:r>
            <a:r>
              <a:rPr sz="1200" dirty="0">
                <a:latin typeface="Carlito"/>
                <a:cs typeface="Carlito"/>
              </a:rPr>
              <a:t>içinde </a:t>
            </a:r>
            <a:r>
              <a:rPr sz="1200" spc="-5" dirty="0">
                <a:latin typeface="Carlito"/>
                <a:cs typeface="Carlito"/>
              </a:rPr>
              <a:t>elde etmiş oldukları ücret gelirleri gelir vergisine tabidir. Ücret </a:t>
            </a:r>
            <a:r>
              <a:rPr sz="1200" dirty="0">
                <a:latin typeface="Carlito"/>
                <a:cs typeface="Carlito"/>
              </a:rPr>
              <a:t>bedensel ya da  </a:t>
            </a:r>
            <a:r>
              <a:rPr sz="1200" spc="-5" dirty="0">
                <a:latin typeface="Carlito"/>
                <a:cs typeface="Carlito"/>
              </a:rPr>
              <a:t>zihinsel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bir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emek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karşılığında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işverenden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elde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edilen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hasılayı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ifade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eder.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hasıla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para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660" cy="879157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spc="-5" dirty="0">
                <a:latin typeface="Carlito"/>
                <a:cs typeface="Carlito"/>
              </a:rPr>
              <a:t>şeklinde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olabileceği</a:t>
            </a:r>
            <a:r>
              <a:rPr sz="1200" spc="1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gibi</a:t>
            </a:r>
            <a:r>
              <a:rPr sz="1200" spc="1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ayni</a:t>
            </a:r>
            <a:r>
              <a:rPr sz="1200" spc="1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(hizmet</a:t>
            </a:r>
            <a:r>
              <a:rPr sz="1200" spc="1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karşılığının</a:t>
            </a:r>
            <a:r>
              <a:rPr sz="1200" spc="1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mal</a:t>
            </a:r>
            <a:r>
              <a:rPr sz="1200" spc="1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spc="1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verilmesi)</a:t>
            </a:r>
            <a:r>
              <a:rPr sz="1200" spc="1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veya</a:t>
            </a:r>
            <a:r>
              <a:rPr sz="1200" spc="1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para</a:t>
            </a:r>
            <a:r>
              <a:rPr sz="1200" spc="1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1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temsil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edilebilen </a:t>
            </a:r>
            <a:r>
              <a:rPr sz="1200" spc="-5" dirty="0">
                <a:latin typeface="Carlito"/>
                <a:cs typeface="Carlito"/>
              </a:rPr>
              <a:t>menfaat şeklinde </a:t>
            </a:r>
            <a:r>
              <a:rPr sz="1200" dirty="0">
                <a:latin typeface="Carlito"/>
                <a:cs typeface="Carlito"/>
              </a:rPr>
              <a:t>de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Ücretin ödenek, tazminat, kasa tazminatı, </a:t>
            </a:r>
            <a:r>
              <a:rPr sz="1200" dirty="0">
                <a:latin typeface="Carlito"/>
                <a:cs typeface="Carlito"/>
              </a:rPr>
              <a:t>mali </a:t>
            </a:r>
            <a:r>
              <a:rPr sz="1200" spc="-5" dirty="0">
                <a:latin typeface="Carlito"/>
                <a:cs typeface="Carlito"/>
              </a:rPr>
              <a:t>sorumluluk tazminatı, tahsisat, </a:t>
            </a:r>
            <a:r>
              <a:rPr sz="1200" dirty="0">
                <a:latin typeface="Carlito"/>
                <a:cs typeface="Carlito"/>
              </a:rPr>
              <a:t>zam, </a:t>
            </a:r>
            <a:r>
              <a:rPr sz="1200" spc="-5" dirty="0">
                <a:latin typeface="Carlito"/>
                <a:cs typeface="Carlito"/>
              </a:rPr>
              <a:t>avans,  </a:t>
            </a:r>
            <a:r>
              <a:rPr sz="1200" dirty="0">
                <a:latin typeface="Carlito"/>
                <a:cs typeface="Carlito"/>
              </a:rPr>
              <a:t>aidat, </a:t>
            </a:r>
            <a:r>
              <a:rPr sz="1200" spc="-5" dirty="0">
                <a:latin typeface="Carlito"/>
                <a:cs typeface="Carlito"/>
              </a:rPr>
              <a:t>huzur hakkı, prim, ikramiye, </a:t>
            </a:r>
            <a:r>
              <a:rPr sz="1200" dirty="0">
                <a:latin typeface="Carlito"/>
                <a:cs typeface="Carlito"/>
              </a:rPr>
              <a:t>gider </a:t>
            </a:r>
            <a:r>
              <a:rPr sz="1200" spc="-5" dirty="0">
                <a:latin typeface="Carlito"/>
                <a:cs typeface="Carlito"/>
              </a:rPr>
              <a:t>karşılığı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başka adlar altında ödenmiş olması  veya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ortaklık ilişkisi niteliğinde olmamak şartı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kazancın belli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yüzdesi </a:t>
            </a:r>
            <a:r>
              <a:rPr sz="1200" dirty="0">
                <a:latin typeface="Carlito"/>
                <a:cs typeface="Carlito"/>
              </a:rPr>
              <a:t>şeklinde tayin  edilmiş </a:t>
            </a:r>
            <a:r>
              <a:rPr sz="1200" spc="-5" dirty="0">
                <a:latin typeface="Carlito"/>
                <a:cs typeface="Carlito"/>
              </a:rPr>
              <a:t>bulunması </a:t>
            </a:r>
            <a:r>
              <a:rPr sz="1200" dirty="0">
                <a:latin typeface="Carlito"/>
                <a:cs typeface="Carlito"/>
              </a:rPr>
              <a:t>bile </a:t>
            </a:r>
            <a:r>
              <a:rPr sz="1200" spc="-5" dirty="0">
                <a:latin typeface="Carlito"/>
                <a:cs typeface="Carlito"/>
              </a:rPr>
              <a:t>ücretin niteliğini</a:t>
            </a:r>
            <a:r>
              <a:rPr sz="1200" spc="-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değiştirmez.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Birden fazla işverenden tevkif yoluyla vergilendirilmiş ücret </a:t>
            </a:r>
            <a:r>
              <a:rPr sz="1200" dirty="0">
                <a:latin typeface="Carlito"/>
                <a:cs typeface="Carlito"/>
              </a:rPr>
              <a:t>alan ve </a:t>
            </a:r>
            <a:r>
              <a:rPr sz="1200" spc="-5" dirty="0">
                <a:latin typeface="Carlito"/>
                <a:cs typeface="Carlito"/>
              </a:rPr>
              <a:t>birden sonraki  işverenden aldıkları ücretlerin toplamı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Kanunu’nda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tarifenin ikinci </a:t>
            </a:r>
            <a:r>
              <a:rPr sz="1200" dirty="0">
                <a:latin typeface="Carlito"/>
                <a:cs typeface="Carlito"/>
              </a:rPr>
              <a:t>gelir  </a:t>
            </a:r>
            <a:r>
              <a:rPr sz="1200" spc="-5" dirty="0">
                <a:latin typeface="Carlito"/>
                <a:cs typeface="Carlito"/>
              </a:rPr>
              <a:t>diliminde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tutarı </a:t>
            </a:r>
            <a:r>
              <a:rPr sz="1200" b="1" spc="-5" dirty="0">
                <a:latin typeface="Carlito"/>
                <a:cs typeface="Carlito"/>
              </a:rPr>
              <a:t>(2021 yılı için </a:t>
            </a:r>
            <a:r>
              <a:rPr sz="1200" b="1" dirty="0">
                <a:latin typeface="Carlito"/>
                <a:cs typeface="Carlito"/>
              </a:rPr>
              <a:t>53.000 </a:t>
            </a:r>
            <a:r>
              <a:rPr sz="1200" b="1" spc="-5" dirty="0">
                <a:latin typeface="Carlito"/>
                <a:cs typeface="Carlito"/>
              </a:rPr>
              <a:t>TL) </a:t>
            </a:r>
            <a:r>
              <a:rPr sz="1200" dirty="0">
                <a:latin typeface="Carlito"/>
                <a:cs typeface="Carlito"/>
              </a:rPr>
              <a:t>aşmayan </a:t>
            </a:r>
            <a:r>
              <a:rPr sz="1200" spc="-5" dirty="0">
                <a:latin typeface="Carlito"/>
                <a:cs typeface="Carlito"/>
              </a:rPr>
              <a:t>mükelleflerin, </a:t>
            </a:r>
            <a:r>
              <a:rPr sz="1200" dirty="0">
                <a:latin typeface="Carlito"/>
                <a:cs typeface="Carlito"/>
              </a:rPr>
              <a:t>tamamı </a:t>
            </a:r>
            <a:r>
              <a:rPr sz="1200" spc="-5" dirty="0">
                <a:latin typeface="Carlito"/>
                <a:cs typeface="Carlito"/>
              </a:rPr>
              <a:t>kesinti  </a:t>
            </a:r>
            <a:r>
              <a:rPr sz="1200" dirty="0">
                <a:latin typeface="Carlito"/>
                <a:cs typeface="Carlito"/>
              </a:rPr>
              <a:t>yoluyla </a:t>
            </a:r>
            <a:r>
              <a:rPr sz="1200" spc="-5" dirty="0">
                <a:latin typeface="Carlito"/>
                <a:cs typeface="Carlito"/>
              </a:rPr>
              <a:t>vergilendirilmiş ücretleri yıllık beyanname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beyan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edilmeyecektir.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300"/>
              </a:lnSpc>
            </a:pPr>
            <a:r>
              <a:rPr sz="1200" dirty="0">
                <a:latin typeface="Carlito"/>
                <a:cs typeface="Carlito"/>
              </a:rPr>
              <a:t>Birden </a:t>
            </a:r>
            <a:r>
              <a:rPr sz="1200" spc="-5" dirty="0">
                <a:latin typeface="Carlito"/>
                <a:cs typeface="Carlito"/>
              </a:rPr>
              <a:t>sonraki işverenden alınan tevkifata </a:t>
            </a:r>
            <a:r>
              <a:rPr sz="1200" spc="-10" dirty="0">
                <a:latin typeface="Carlito"/>
                <a:cs typeface="Carlito"/>
              </a:rPr>
              <a:t>tabi </a:t>
            </a:r>
            <a:r>
              <a:rPr sz="1200" spc="-5" dirty="0">
                <a:latin typeface="Carlito"/>
                <a:cs typeface="Carlito"/>
              </a:rPr>
              <a:t>ücretlerin toplamı </a:t>
            </a:r>
            <a:r>
              <a:rPr sz="1200" b="1" spc="-5" dirty="0">
                <a:latin typeface="Carlito"/>
                <a:cs typeface="Carlito"/>
              </a:rPr>
              <a:t>53.000 TL’yi </a:t>
            </a:r>
            <a:r>
              <a:rPr sz="1200" dirty="0">
                <a:latin typeface="Carlito"/>
                <a:cs typeface="Carlito"/>
              </a:rPr>
              <a:t>aşması  </a:t>
            </a:r>
            <a:r>
              <a:rPr sz="1200" spc="-5" dirty="0">
                <a:latin typeface="Carlito"/>
                <a:cs typeface="Carlito"/>
              </a:rPr>
              <a:t>durumunda, ücretlerin </a:t>
            </a:r>
            <a:r>
              <a:rPr sz="1200" dirty="0">
                <a:latin typeface="Carlito"/>
                <a:cs typeface="Carlito"/>
              </a:rPr>
              <a:t>tamamı </a:t>
            </a:r>
            <a:r>
              <a:rPr sz="1200" spc="-5" dirty="0">
                <a:latin typeface="Carlito"/>
                <a:cs typeface="Carlito"/>
              </a:rPr>
              <a:t>(ilk işverenden </a:t>
            </a:r>
            <a:r>
              <a:rPr sz="1200" dirty="0">
                <a:latin typeface="Carlito"/>
                <a:cs typeface="Carlito"/>
              </a:rPr>
              <a:t>alınan </a:t>
            </a:r>
            <a:r>
              <a:rPr sz="1200" spc="-5" dirty="0">
                <a:latin typeface="Carlito"/>
                <a:cs typeface="Carlito"/>
              </a:rPr>
              <a:t>ücret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dahil </a:t>
            </a:r>
            <a:r>
              <a:rPr sz="1200" dirty="0">
                <a:latin typeface="Carlito"/>
                <a:cs typeface="Carlito"/>
              </a:rPr>
              <a:t>olmak </a:t>
            </a:r>
            <a:r>
              <a:rPr sz="1200" spc="-5" dirty="0">
                <a:latin typeface="Carlito"/>
                <a:cs typeface="Carlito"/>
              </a:rPr>
              <a:t>üzere) yıllık  beyannameye </a:t>
            </a:r>
            <a:r>
              <a:rPr sz="1200" dirty="0">
                <a:latin typeface="Carlito"/>
                <a:cs typeface="Carlito"/>
              </a:rPr>
              <a:t>dahil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edilecektir.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50">
              <a:latin typeface="Carlito"/>
              <a:cs typeface="Carlito"/>
            </a:endParaRPr>
          </a:p>
          <a:p>
            <a:pPr marL="12700" marR="5715">
              <a:lnSpc>
                <a:spcPct val="111700"/>
              </a:lnSpc>
            </a:pPr>
            <a:r>
              <a:rPr sz="1200" dirty="0">
                <a:latin typeface="Carlito"/>
                <a:cs typeface="Carlito"/>
              </a:rPr>
              <a:t>Birden fazla </a:t>
            </a:r>
            <a:r>
              <a:rPr sz="1200" spc="-5" dirty="0">
                <a:latin typeface="Carlito"/>
                <a:cs typeface="Carlito"/>
              </a:rPr>
              <a:t>işverenden ücret </a:t>
            </a:r>
            <a:r>
              <a:rPr sz="1200" dirty="0">
                <a:latin typeface="Carlito"/>
                <a:cs typeface="Carlito"/>
              </a:rPr>
              <a:t>alınması </a:t>
            </a:r>
            <a:r>
              <a:rPr sz="1200" spc="-5" dirty="0">
                <a:latin typeface="Carlito"/>
                <a:cs typeface="Carlito"/>
              </a:rPr>
              <a:t>halinde, </a:t>
            </a:r>
            <a:r>
              <a:rPr sz="1200" dirty="0">
                <a:latin typeface="Carlito"/>
                <a:cs typeface="Carlito"/>
              </a:rPr>
              <a:t>birinci </a:t>
            </a:r>
            <a:r>
              <a:rPr sz="1200" spc="-5" dirty="0">
                <a:latin typeface="Carlito"/>
                <a:cs typeface="Carlito"/>
              </a:rPr>
              <a:t>işverenden alınan ücretin </a:t>
            </a:r>
            <a:r>
              <a:rPr sz="1200" dirty="0">
                <a:latin typeface="Carlito"/>
                <a:cs typeface="Carlito"/>
              </a:rPr>
              <a:t>hangisi  </a:t>
            </a:r>
            <a:r>
              <a:rPr sz="1200" spc="-5" dirty="0">
                <a:latin typeface="Carlito"/>
                <a:cs typeface="Carlito"/>
              </a:rPr>
              <a:t>olacağı ücretli tarafından serbestçe belirlenecektir.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01.01.2021 tarihi itibariyle </a:t>
            </a:r>
            <a:r>
              <a:rPr sz="1200" b="1" dirty="0">
                <a:latin typeface="Carlito"/>
                <a:cs typeface="Carlito"/>
              </a:rPr>
              <a:t>bir </a:t>
            </a:r>
            <a:r>
              <a:rPr sz="1200" b="1" spc="-5" dirty="0">
                <a:latin typeface="Carlito"/>
                <a:cs typeface="Carlito"/>
              </a:rPr>
              <a:t>işverenden </a:t>
            </a:r>
            <a:r>
              <a:rPr sz="1200" spc="-5" dirty="0">
                <a:latin typeface="Carlito"/>
                <a:cs typeface="Carlito"/>
              </a:rPr>
              <a:t>alınan </a:t>
            </a:r>
            <a:r>
              <a:rPr sz="1200" dirty="0">
                <a:latin typeface="Carlito"/>
                <a:cs typeface="Carlito"/>
              </a:rPr>
              <a:t>ve Gelir Vergisi</a:t>
            </a:r>
            <a:r>
              <a:rPr sz="1200" spc="2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tarifesinin 4’üncü</a:t>
            </a:r>
            <a:endParaRPr sz="1200">
              <a:latin typeface="Carlito"/>
              <a:cs typeface="Carlito"/>
            </a:endParaRPr>
          </a:p>
          <a:p>
            <a:pPr marL="469265" marR="5715">
              <a:lnSpc>
                <a:spcPts val="1610"/>
              </a:lnSpc>
              <a:spcBef>
                <a:spcPts val="70"/>
              </a:spcBef>
            </a:pP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diliminde </a:t>
            </a:r>
            <a:r>
              <a:rPr sz="1200" b="1" spc="-5" dirty="0">
                <a:latin typeface="Carlito"/>
                <a:cs typeface="Carlito"/>
              </a:rPr>
              <a:t>(650.000 TL) </a:t>
            </a:r>
            <a:r>
              <a:rPr sz="1200" dirty="0">
                <a:latin typeface="Carlito"/>
                <a:cs typeface="Carlito"/>
              </a:rPr>
              <a:t>yer </a:t>
            </a:r>
            <a:r>
              <a:rPr sz="1200" spc="-5" dirty="0">
                <a:latin typeface="Carlito"/>
                <a:cs typeface="Carlito"/>
              </a:rPr>
              <a:t>alan tutarı aşmayan tevkif suretle vergilendirilmiş  ücretler için yıllık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vergisi beyannamesi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verilmeyecektir.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70"/>
              </a:spcBef>
              <a:buFont typeface="Wingdings"/>
              <a:buChar char="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Ayrıca 01.01.2021 tarihinden itibaren </a:t>
            </a:r>
            <a:r>
              <a:rPr sz="1200" b="1" spc="-5" dirty="0">
                <a:latin typeface="Carlito"/>
                <a:cs typeface="Carlito"/>
              </a:rPr>
              <a:t>birden </a:t>
            </a:r>
            <a:r>
              <a:rPr sz="1200" b="1" dirty="0">
                <a:latin typeface="Carlito"/>
                <a:cs typeface="Carlito"/>
              </a:rPr>
              <a:t>fazla </a:t>
            </a:r>
            <a:r>
              <a:rPr sz="1200" spc="-5" dirty="0">
                <a:latin typeface="Carlito"/>
                <a:cs typeface="Carlito"/>
              </a:rPr>
              <a:t>işverenden tevkif</a:t>
            </a:r>
            <a:r>
              <a:rPr sz="1200" spc="2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suretle</a:t>
            </a:r>
            <a:endParaRPr sz="1200">
              <a:latin typeface="Carlito"/>
              <a:cs typeface="Carlito"/>
            </a:endParaRPr>
          </a:p>
          <a:p>
            <a:pPr marL="469265" algn="just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vergilendirilmiş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ücret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almakla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beraber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birden</a:t>
            </a:r>
            <a:r>
              <a:rPr sz="1200" b="1" spc="5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sonrakinde</a:t>
            </a:r>
            <a:r>
              <a:rPr sz="1200" b="1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alınan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ücretler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toplamı</a:t>
            </a:r>
            <a:endParaRPr sz="1200">
              <a:latin typeface="Carlito"/>
              <a:cs typeface="Carlito"/>
            </a:endParaRPr>
          </a:p>
          <a:p>
            <a:pPr marL="469265" marR="5715" algn="just">
              <a:lnSpc>
                <a:spcPct val="1108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ikinci gelir diliminde </a:t>
            </a:r>
            <a:r>
              <a:rPr sz="1200" b="1" spc="-5" dirty="0">
                <a:latin typeface="Carlito"/>
                <a:cs typeface="Carlito"/>
              </a:rPr>
              <a:t>(2021 yılı için 53.000 TL) </a:t>
            </a:r>
            <a:r>
              <a:rPr sz="1200" dirty="0">
                <a:latin typeface="Carlito"/>
                <a:cs typeface="Carlito"/>
              </a:rPr>
              <a:t>aşmaması; </a:t>
            </a:r>
            <a:r>
              <a:rPr sz="1200" spc="-5" dirty="0">
                <a:latin typeface="Carlito"/>
                <a:cs typeface="Carlito"/>
              </a:rPr>
              <a:t>fakat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ücreti </a:t>
            </a:r>
            <a:r>
              <a:rPr sz="1200" dirty="0">
                <a:latin typeface="Carlito"/>
                <a:cs typeface="Carlito"/>
              </a:rPr>
              <a:t>ile ilk  </a:t>
            </a:r>
            <a:r>
              <a:rPr sz="1200" spc="-5" dirty="0">
                <a:latin typeface="Carlito"/>
                <a:cs typeface="Carlito"/>
              </a:rPr>
              <a:t>işverenden alınan ücret </a:t>
            </a:r>
            <a:r>
              <a:rPr sz="1200" dirty="0">
                <a:latin typeface="Carlito"/>
                <a:cs typeface="Carlito"/>
              </a:rPr>
              <a:t>toplamı </a:t>
            </a:r>
            <a:r>
              <a:rPr sz="1200" spc="-5" dirty="0">
                <a:latin typeface="Carlito"/>
                <a:cs typeface="Carlito"/>
              </a:rPr>
              <a:t>dördüncü gelir diliminde </a:t>
            </a:r>
            <a:r>
              <a:rPr sz="1200" b="1" spc="-5" dirty="0">
                <a:latin typeface="Carlito"/>
                <a:cs typeface="Carlito"/>
              </a:rPr>
              <a:t>(650.000 </a:t>
            </a:r>
            <a:r>
              <a:rPr sz="1200" b="1" dirty="0">
                <a:latin typeface="Carlito"/>
                <a:cs typeface="Carlito"/>
              </a:rPr>
              <a:t>TL) </a:t>
            </a:r>
            <a:r>
              <a:rPr sz="1200" dirty="0">
                <a:solidFill>
                  <a:srgbClr val="FF0000"/>
                </a:solidFill>
                <a:latin typeface="Carlito"/>
                <a:cs typeface="Carlito"/>
              </a:rPr>
              <a:t>yer alan </a:t>
            </a:r>
            <a:r>
              <a:rPr sz="1200" spc="-5" dirty="0">
                <a:solidFill>
                  <a:srgbClr val="FF0000"/>
                </a:solidFill>
                <a:latin typeface="Carlito"/>
                <a:cs typeface="Carlito"/>
              </a:rPr>
              <a:t>tutarı  </a:t>
            </a:r>
            <a:r>
              <a:rPr sz="1200" dirty="0">
                <a:solidFill>
                  <a:srgbClr val="FF0000"/>
                </a:solidFill>
                <a:latin typeface="Carlito"/>
                <a:cs typeface="Carlito"/>
              </a:rPr>
              <a:t>aşması </a:t>
            </a:r>
            <a:r>
              <a:rPr sz="1200" spc="-5" dirty="0">
                <a:solidFill>
                  <a:srgbClr val="FF0000"/>
                </a:solidFill>
                <a:latin typeface="Carlito"/>
                <a:cs typeface="Carlito"/>
              </a:rPr>
              <a:t>halinde bu gelirler beyan</a:t>
            </a:r>
            <a:r>
              <a:rPr sz="1200" spc="2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Carlito"/>
                <a:cs typeface="Carlito"/>
              </a:rPr>
              <a:t>edilecektir.</a:t>
            </a:r>
            <a:endParaRPr sz="12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0800"/>
              </a:lnSpc>
              <a:spcBef>
                <a:spcPts val="15"/>
              </a:spcBef>
              <a:buFont typeface="Wingdings"/>
              <a:buChar char="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Birden </a:t>
            </a:r>
            <a:r>
              <a:rPr sz="1200" dirty="0">
                <a:latin typeface="Carlito"/>
                <a:cs typeface="Carlito"/>
              </a:rPr>
              <a:t>fazla </a:t>
            </a:r>
            <a:r>
              <a:rPr sz="1200" spc="-5" dirty="0">
                <a:latin typeface="Carlito"/>
                <a:cs typeface="Carlito"/>
              </a:rPr>
              <a:t>işverenden tevkif suretle vergilendirilmiş ücret almakla beraber birden  sonrakinde alınan ücretler </a:t>
            </a:r>
            <a:r>
              <a:rPr sz="1200" dirty="0">
                <a:latin typeface="Carlito"/>
                <a:cs typeface="Carlito"/>
              </a:rPr>
              <a:t>toplamı </a:t>
            </a:r>
            <a:r>
              <a:rPr sz="1200" spc="-5" dirty="0">
                <a:latin typeface="Carlito"/>
                <a:cs typeface="Carlito"/>
              </a:rPr>
              <a:t>ikinci </a:t>
            </a:r>
            <a:r>
              <a:rPr sz="1200" dirty="0">
                <a:latin typeface="Carlito"/>
                <a:cs typeface="Carlito"/>
              </a:rPr>
              <a:t>gelir </a:t>
            </a:r>
            <a:r>
              <a:rPr sz="1200" spc="-5" dirty="0">
                <a:latin typeface="Carlito"/>
                <a:cs typeface="Carlito"/>
              </a:rPr>
              <a:t>diliminde </a:t>
            </a:r>
            <a:r>
              <a:rPr sz="1200" b="1" spc="-5" dirty="0">
                <a:latin typeface="Carlito"/>
                <a:cs typeface="Carlito"/>
              </a:rPr>
              <a:t>(2021 yılı için </a:t>
            </a:r>
            <a:r>
              <a:rPr sz="1200" b="1" dirty="0">
                <a:latin typeface="Carlito"/>
                <a:cs typeface="Carlito"/>
              </a:rPr>
              <a:t>53.000 </a:t>
            </a:r>
            <a:r>
              <a:rPr sz="1200" b="1" spc="-5" dirty="0">
                <a:latin typeface="Carlito"/>
                <a:cs typeface="Carlito"/>
              </a:rPr>
              <a:t>TL)  aşması halinde </a:t>
            </a:r>
            <a:r>
              <a:rPr sz="1200" b="1" dirty="0">
                <a:latin typeface="Carlito"/>
                <a:cs typeface="Carlito"/>
              </a:rPr>
              <a:t>bu </a:t>
            </a:r>
            <a:r>
              <a:rPr sz="1200" b="1" spc="-5" dirty="0">
                <a:latin typeface="Carlito"/>
                <a:cs typeface="Carlito"/>
              </a:rPr>
              <a:t>gelirler önceki uygulamada </a:t>
            </a:r>
            <a:r>
              <a:rPr sz="1200" b="1" dirty="0">
                <a:latin typeface="Carlito"/>
                <a:cs typeface="Carlito"/>
              </a:rPr>
              <a:t>olduğu </a:t>
            </a:r>
            <a:r>
              <a:rPr sz="1200" b="1" spc="-5" dirty="0">
                <a:latin typeface="Carlito"/>
                <a:cs typeface="Carlito"/>
              </a:rPr>
              <a:t>gibi beyan edilecektir.</a:t>
            </a:r>
            <a:r>
              <a:rPr sz="1200" b="1" spc="4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(2022</a:t>
            </a:r>
            <a:endParaRPr sz="1200">
              <a:latin typeface="Carlito"/>
              <a:cs typeface="Carlito"/>
            </a:endParaRPr>
          </a:p>
          <a:p>
            <a:pPr marL="469265" algn="just">
              <a:lnSpc>
                <a:spcPct val="100000"/>
              </a:lnSpc>
              <a:spcBef>
                <a:spcPts val="170"/>
              </a:spcBef>
            </a:pPr>
            <a:r>
              <a:rPr sz="1200" b="1" spc="-5" dirty="0">
                <a:latin typeface="Carlito"/>
                <a:cs typeface="Carlito"/>
              </a:rPr>
              <a:t>/Mart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döneminde)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50">
              <a:latin typeface="Carlito"/>
              <a:cs typeface="Carlito"/>
            </a:endParaRPr>
          </a:p>
          <a:p>
            <a:pPr marL="12700" marR="8890">
              <a:lnSpc>
                <a:spcPct val="111700"/>
              </a:lnSpc>
            </a:pPr>
            <a:r>
              <a:rPr sz="1200" b="1" dirty="0">
                <a:latin typeface="Carlito"/>
                <a:cs typeface="Carlito"/>
              </a:rPr>
              <a:t>TEK </a:t>
            </a:r>
            <a:r>
              <a:rPr sz="1200" b="1" spc="-5" dirty="0">
                <a:latin typeface="Carlito"/>
                <a:cs typeface="Carlito"/>
              </a:rPr>
              <a:t>İŞVEREN den ücret alınsa dahi 2021 yılında </a:t>
            </a:r>
            <a:r>
              <a:rPr sz="1200" b="1" dirty="0">
                <a:latin typeface="Carlito"/>
                <a:cs typeface="Carlito"/>
              </a:rPr>
              <a:t>650.000 TL </a:t>
            </a:r>
            <a:r>
              <a:rPr sz="1200" b="1" spc="-5" dirty="0">
                <a:latin typeface="Carlito"/>
                <a:cs typeface="Carlito"/>
              </a:rPr>
              <a:t>üzerinde elde edilen </a:t>
            </a:r>
            <a:r>
              <a:rPr sz="1200" b="1" spc="-10" dirty="0">
                <a:latin typeface="Carlito"/>
                <a:cs typeface="Carlito"/>
              </a:rPr>
              <a:t>ücret  </a:t>
            </a:r>
            <a:r>
              <a:rPr sz="1200" b="1" spc="-5" dirty="0">
                <a:latin typeface="Carlito"/>
                <a:cs typeface="Carlito"/>
              </a:rPr>
              <a:t>gelirleri için yıllık </a:t>
            </a:r>
            <a:r>
              <a:rPr sz="1200" b="1" dirty="0">
                <a:latin typeface="Carlito"/>
                <a:cs typeface="Carlito"/>
              </a:rPr>
              <a:t>GV </a:t>
            </a:r>
            <a:r>
              <a:rPr sz="1200" b="1" spc="-5" dirty="0">
                <a:latin typeface="Carlito"/>
                <a:cs typeface="Carlito"/>
              </a:rPr>
              <a:t>beyanname verilmesi</a:t>
            </a:r>
            <a:r>
              <a:rPr sz="1200" b="1" spc="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gerekmektedir</a:t>
            </a:r>
            <a:r>
              <a:rPr sz="1200" dirty="0">
                <a:latin typeface="Carlito"/>
                <a:cs typeface="Carlito"/>
              </a:rPr>
              <a:t>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VERGİ</a:t>
            </a:r>
            <a:r>
              <a:rPr sz="1400" b="1" spc="16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ÖDEME</a:t>
            </a:r>
            <a:r>
              <a:rPr sz="1400" b="1" spc="16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KANALLARI</a:t>
            </a:r>
            <a:r>
              <a:rPr sz="1400" b="1" spc="16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(NAKDEN,</a:t>
            </a:r>
            <a:r>
              <a:rPr sz="1400" b="1" spc="16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KAMU</a:t>
            </a:r>
            <a:r>
              <a:rPr sz="1400" b="1" spc="16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BANKALARI</a:t>
            </a:r>
            <a:r>
              <a:rPr sz="1400" b="1" spc="17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İLE</a:t>
            </a:r>
            <a:r>
              <a:rPr sz="1400" b="1" spc="17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TÜM</a:t>
            </a:r>
            <a:r>
              <a:rPr sz="1400" b="1" spc="16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KREDİ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KARTLARI)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0900"/>
              </a:lnSpc>
            </a:pPr>
            <a:r>
              <a:rPr sz="1200" spc="-5" dirty="0">
                <a:latin typeface="Carlito"/>
                <a:cs typeface="Carlito"/>
              </a:rPr>
              <a:t>01/01/2020 tarihinden </a:t>
            </a:r>
            <a:r>
              <a:rPr sz="1200" dirty="0">
                <a:latin typeface="Carlito"/>
                <a:cs typeface="Carlito"/>
              </a:rPr>
              <a:t>itibaren </a:t>
            </a:r>
            <a:r>
              <a:rPr sz="1200" spc="-5" dirty="0">
                <a:latin typeface="Carlito"/>
                <a:cs typeface="Carlito"/>
              </a:rPr>
              <a:t>Vergiler;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dairesi veznelerine </a:t>
            </a:r>
            <a:r>
              <a:rPr sz="1200" dirty="0">
                <a:latin typeface="Carlito"/>
                <a:cs typeface="Carlito"/>
              </a:rPr>
              <a:t>ve kamu </a:t>
            </a:r>
            <a:r>
              <a:rPr sz="1200" spc="-5" dirty="0">
                <a:latin typeface="Carlito"/>
                <a:cs typeface="Carlito"/>
              </a:rPr>
              <a:t>Bankalarına  </a:t>
            </a:r>
            <a:r>
              <a:rPr sz="1200" dirty="0">
                <a:latin typeface="Carlito"/>
                <a:cs typeface="Carlito"/>
              </a:rPr>
              <a:t>(ziraat, halk, </a:t>
            </a:r>
            <a:r>
              <a:rPr sz="1200" spc="-5" dirty="0">
                <a:latin typeface="Carlito"/>
                <a:cs typeface="Carlito"/>
              </a:rPr>
              <a:t>vakıf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PTT bank) ödenecektir. GİB interaktif </a:t>
            </a:r>
            <a:r>
              <a:rPr sz="1200" dirty="0">
                <a:latin typeface="Carlito"/>
                <a:cs typeface="Carlito"/>
              </a:rPr>
              <a:t>VD </a:t>
            </a:r>
            <a:r>
              <a:rPr sz="1200" spc="-5" dirty="0">
                <a:latin typeface="Carlito"/>
                <a:cs typeface="Carlito"/>
              </a:rPr>
              <a:t>sisteminden verilen HAZIR  BEYANNAME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(GMSİ,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MSİ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ÜCRET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DİĞER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KAZANÇ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İRATLAR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İÇİN)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verilen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YILLIK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200" spc="-5" dirty="0">
                <a:latin typeface="Carlito"/>
                <a:cs typeface="Carlito"/>
              </a:rPr>
              <a:t>beyannamede tahakkuk </a:t>
            </a:r>
            <a:r>
              <a:rPr sz="1200" dirty="0">
                <a:latin typeface="Carlito"/>
                <a:cs typeface="Carlito"/>
              </a:rPr>
              <a:t>eden vergiler ve MTV’ </a:t>
            </a:r>
            <a:r>
              <a:rPr sz="1200" spc="-5" dirty="0">
                <a:latin typeface="Carlito"/>
                <a:cs typeface="Carlito"/>
              </a:rPr>
              <a:t>si </a:t>
            </a:r>
            <a:r>
              <a:rPr sz="1200" dirty="0">
                <a:latin typeface="Carlito"/>
                <a:cs typeface="Carlito"/>
              </a:rPr>
              <a:t>tüm </a:t>
            </a:r>
            <a:r>
              <a:rPr sz="1200" spc="-5" dirty="0">
                <a:latin typeface="Carlito"/>
                <a:cs typeface="Carlito"/>
              </a:rPr>
              <a:t>banka KREDİ KART’ları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ödenebilir.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025" cy="536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ZİYAI,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USULSÜZLÜK VE ÖZEL USULSÜZLÜK CEZALARINDA</a:t>
            </a:r>
            <a:r>
              <a:rPr sz="1400" b="1" spc="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İNDİRİM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7194 </a:t>
            </a:r>
            <a:r>
              <a:rPr sz="1200" spc="-5" dirty="0">
                <a:latin typeface="Carlito"/>
                <a:cs typeface="Carlito"/>
              </a:rPr>
              <a:t>sayılı Kanun’un </a:t>
            </a:r>
            <a:r>
              <a:rPr sz="1200" dirty="0">
                <a:latin typeface="Carlito"/>
                <a:cs typeface="Carlito"/>
              </a:rPr>
              <a:t>26. maddesiyle </a:t>
            </a:r>
            <a:r>
              <a:rPr sz="1200" spc="-5" dirty="0">
                <a:latin typeface="Carlito"/>
                <a:cs typeface="Carlito"/>
              </a:rPr>
              <a:t>YAPILAN DEĞİŞİKLİK; 07.12.2019 TARİHİNDEN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İTİBAREN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</a:pPr>
            <a:r>
              <a:rPr sz="1200" spc="-5" dirty="0">
                <a:latin typeface="Carlito"/>
                <a:cs typeface="Carlito"/>
              </a:rPr>
              <a:t>İkmalen, re'sen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idarece tarh </a:t>
            </a:r>
            <a:r>
              <a:rPr sz="1200" dirty="0">
                <a:latin typeface="Carlito"/>
                <a:cs typeface="Carlito"/>
              </a:rPr>
              <a:t>edilen vergi veya vergi farkını ve aşağıda gösterilen  </a:t>
            </a:r>
            <a:r>
              <a:rPr sz="1200" spc="-5" dirty="0">
                <a:latin typeface="Carlito"/>
                <a:cs typeface="Carlito"/>
              </a:rPr>
              <a:t>indirimlerden arta kalan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ziyaı, usulsüzlük veya </a:t>
            </a:r>
            <a:r>
              <a:rPr sz="1200" dirty="0">
                <a:latin typeface="Carlito"/>
                <a:cs typeface="Carlito"/>
              </a:rPr>
              <a:t>özel </a:t>
            </a:r>
            <a:r>
              <a:rPr sz="1200" spc="-5" dirty="0">
                <a:latin typeface="Carlito"/>
                <a:cs typeface="Carlito"/>
              </a:rPr>
              <a:t>usulsüzlük cezalarını mükellef </a:t>
            </a:r>
            <a:r>
              <a:rPr sz="1200" dirty="0">
                <a:latin typeface="Carlito"/>
                <a:cs typeface="Carlito"/>
              </a:rPr>
              <a:t>veya  vergi </a:t>
            </a:r>
            <a:r>
              <a:rPr sz="1200" spc="-5" dirty="0">
                <a:latin typeface="Carlito"/>
                <a:cs typeface="Carlito"/>
              </a:rPr>
              <a:t>sorumlusu ihbarnamelerin </a:t>
            </a:r>
            <a:r>
              <a:rPr sz="1200" dirty="0">
                <a:latin typeface="Carlito"/>
                <a:cs typeface="Carlito"/>
              </a:rPr>
              <a:t>tebliğ </a:t>
            </a:r>
            <a:r>
              <a:rPr sz="1200" spc="-5" dirty="0">
                <a:latin typeface="Carlito"/>
                <a:cs typeface="Carlito"/>
              </a:rPr>
              <a:t>tarihinden </a:t>
            </a:r>
            <a:r>
              <a:rPr sz="1200" dirty="0">
                <a:latin typeface="Carlito"/>
                <a:cs typeface="Carlito"/>
              </a:rPr>
              <a:t>itibaren </a:t>
            </a:r>
            <a:r>
              <a:rPr sz="1200" spc="-5" dirty="0">
                <a:latin typeface="Carlito"/>
                <a:cs typeface="Carlito"/>
              </a:rPr>
              <a:t>otuz </a:t>
            </a:r>
            <a:r>
              <a:rPr sz="1200" dirty="0">
                <a:latin typeface="Carlito"/>
                <a:cs typeface="Carlito"/>
              </a:rPr>
              <a:t>gün </a:t>
            </a:r>
            <a:r>
              <a:rPr sz="1200" spc="-5" dirty="0">
                <a:latin typeface="Carlito"/>
                <a:cs typeface="Carlito"/>
              </a:rPr>
              <a:t>içinde </a:t>
            </a:r>
            <a:r>
              <a:rPr sz="1200" dirty="0">
                <a:latin typeface="Carlito"/>
                <a:cs typeface="Carlito"/>
              </a:rPr>
              <a:t>ilgili vergi </a:t>
            </a:r>
            <a:r>
              <a:rPr sz="1200" spc="-5" dirty="0">
                <a:latin typeface="Carlito"/>
                <a:cs typeface="Carlito"/>
              </a:rPr>
              <a:t>dairesine  </a:t>
            </a:r>
            <a:r>
              <a:rPr sz="1200" dirty="0">
                <a:latin typeface="Carlito"/>
                <a:cs typeface="Carlito"/>
              </a:rPr>
              <a:t>müracaatla </a:t>
            </a:r>
            <a:r>
              <a:rPr sz="1200" spc="-5" dirty="0">
                <a:latin typeface="Carlito"/>
                <a:cs typeface="Carlito"/>
              </a:rPr>
              <a:t>vadesinde ödeyeceğini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bildirirse;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  <a:buFont typeface="Carlito"/>
              <a:buAutoNum type="arabicPeriod"/>
              <a:tabLst>
                <a:tab pos="174625" algn="l"/>
              </a:tabLst>
            </a:pPr>
            <a:r>
              <a:rPr sz="1200" spc="-5" dirty="0">
                <a:latin typeface="Carlito"/>
                <a:cs typeface="Carlito"/>
              </a:rPr>
              <a:t>İkmalen, resen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idarece </a:t>
            </a:r>
            <a:r>
              <a:rPr sz="1200" dirty="0">
                <a:latin typeface="Carlito"/>
                <a:cs typeface="Carlito"/>
              </a:rPr>
              <a:t>tarh </a:t>
            </a:r>
            <a:r>
              <a:rPr sz="1200" spc="-5" dirty="0">
                <a:latin typeface="Carlito"/>
                <a:cs typeface="Carlito"/>
              </a:rPr>
              <a:t>edilen vergiyi </a:t>
            </a:r>
            <a:r>
              <a:rPr sz="1200" dirty="0">
                <a:latin typeface="Carlito"/>
                <a:cs typeface="Carlito"/>
              </a:rPr>
              <a:t>veya vergi farkını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vergi ziyaı, usulsüzlük 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özel usulsüzlük cezalarının </a:t>
            </a:r>
            <a:r>
              <a:rPr sz="1200" dirty="0">
                <a:latin typeface="Carlito"/>
                <a:cs typeface="Carlito"/>
              </a:rPr>
              <a:t>yarısını </a:t>
            </a:r>
            <a:r>
              <a:rPr sz="1200" spc="-5" dirty="0">
                <a:latin typeface="Carlito"/>
                <a:cs typeface="Carlito"/>
              </a:rPr>
              <a:t>ihbarnamelerin tebliğ tarihinden </a:t>
            </a:r>
            <a:r>
              <a:rPr sz="1200" dirty="0">
                <a:latin typeface="Carlito"/>
                <a:cs typeface="Carlito"/>
              </a:rPr>
              <a:t>itibaren </a:t>
            </a:r>
            <a:r>
              <a:rPr sz="1200" spc="-5" dirty="0">
                <a:latin typeface="Carlito"/>
                <a:cs typeface="Carlito"/>
              </a:rPr>
              <a:t>otuz </a:t>
            </a:r>
            <a:r>
              <a:rPr sz="1200" spc="-10" dirty="0">
                <a:latin typeface="Carlito"/>
                <a:cs typeface="Carlito"/>
              </a:rPr>
              <a:t>gün  </a:t>
            </a:r>
            <a:r>
              <a:rPr sz="1200" dirty="0">
                <a:latin typeface="Carlito"/>
                <a:cs typeface="Carlito"/>
              </a:rPr>
              <a:t>içinde </a:t>
            </a:r>
            <a:r>
              <a:rPr sz="1200" spc="-5" dirty="0">
                <a:latin typeface="Carlito"/>
                <a:cs typeface="Carlito"/>
              </a:rPr>
              <a:t>ilgili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dairesine </a:t>
            </a:r>
            <a:r>
              <a:rPr sz="1200" dirty="0">
                <a:latin typeface="Carlito"/>
                <a:cs typeface="Carlito"/>
              </a:rPr>
              <a:t>başvurarak </a:t>
            </a:r>
            <a:r>
              <a:rPr sz="1200" spc="-5" dirty="0">
                <a:latin typeface="Carlito"/>
                <a:cs typeface="Carlito"/>
              </a:rPr>
              <a:t>vadesinde </a:t>
            </a:r>
            <a:r>
              <a:rPr sz="1200" dirty="0">
                <a:latin typeface="Carlito"/>
                <a:cs typeface="Carlito"/>
              </a:rPr>
              <a:t>veya 6183 </a:t>
            </a:r>
            <a:r>
              <a:rPr sz="1200" spc="-5" dirty="0">
                <a:latin typeface="Carlito"/>
                <a:cs typeface="Carlito"/>
              </a:rPr>
              <a:t>sayılı Kanunda </a:t>
            </a:r>
            <a:r>
              <a:rPr sz="1200" dirty="0">
                <a:latin typeface="Carlito"/>
                <a:cs typeface="Carlito"/>
              </a:rPr>
              <a:t>belirtilen </a:t>
            </a:r>
            <a:r>
              <a:rPr sz="1200" spc="-5" dirty="0">
                <a:latin typeface="Carlito"/>
                <a:cs typeface="Carlito"/>
              </a:rPr>
              <a:t>türden  teminat göstererek vadenin bitmesinden itibaren </a:t>
            </a:r>
            <a:r>
              <a:rPr sz="1200" dirty="0">
                <a:latin typeface="Carlito"/>
                <a:cs typeface="Carlito"/>
              </a:rPr>
              <a:t>üç ay içinde </a:t>
            </a:r>
            <a:r>
              <a:rPr sz="1200" spc="-5" dirty="0">
                <a:latin typeface="Carlito"/>
                <a:cs typeface="Carlito"/>
              </a:rPr>
              <a:t>ödeyeceğini bildirirse </a:t>
            </a:r>
            <a:r>
              <a:rPr sz="1200" b="1" spc="-5" dirty="0">
                <a:latin typeface="Carlito"/>
                <a:cs typeface="Carlito"/>
              </a:rPr>
              <a:t>kesilen  cezanın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yarısı,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rlito"/>
              <a:buAutoNum type="arabicPeriod"/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0800"/>
              </a:lnSpc>
              <a:buFont typeface="Carlito"/>
              <a:buAutoNum type="arabicPeriod"/>
              <a:tabLst>
                <a:tab pos="182245" algn="l"/>
              </a:tabLst>
            </a:pPr>
            <a:r>
              <a:rPr sz="1200" spc="-5" dirty="0">
                <a:latin typeface="Carlito"/>
                <a:cs typeface="Carlito"/>
              </a:rPr>
              <a:t>Uzlaşmanın vaki olması durumunda, üzerinde </a:t>
            </a:r>
            <a:r>
              <a:rPr sz="1200" dirty="0">
                <a:latin typeface="Carlito"/>
                <a:cs typeface="Carlito"/>
              </a:rPr>
              <a:t>uzlaşılan </a:t>
            </a:r>
            <a:r>
              <a:rPr sz="1200" spc="-5" dirty="0">
                <a:latin typeface="Carlito"/>
                <a:cs typeface="Carlito"/>
              </a:rPr>
              <a:t>vergiyi veya vergi </a:t>
            </a:r>
            <a:r>
              <a:rPr sz="1200" dirty="0">
                <a:latin typeface="Carlito"/>
                <a:cs typeface="Carlito"/>
              </a:rPr>
              <a:t>farkını ve vergi  </a:t>
            </a:r>
            <a:r>
              <a:rPr sz="1200" spc="-5" dirty="0">
                <a:latin typeface="Carlito"/>
                <a:cs typeface="Carlito"/>
              </a:rPr>
              <a:t>ziyaı cezasının </a:t>
            </a:r>
            <a:r>
              <a:rPr sz="1200" b="1" spc="-5" dirty="0">
                <a:latin typeface="Carlito"/>
                <a:cs typeface="Carlito"/>
              </a:rPr>
              <a:t>%75'ini, </a:t>
            </a:r>
            <a:r>
              <a:rPr sz="1200" spc="-5" dirty="0">
                <a:latin typeface="Carlito"/>
                <a:cs typeface="Carlito"/>
              </a:rPr>
              <a:t>bu VUK’nun </a:t>
            </a:r>
            <a:r>
              <a:rPr sz="1200" dirty="0">
                <a:latin typeface="Carlito"/>
                <a:cs typeface="Carlito"/>
              </a:rPr>
              <a:t>ek </a:t>
            </a:r>
            <a:r>
              <a:rPr sz="1200" spc="-5" dirty="0">
                <a:latin typeface="Carlito"/>
                <a:cs typeface="Carlito"/>
              </a:rPr>
              <a:t>8’inci maddesinin birinci fıkrasının (1) numaralı  bendinde </a:t>
            </a:r>
            <a:r>
              <a:rPr sz="1200" dirty="0">
                <a:latin typeface="Carlito"/>
                <a:cs typeface="Carlito"/>
              </a:rPr>
              <a:t>yer alan </a:t>
            </a:r>
            <a:r>
              <a:rPr sz="1200" spc="-5" dirty="0">
                <a:latin typeface="Carlito"/>
                <a:cs typeface="Carlito"/>
              </a:rPr>
              <a:t>ödeme süreleri içinde öderse üzerinde </a:t>
            </a:r>
            <a:r>
              <a:rPr sz="1200" b="1" spc="-5" dirty="0">
                <a:latin typeface="Carlito"/>
                <a:cs typeface="Carlito"/>
              </a:rPr>
              <a:t>uzlaşılan cezanın </a:t>
            </a:r>
            <a:r>
              <a:rPr sz="1200" b="1" dirty="0">
                <a:latin typeface="Carlito"/>
                <a:cs typeface="Carlito"/>
              </a:rPr>
              <a:t>%25'i</a:t>
            </a:r>
            <a:r>
              <a:rPr sz="1200" b="1" spc="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indirilir.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0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Mükellef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vergi sorumlusu </a:t>
            </a:r>
            <a:r>
              <a:rPr sz="1200" dirty="0">
                <a:latin typeface="Carlito"/>
                <a:cs typeface="Carlito"/>
              </a:rPr>
              <a:t>ödeyeceğini </a:t>
            </a:r>
            <a:r>
              <a:rPr sz="1200" spc="-5" dirty="0">
                <a:latin typeface="Carlito"/>
                <a:cs typeface="Carlito"/>
              </a:rPr>
              <a:t>bildirdiği </a:t>
            </a:r>
            <a:r>
              <a:rPr sz="1200" dirty="0">
                <a:latin typeface="Carlito"/>
                <a:cs typeface="Carlito"/>
              </a:rPr>
              <a:t>vergi ve </a:t>
            </a:r>
            <a:r>
              <a:rPr sz="1200" spc="-5" dirty="0">
                <a:latin typeface="Carlito"/>
                <a:cs typeface="Carlito"/>
              </a:rPr>
              <a:t>vergi cezasını yukarıda yazılı  süre içinde ödemez </a:t>
            </a:r>
            <a:r>
              <a:rPr sz="1200" dirty="0">
                <a:latin typeface="Carlito"/>
                <a:cs typeface="Carlito"/>
              </a:rPr>
              <a:t>veya dava </a:t>
            </a:r>
            <a:r>
              <a:rPr sz="1200" spc="-5" dirty="0">
                <a:latin typeface="Carlito"/>
                <a:cs typeface="Carlito"/>
              </a:rPr>
              <a:t>konusu yaparsa </a:t>
            </a:r>
            <a:r>
              <a:rPr sz="1200" dirty="0">
                <a:latin typeface="Carlito"/>
                <a:cs typeface="Carlito"/>
              </a:rPr>
              <a:t>bu madde </a:t>
            </a:r>
            <a:r>
              <a:rPr sz="1200" spc="-5" dirty="0">
                <a:latin typeface="Carlito"/>
                <a:cs typeface="Carlito"/>
              </a:rPr>
              <a:t>hükmünden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faydalandırılmaz.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VERGİ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BEYANNAMELERİNİN VERİLME VE ÖDEME</a:t>
            </a:r>
            <a:r>
              <a:rPr sz="1400" b="1" spc="-4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SÜRELERİ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Yıllık Gelir Vergisi Beyanname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Verme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Ödeme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Tarihleri</a:t>
            </a:r>
            <a:endParaRPr sz="14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36980" y="6551041"/>
            <a:ext cx="5744845" cy="638810"/>
            <a:chOff x="836980" y="6551041"/>
            <a:chExt cx="5744845" cy="638810"/>
          </a:xfrm>
        </p:grpSpPr>
        <p:sp>
          <p:nvSpPr>
            <p:cNvPr id="5" name="object 5"/>
            <p:cNvSpPr/>
            <p:nvPr/>
          </p:nvSpPr>
          <p:spPr>
            <a:xfrm>
              <a:off x="836980" y="6560184"/>
              <a:ext cx="5744845" cy="204470"/>
            </a:xfrm>
            <a:custGeom>
              <a:avLst/>
              <a:gdLst/>
              <a:ahLst/>
              <a:cxnLst/>
              <a:rect l="l" t="t" r="r" b="b"/>
              <a:pathLst>
                <a:path w="5744845" h="204470">
                  <a:moveTo>
                    <a:pt x="3827399" y="0"/>
                  </a:moveTo>
                  <a:lnTo>
                    <a:pt x="0" y="0"/>
                  </a:lnTo>
                  <a:lnTo>
                    <a:pt x="0" y="204216"/>
                  </a:lnTo>
                  <a:lnTo>
                    <a:pt x="3827399" y="204216"/>
                  </a:lnTo>
                  <a:lnTo>
                    <a:pt x="3827399" y="0"/>
                  </a:lnTo>
                  <a:close/>
                </a:path>
                <a:path w="5744845" h="204470">
                  <a:moveTo>
                    <a:pt x="5744794" y="0"/>
                  </a:moveTo>
                  <a:lnTo>
                    <a:pt x="3834968" y="0"/>
                  </a:lnTo>
                  <a:lnTo>
                    <a:pt x="3834968" y="204216"/>
                  </a:lnTo>
                  <a:lnTo>
                    <a:pt x="5744794" y="204216"/>
                  </a:lnTo>
                  <a:lnTo>
                    <a:pt x="5744794" y="0"/>
                  </a:lnTo>
                  <a:close/>
                </a:path>
              </a:pathLst>
            </a:custGeom>
            <a:solidFill>
              <a:srgbClr val="ECEC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36980" y="6551053"/>
              <a:ext cx="5744845" cy="638810"/>
            </a:xfrm>
            <a:custGeom>
              <a:avLst/>
              <a:gdLst/>
              <a:ahLst/>
              <a:cxnLst/>
              <a:rect l="l" t="t" r="r" b="b"/>
              <a:pathLst>
                <a:path w="5744845" h="638809">
                  <a:moveTo>
                    <a:pt x="1908302" y="213360"/>
                  </a:moveTo>
                  <a:lnTo>
                    <a:pt x="0" y="213360"/>
                  </a:lnTo>
                  <a:lnTo>
                    <a:pt x="0" y="222491"/>
                  </a:lnTo>
                  <a:lnTo>
                    <a:pt x="0" y="638543"/>
                  </a:lnTo>
                  <a:lnTo>
                    <a:pt x="1908302" y="638543"/>
                  </a:lnTo>
                  <a:lnTo>
                    <a:pt x="1908302" y="222491"/>
                  </a:lnTo>
                  <a:lnTo>
                    <a:pt x="1908302" y="213360"/>
                  </a:lnTo>
                  <a:close/>
                </a:path>
                <a:path w="5744845" h="638809">
                  <a:moveTo>
                    <a:pt x="3827348" y="434327"/>
                  </a:moveTo>
                  <a:lnTo>
                    <a:pt x="1917522" y="434327"/>
                  </a:lnTo>
                  <a:lnTo>
                    <a:pt x="1917522" y="638543"/>
                  </a:lnTo>
                  <a:lnTo>
                    <a:pt x="3827348" y="638543"/>
                  </a:lnTo>
                  <a:lnTo>
                    <a:pt x="3827348" y="434327"/>
                  </a:lnTo>
                  <a:close/>
                </a:path>
                <a:path w="5744845" h="638809">
                  <a:moveTo>
                    <a:pt x="3827348" y="213360"/>
                  </a:moveTo>
                  <a:lnTo>
                    <a:pt x="1917522" y="213360"/>
                  </a:lnTo>
                  <a:lnTo>
                    <a:pt x="1917522" y="222491"/>
                  </a:lnTo>
                  <a:lnTo>
                    <a:pt x="1917522" y="425183"/>
                  </a:lnTo>
                  <a:lnTo>
                    <a:pt x="3827348" y="425183"/>
                  </a:lnTo>
                  <a:lnTo>
                    <a:pt x="3827348" y="222491"/>
                  </a:lnTo>
                  <a:lnTo>
                    <a:pt x="3827348" y="213360"/>
                  </a:lnTo>
                  <a:close/>
                </a:path>
                <a:path w="5744845" h="638809">
                  <a:moveTo>
                    <a:pt x="3827399" y="0"/>
                  </a:moveTo>
                  <a:lnTo>
                    <a:pt x="0" y="0"/>
                  </a:lnTo>
                  <a:lnTo>
                    <a:pt x="0" y="9131"/>
                  </a:lnTo>
                  <a:lnTo>
                    <a:pt x="3827399" y="9131"/>
                  </a:lnTo>
                  <a:lnTo>
                    <a:pt x="3827399" y="0"/>
                  </a:lnTo>
                  <a:close/>
                </a:path>
                <a:path w="5744845" h="638809">
                  <a:moveTo>
                    <a:pt x="5744794" y="434327"/>
                  </a:moveTo>
                  <a:lnTo>
                    <a:pt x="3834968" y="434327"/>
                  </a:lnTo>
                  <a:lnTo>
                    <a:pt x="3834968" y="638543"/>
                  </a:lnTo>
                  <a:lnTo>
                    <a:pt x="5744794" y="638543"/>
                  </a:lnTo>
                  <a:lnTo>
                    <a:pt x="5744794" y="434327"/>
                  </a:lnTo>
                  <a:close/>
                </a:path>
                <a:path w="5744845" h="638809">
                  <a:moveTo>
                    <a:pt x="5744794" y="213360"/>
                  </a:moveTo>
                  <a:lnTo>
                    <a:pt x="3836492" y="213360"/>
                  </a:lnTo>
                  <a:lnTo>
                    <a:pt x="3836492" y="222491"/>
                  </a:lnTo>
                  <a:lnTo>
                    <a:pt x="3834968" y="222491"/>
                  </a:lnTo>
                  <a:lnTo>
                    <a:pt x="3834968" y="425183"/>
                  </a:lnTo>
                  <a:lnTo>
                    <a:pt x="5744794" y="425183"/>
                  </a:lnTo>
                  <a:lnTo>
                    <a:pt x="5744794" y="222491"/>
                  </a:lnTo>
                  <a:lnTo>
                    <a:pt x="5744794" y="213360"/>
                  </a:lnTo>
                  <a:close/>
                </a:path>
                <a:path w="5744845" h="638809">
                  <a:moveTo>
                    <a:pt x="5744794" y="0"/>
                  </a:moveTo>
                  <a:lnTo>
                    <a:pt x="3836492" y="0"/>
                  </a:lnTo>
                  <a:lnTo>
                    <a:pt x="3836492" y="9131"/>
                  </a:lnTo>
                  <a:lnTo>
                    <a:pt x="5744794" y="9131"/>
                  </a:lnTo>
                  <a:lnTo>
                    <a:pt x="5744794" y="0"/>
                  </a:lnTo>
                  <a:close/>
                </a:path>
              </a:pathLst>
            </a:custGeom>
            <a:solidFill>
              <a:srgbClr val="FFE4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834694" y="6560184"/>
          <a:ext cx="5766435" cy="639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9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7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359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Yıllık Beyanname verme</a:t>
                      </a:r>
                      <a:r>
                        <a:rPr sz="1200" b="1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süresi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marL="702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01–31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Mart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362">
                <a:tc>
                  <a:txBody>
                    <a:bodyPr/>
                    <a:lstStyle/>
                    <a:p>
                      <a:pPr marL="66040" marR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Ödeme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1.Taksit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marL="7029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01-31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Mart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solidFill>
                      <a:srgbClr val="FFE4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5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2.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Taksit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marL="702945">
                        <a:lnSpc>
                          <a:spcPts val="1375"/>
                        </a:lnSpc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01-31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Temmuz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solidFill>
                      <a:srgbClr val="FFE4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827836" y="6551053"/>
            <a:ext cx="5763260" cy="648335"/>
          </a:xfrm>
          <a:custGeom>
            <a:avLst/>
            <a:gdLst/>
            <a:ahLst/>
            <a:cxnLst/>
            <a:rect l="l" t="t" r="r" b="b"/>
            <a:pathLst>
              <a:path w="5763259" h="648334">
                <a:moveTo>
                  <a:pt x="9144" y="0"/>
                </a:moveTo>
                <a:lnTo>
                  <a:pt x="0" y="0"/>
                </a:lnTo>
                <a:lnTo>
                  <a:pt x="0" y="638543"/>
                </a:lnTo>
                <a:lnTo>
                  <a:pt x="9144" y="638543"/>
                </a:lnTo>
                <a:lnTo>
                  <a:pt x="9144" y="0"/>
                </a:lnTo>
                <a:close/>
              </a:path>
              <a:path w="5763259" h="648334">
                <a:moveTo>
                  <a:pt x="1917446" y="638619"/>
                </a:moveTo>
                <a:lnTo>
                  <a:pt x="9144" y="638619"/>
                </a:lnTo>
                <a:lnTo>
                  <a:pt x="0" y="638619"/>
                </a:lnTo>
                <a:lnTo>
                  <a:pt x="0" y="648068"/>
                </a:lnTo>
                <a:lnTo>
                  <a:pt x="9144" y="648068"/>
                </a:lnTo>
                <a:lnTo>
                  <a:pt x="1917446" y="648068"/>
                </a:lnTo>
                <a:lnTo>
                  <a:pt x="1917446" y="638619"/>
                </a:lnTo>
                <a:close/>
              </a:path>
              <a:path w="5763259" h="648334">
                <a:moveTo>
                  <a:pt x="5753938" y="638619"/>
                </a:moveTo>
                <a:lnTo>
                  <a:pt x="3845636" y="638619"/>
                </a:lnTo>
                <a:lnTo>
                  <a:pt x="3836492" y="638619"/>
                </a:lnTo>
                <a:lnTo>
                  <a:pt x="1926666" y="638619"/>
                </a:lnTo>
                <a:lnTo>
                  <a:pt x="1917522" y="638619"/>
                </a:lnTo>
                <a:lnTo>
                  <a:pt x="1917522" y="648068"/>
                </a:lnTo>
                <a:lnTo>
                  <a:pt x="1926666" y="648068"/>
                </a:lnTo>
                <a:lnTo>
                  <a:pt x="3836492" y="648068"/>
                </a:lnTo>
                <a:lnTo>
                  <a:pt x="3845636" y="648068"/>
                </a:lnTo>
                <a:lnTo>
                  <a:pt x="5753938" y="648068"/>
                </a:lnTo>
                <a:lnTo>
                  <a:pt x="5753938" y="638619"/>
                </a:lnTo>
                <a:close/>
              </a:path>
              <a:path w="5763259" h="648334">
                <a:moveTo>
                  <a:pt x="5753938" y="425196"/>
                </a:moveTo>
                <a:lnTo>
                  <a:pt x="3845636" y="425196"/>
                </a:lnTo>
                <a:lnTo>
                  <a:pt x="3845636" y="0"/>
                </a:lnTo>
                <a:lnTo>
                  <a:pt x="3836492" y="0"/>
                </a:lnTo>
                <a:lnTo>
                  <a:pt x="3836492" y="425196"/>
                </a:lnTo>
                <a:lnTo>
                  <a:pt x="1926666" y="425196"/>
                </a:lnTo>
                <a:lnTo>
                  <a:pt x="1926666" y="213360"/>
                </a:lnTo>
                <a:lnTo>
                  <a:pt x="1917509" y="213360"/>
                </a:lnTo>
                <a:lnTo>
                  <a:pt x="1917509" y="638543"/>
                </a:lnTo>
                <a:lnTo>
                  <a:pt x="1926666" y="638543"/>
                </a:lnTo>
                <a:lnTo>
                  <a:pt x="1926666" y="434327"/>
                </a:lnTo>
                <a:lnTo>
                  <a:pt x="3836492" y="434327"/>
                </a:lnTo>
                <a:lnTo>
                  <a:pt x="3836492" y="638543"/>
                </a:lnTo>
                <a:lnTo>
                  <a:pt x="3845636" y="638543"/>
                </a:lnTo>
                <a:lnTo>
                  <a:pt x="3845636" y="434327"/>
                </a:lnTo>
                <a:lnTo>
                  <a:pt x="5753938" y="434327"/>
                </a:lnTo>
                <a:lnTo>
                  <a:pt x="5753938" y="425196"/>
                </a:lnTo>
                <a:close/>
              </a:path>
              <a:path w="5763259" h="648334">
                <a:moveTo>
                  <a:pt x="5763209" y="638619"/>
                </a:moveTo>
                <a:lnTo>
                  <a:pt x="5754065" y="638619"/>
                </a:lnTo>
                <a:lnTo>
                  <a:pt x="5754065" y="648068"/>
                </a:lnTo>
                <a:lnTo>
                  <a:pt x="5763209" y="648068"/>
                </a:lnTo>
                <a:lnTo>
                  <a:pt x="5763209" y="638619"/>
                </a:lnTo>
                <a:close/>
              </a:path>
              <a:path w="5763259" h="648334">
                <a:moveTo>
                  <a:pt x="5763209" y="0"/>
                </a:moveTo>
                <a:lnTo>
                  <a:pt x="5754065" y="0"/>
                </a:lnTo>
                <a:lnTo>
                  <a:pt x="5754065" y="638543"/>
                </a:lnTo>
                <a:lnTo>
                  <a:pt x="5763209" y="638543"/>
                </a:lnTo>
                <a:lnTo>
                  <a:pt x="5763209" y="0"/>
                </a:lnTo>
                <a:close/>
              </a:path>
            </a:pathLst>
          </a:custGeom>
          <a:solidFill>
            <a:srgbClr val="FFE4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88288" y="7584185"/>
            <a:ext cx="32080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Kurumlar Vergisi Beyan ve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Ödeme</a:t>
            </a:r>
            <a:r>
              <a:rPr sz="1400" b="1" spc="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Tarihleri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10989" y="8032750"/>
            <a:ext cx="2117090" cy="992505"/>
          </a:xfrm>
          <a:custGeom>
            <a:avLst/>
            <a:gdLst/>
            <a:ahLst/>
            <a:cxnLst/>
            <a:rect l="l" t="t" r="r" b="b"/>
            <a:pathLst>
              <a:path w="2117090" h="992504">
                <a:moveTo>
                  <a:pt x="2117090" y="579120"/>
                </a:moveTo>
                <a:lnTo>
                  <a:pt x="0" y="579120"/>
                </a:lnTo>
                <a:lnTo>
                  <a:pt x="0" y="992124"/>
                </a:lnTo>
                <a:lnTo>
                  <a:pt x="2117090" y="992124"/>
                </a:lnTo>
                <a:lnTo>
                  <a:pt x="2117090" y="579120"/>
                </a:lnTo>
                <a:close/>
              </a:path>
              <a:path w="2117090" h="992504">
                <a:moveTo>
                  <a:pt x="2117090" y="0"/>
                </a:moveTo>
                <a:lnTo>
                  <a:pt x="0" y="0"/>
                </a:lnTo>
                <a:lnTo>
                  <a:pt x="0" y="571500"/>
                </a:lnTo>
                <a:lnTo>
                  <a:pt x="2117090" y="571500"/>
                </a:lnTo>
                <a:lnTo>
                  <a:pt x="211709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835456" y="8032750"/>
          <a:ext cx="5346065" cy="992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40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5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8076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Yıllık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Beyanname verme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süresi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(Hesap Dönemleri Takvim yılı olan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Kurumlar</a:t>
                      </a:r>
                      <a:r>
                        <a:rPr sz="1200" spc="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için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1440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R="11938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01–30</a:t>
                      </a:r>
                      <a:r>
                        <a:rPr sz="1200" spc="-9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Nisan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7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Ödeme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5090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01-30</a:t>
                      </a:r>
                      <a:r>
                        <a:rPr sz="1200" spc="-6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Nisan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5090" marB="0"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81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2362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MUHTASAR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 PRİM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HİZMET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BEYANNAMESİ Verme ve Ödeme</a:t>
            </a:r>
            <a:r>
              <a:rPr sz="1400" b="1" spc="-2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Zamanı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5456" y="1435861"/>
          <a:ext cx="5892800" cy="2192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9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4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4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Aylık MUHTASAR VE 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PRİM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BEYANNAMESİ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Ödeme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Takip Eden Her Ayın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26. 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Takip Eden Her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ayın</a:t>
                      </a:r>
                      <a:r>
                        <a:rPr sz="12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26.günü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D9E1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Üç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Aylık MUHTASAR VE PRİM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latin typeface="Carlito"/>
                          <a:cs typeface="Carlito"/>
                        </a:rPr>
                        <a:t>HİZMET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BEYANNAMESİ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Ödeme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4AF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1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Ocak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Ocak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D4D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8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Nisan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Nisan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solidFill>
                      <a:srgbClr val="D4D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Temmuz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Temmuz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solidFill>
                      <a:srgbClr val="D4D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45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Ekim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26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Ekim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solidFill>
                      <a:srgbClr val="D4D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4046346"/>
            <a:ext cx="43357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Katma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Değer Vergisi Beyanname Verme </a:t>
            </a:r>
            <a:r>
              <a:rPr sz="1400" b="1" spc="-10" dirty="0">
                <a:solidFill>
                  <a:srgbClr val="C45811"/>
                </a:solidFill>
                <a:latin typeface="Carlito"/>
                <a:cs typeface="Carlito"/>
              </a:rPr>
              <a:t>ve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Ödeme</a:t>
            </a:r>
            <a:r>
              <a:rPr sz="1400" b="1" spc="3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zamanı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35456" y="4494910"/>
          <a:ext cx="5824220" cy="686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98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874">
                <a:tc>
                  <a:txBody>
                    <a:bodyPr/>
                    <a:lstStyle/>
                    <a:p>
                      <a:pPr marR="4064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Beyanname Verme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R="35560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Ödeme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90" marB="0"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179"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Takip Eden Her Ayın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26.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R="34290" algn="ctr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Takip Eden Her Ayın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26.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Günü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2065" marB="0"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88288" y="5572124"/>
            <a:ext cx="46564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Geçici Vergi Dönemleri (Hesap Dönemi Takvim Yılı Olanlar</a:t>
            </a:r>
            <a:r>
              <a:rPr sz="1400" b="1" spc="7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İçin)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830884" y="6013069"/>
          <a:ext cx="5844540" cy="225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9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DÖNEMLER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435"/>
                        </a:lnSpc>
                        <a:spcBef>
                          <a:spcPts val="16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8495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BEYAN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ZAMANI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8495A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ÖDEME ZAMANI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8495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1.DÖNEM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ts val="1435"/>
                        </a:lnSpc>
                        <a:spcBef>
                          <a:spcPts val="16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Ocak-Şubat-Mart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Mayıs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Mayıs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33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2.DÖNEM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Nisan-Mayıs-Haziran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Ağustos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Ağustos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239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431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3.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DÖNEM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ts val="1435"/>
                        </a:lnSpc>
                        <a:spcBef>
                          <a:spcPts val="16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Temmuz-Ağustos-Eylül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 Kasım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112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 Kasım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1125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172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4.DÖNEM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Ekim-Kasım-Aralık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1" spc="-5" dirty="0">
                          <a:solidFill>
                            <a:srgbClr val="800000"/>
                          </a:solidFill>
                          <a:latin typeface="Carlito"/>
                          <a:cs typeface="Carlito"/>
                        </a:rPr>
                        <a:t>KALDIRILDI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solidFill>
                            <a:srgbClr val="800000"/>
                          </a:solidFill>
                          <a:latin typeface="Carlito"/>
                          <a:cs typeface="Carlito"/>
                        </a:rPr>
                        <a:t>KALDIRILDI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solidFill>
                            <a:srgbClr val="800000"/>
                          </a:solidFill>
                          <a:latin typeface="Carlito"/>
                          <a:cs typeface="Carlito"/>
                        </a:rPr>
                        <a:t>KALDIRILDI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8EAADB"/>
                      </a:solidFill>
                      <a:prstDash val="solid"/>
                    </a:lnL>
                    <a:lnR w="3175">
                      <a:solidFill>
                        <a:srgbClr val="8EAADB"/>
                      </a:solidFill>
                      <a:prstDash val="solid"/>
                    </a:lnR>
                    <a:lnT w="3175">
                      <a:solidFill>
                        <a:srgbClr val="8EAADB"/>
                      </a:solidFill>
                      <a:prstDash val="solid"/>
                    </a:lnT>
                    <a:lnB w="3175">
                      <a:solidFill>
                        <a:srgbClr val="8EAADB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88288" y="8448293"/>
            <a:ext cx="5785485" cy="124523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NOT: </a:t>
            </a:r>
            <a:r>
              <a:rPr sz="1200" b="1" spc="-5" dirty="0">
                <a:latin typeface="Carlito"/>
                <a:cs typeface="Carlito"/>
              </a:rPr>
              <a:t>2021 YILI </a:t>
            </a:r>
            <a:r>
              <a:rPr sz="1200" b="1" dirty="0">
                <a:latin typeface="Carlito"/>
                <a:cs typeface="Carlito"/>
              </a:rPr>
              <a:t>4. </a:t>
            </a:r>
            <a:r>
              <a:rPr sz="1200" b="1" spc="-5" dirty="0">
                <a:latin typeface="Carlito"/>
                <a:cs typeface="Carlito"/>
              </a:rPr>
              <a:t>DÖNEM GEÇİCİ VERGİ BEYANNAMESİ 17/ŞUBAT/2022 DE</a:t>
            </a:r>
            <a:r>
              <a:rPr sz="1200" b="1" spc="9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VERİLECEKTİR.</a:t>
            </a:r>
            <a:endParaRPr sz="1200">
              <a:latin typeface="Carlito"/>
              <a:cs typeface="Carlito"/>
            </a:endParaRPr>
          </a:p>
          <a:p>
            <a:pPr marL="469265" marR="5080" indent="-228600">
              <a:lnSpc>
                <a:spcPts val="1610"/>
              </a:lnSpc>
              <a:spcBef>
                <a:spcPts val="70"/>
              </a:spcBef>
              <a:buFont typeface="Verdana"/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Özel Hesap Dönemi Tayin Edilenler İçin, Özel hesap döneminin başlangıç tarihinden  </a:t>
            </a:r>
            <a:r>
              <a:rPr sz="1200" dirty="0">
                <a:latin typeface="Carlito"/>
                <a:cs typeface="Carlito"/>
              </a:rPr>
              <a:t>itibaren </a:t>
            </a:r>
            <a:r>
              <a:rPr sz="1200" spc="-5" dirty="0">
                <a:latin typeface="Carlito"/>
                <a:cs typeface="Carlito"/>
              </a:rPr>
              <a:t>üçer </a:t>
            </a:r>
            <a:r>
              <a:rPr sz="1200" dirty="0">
                <a:latin typeface="Carlito"/>
                <a:cs typeface="Carlito"/>
              </a:rPr>
              <a:t>aylık </a:t>
            </a:r>
            <a:r>
              <a:rPr sz="1200" spc="-5" dirty="0">
                <a:latin typeface="Carlito"/>
                <a:cs typeface="Carlito"/>
              </a:rPr>
              <a:t>dönemler olarak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hesaplanır.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70"/>
              </a:spcBef>
              <a:buFont typeface="Verdana"/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İşe Başlama, İşi Bırakma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Hesap Döneminin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Değişmesi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Verdana"/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İşe başlanılan tarihin içinde bulunduğu dönemin sonuna kadar olan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süre,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5"/>
              </a:spcBef>
              <a:buFont typeface="Verdana"/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İşin </a:t>
            </a:r>
            <a:r>
              <a:rPr sz="1200" dirty="0">
                <a:latin typeface="Carlito"/>
                <a:cs typeface="Carlito"/>
              </a:rPr>
              <a:t>bırakıldığı </a:t>
            </a:r>
            <a:r>
              <a:rPr sz="1200" spc="-5" dirty="0">
                <a:latin typeface="Carlito"/>
                <a:cs typeface="Carlito"/>
              </a:rPr>
              <a:t>tarihe kadar olan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süre,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888" y="985774"/>
            <a:ext cx="5553710" cy="806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10800"/>
              </a:lnSpc>
              <a:spcBef>
                <a:spcPts val="100"/>
              </a:spcBef>
              <a:buFont typeface="Verdana"/>
              <a:buChar char="-"/>
              <a:tabLst>
                <a:tab pos="233045" algn="l"/>
                <a:tab pos="233679" algn="l"/>
              </a:tabLst>
            </a:pPr>
            <a:r>
              <a:rPr sz="1200" spc="-5" dirty="0">
                <a:latin typeface="Carlito"/>
                <a:cs typeface="Carlito"/>
              </a:rPr>
              <a:t>Yeni hesap döneminin </a:t>
            </a:r>
            <a:r>
              <a:rPr sz="1200" dirty="0">
                <a:latin typeface="Carlito"/>
                <a:cs typeface="Carlito"/>
              </a:rPr>
              <a:t>başladığı </a:t>
            </a:r>
            <a:r>
              <a:rPr sz="1200" spc="-5" dirty="0">
                <a:latin typeface="Carlito"/>
                <a:cs typeface="Carlito"/>
              </a:rPr>
              <a:t>tarihe kadar olan süre, </a:t>
            </a:r>
            <a:r>
              <a:rPr sz="1200" dirty="0">
                <a:latin typeface="Carlito"/>
                <a:cs typeface="Carlito"/>
              </a:rPr>
              <a:t>ayrı </a:t>
            </a:r>
            <a:r>
              <a:rPr sz="1200" spc="-5" dirty="0">
                <a:latin typeface="Carlito"/>
                <a:cs typeface="Carlito"/>
              </a:rPr>
              <a:t>vergilendirme dönemi  sayılır.</a:t>
            </a:r>
            <a:endParaRPr sz="1200">
              <a:latin typeface="Carlito"/>
              <a:cs typeface="Carlito"/>
            </a:endParaRPr>
          </a:p>
          <a:p>
            <a:pPr marL="233045" indent="-220979">
              <a:lnSpc>
                <a:spcPct val="100000"/>
              </a:lnSpc>
              <a:spcBef>
                <a:spcPts val="85"/>
              </a:spcBef>
              <a:buFont typeface="Verdana"/>
              <a:buChar char="-"/>
              <a:tabLst>
                <a:tab pos="233045" algn="l"/>
                <a:tab pos="233679" algn="l"/>
              </a:tabLst>
            </a:pPr>
            <a:r>
              <a:rPr sz="1100" spc="-5" dirty="0">
                <a:latin typeface="Carlito"/>
                <a:cs typeface="Carlito"/>
              </a:rPr>
              <a:t>Beyanname verme ve </a:t>
            </a:r>
            <a:r>
              <a:rPr sz="1100" dirty="0">
                <a:latin typeface="Carlito"/>
                <a:cs typeface="Carlito"/>
              </a:rPr>
              <a:t>ödeme </a:t>
            </a:r>
            <a:r>
              <a:rPr sz="1100" spc="-5" dirty="0">
                <a:latin typeface="Carlito"/>
                <a:cs typeface="Carlito"/>
              </a:rPr>
              <a:t>süresinin </a:t>
            </a:r>
            <a:r>
              <a:rPr sz="1100" dirty="0">
                <a:latin typeface="Carlito"/>
                <a:cs typeface="Carlito"/>
              </a:rPr>
              <a:t>son </a:t>
            </a:r>
            <a:r>
              <a:rPr sz="1100" spc="-5" dirty="0">
                <a:latin typeface="Carlito"/>
                <a:cs typeface="Carlito"/>
              </a:rPr>
              <a:t>günü resmi tatile denk gelirse beyan </a:t>
            </a:r>
            <a:r>
              <a:rPr sz="1100" dirty="0">
                <a:latin typeface="Carlito"/>
                <a:cs typeface="Carlito"/>
              </a:rPr>
              <a:t>ve</a:t>
            </a:r>
            <a:r>
              <a:rPr sz="1100" spc="70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ödeme</a:t>
            </a:r>
            <a:endParaRPr sz="1100">
              <a:latin typeface="Carlito"/>
              <a:cs typeface="Carlito"/>
            </a:endParaRPr>
          </a:p>
          <a:p>
            <a:pPr marL="240665">
              <a:lnSpc>
                <a:spcPct val="100000"/>
              </a:lnSpc>
              <a:spcBef>
                <a:spcPts val="229"/>
              </a:spcBef>
            </a:pPr>
            <a:r>
              <a:rPr sz="1100" spc="-5" dirty="0">
                <a:latin typeface="Carlito"/>
                <a:cs typeface="Carlito"/>
              </a:rPr>
              <a:t>süresi </a:t>
            </a:r>
            <a:r>
              <a:rPr sz="1100" dirty="0">
                <a:latin typeface="Carlito"/>
                <a:cs typeface="Carlito"/>
              </a:rPr>
              <a:t>takip eden </a:t>
            </a:r>
            <a:r>
              <a:rPr sz="1100" spc="-5" dirty="0">
                <a:latin typeface="Carlito"/>
                <a:cs typeface="Carlito"/>
              </a:rPr>
              <a:t>ilk işgününün sonuna </a:t>
            </a:r>
            <a:r>
              <a:rPr sz="1100" dirty="0">
                <a:latin typeface="Carlito"/>
                <a:cs typeface="Carlito"/>
              </a:rPr>
              <a:t>kadar </a:t>
            </a:r>
            <a:r>
              <a:rPr sz="1100" spc="-5" dirty="0">
                <a:latin typeface="Carlito"/>
                <a:cs typeface="Carlito"/>
              </a:rPr>
              <a:t>uzar.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50196" y="4398381"/>
            <a:ext cx="95250" cy="94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0196" y="4600945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50196" y="4803510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0196" y="5007981"/>
            <a:ext cx="95250" cy="94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50196" y="5210545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0196" y="5413110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50196" y="5617581"/>
            <a:ext cx="95250" cy="94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50196" y="5820145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50196" y="6022710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50196" y="7039345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50196" y="7241909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88288" y="2340609"/>
            <a:ext cx="5787390" cy="7298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 BORÇLARININ ÖDENMEMESİ HALİNDE AYLIK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GECİKME</a:t>
            </a:r>
            <a:r>
              <a:rPr sz="1400" b="1" spc="6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ZAMMI/FAİZ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TUTARI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Carlito"/>
                <a:cs typeface="Carlito"/>
              </a:rPr>
              <a:t>30.12.2019 tarihinden itibaren </a:t>
            </a:r>
            <a:r>
              <a:rPr sz="1100" dirty="0">
                <a:latin typeface="Carlito"/>
                <a:cs typeface="Carlito"/>
              </a:rPr>
              <a:t>aylık </a:t>
            </a:r>
            <a:r>
              <a:rPr sz="1100" spc="-5" dirty="0">
                <a:latin typeface="Carlito"/>
                <a:cs typeface="Carlito"/>
              </a:rPr>
              <a:t>%1,6’dır. Gecikme Zammı </a:t>
            </a:r>
            <a:r>
              <a:rPr sz="1100" dirty="0">
                <a:latin typeface="Carlito"/>
                <a:cs typeface="Carlito"/>
              </a:rPr>
              <a:t>ve </a:t>
            </a:r>
            <a:r>
              <a:rPr sz="1100" spc="-5" dirty="0">
                <a:latin typeface="Carlito"/>
                <a:cs typeface="Carlito"/>
              </a:rPr>
              <a:t>Gecikme Faizi Günlük</a:t>
            </a:r>
            <a:r>
              <a:rPr sz="1100" spc="75" dirty="0">
                <a:latin typeface="Carlito"/>
                <a:cs typeface="Carlito"/>
              </a:rPr>
              <a:t> </a:t>
            </a:r>
            <a:r>
              <a:rPr sz="1100" dirty="0">
                <a:latin typeface="Carlito"/>
                <a:cs typeface="Carlito"/>
              </a:rPr>
              <a:t>hesaplanır.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 MATRAHINDAN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İNDİRİLECEK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GİDERLER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5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sz="1200" dirty="0">
                <a:latin typeface="Carlito"/>
                <a:cs typeface="Carlito"/>
              </a:rPr>
              <a:t>Gider </a:t>
            </a:r>
            <a:r>
              <a:rPr sz="1200" spc="-5" dirty="0">
                <a:latin typeface="Carlito"/>
                <a:cs typeface="Carlito"/>
              </a:rPr>
              <a:t>kabul edilen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harcamalar</a:t>
            </a:r>
            <a:endParaRPr sz="1200">
              <a:latin typeface="Carlito"/>
              <a:cs typeface="Carlito"/>
            </a:endParaRPr>
          </a:p>
          <a:p>
            <a:pPr marL="241300">
              <a:lnSpc>
                <a:spcPct val="100000"/>
              </a:lnSpc>
              <a:spcBef>
                <a:spcPts val="155"/>
              </a:spcBef>
              <a:tabLst>
                <a:tab pos="461645" algn="l"/>
              </a:tabLst>
            </a:pPr>
            <a:r>
              <a:rPr sz="1200" dirty="0">
                <a:latin typeface="Times New Roman"/>
                <a:cs typeface="Times New Roman"/>
              </a:rPr>
              <a:t>-	</a:t>
            </a:r>
            <a:r>
              <a:rPr sz="1200" spc="-5" dirty="0">
                <a:latin typeface="Carlito"/>
                <a:cs typeface="Carlito"/>
              </a:rPr>
              <a:t>Personel Giderleri</a:t>
            </a:r>
            <a:endParaRPr sz="1200">
              <a:latin typeface="Carlito"/>
              <a:cs typeface="Carlito"/>
            </a:endParaRPr>
          </a:p>
          <a:p>
            <a:pPr marL="461645" marR="4737735">
              <a:lnSpc>
                <a:spcPct val="1108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Ücret  </a:t>
            </a:r>
            <a:r>
              <a:rPr sz="1200" dirty="0">
                <a:latin typeface="Carlito"/>
                <a:cs typeface="Carlito"/>
              </a:rPr>
              <a:t>SSK</a:t>
            </a:r>
            <a:r>
              <a:rPr sz="1200" spc="-9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Primi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İlaç ve </a:t>
            </a:r>
            <a:r>
              <a:rPr sz="1200" spc="-5" dirty="0">
                <a:latin typeface="Carlito"/>
                <a:cs typeface="Carlito"/>
              </a:rPr>
              <a:t>Tedavi Giderleri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70"/>
              </a:spcBef>
            </a:pPr>
            <a:r>
              <a:rPr sz="1200" spc="-5" dirty="0">
                <a:latin typeface="Carlito"/>
                <a:cs typeface="Carlito"/>
              </a:rPr>
              <a:t>Şahıs sigorta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primleri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İş yeri </a:t>
            </a:r>
            <a:r>
              <a:rPr sz="1200" spc="-5" dirty="0">
                <a:latin typeface="Carlito"/>
                <a:cs typeface="Carlito"/>
              </a:rPr>
              <a:t>dışında tüketebileceği yiyecek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maddeleri(erzak)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Giyim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giderleri</a:t>
            </a:r>
            <a:endParaRPr sz="1200">
              <a:latin typeface="Carlito"/>
              <a:cs typeface="Carlito"/>
            </a:endParaRPr>
          </a:p>
          <a:p>
            <a:pPr marL="461645" marR="4319270">
              <a:lnSpc>
                <a:spcPct val="1108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Yakacak</a:t>
            </a:r>
            <a:r>
              <a:rPr sz="1200" spc="-7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yardımı  </a:t>
            </a:r>
            <a:r>
              <a:rPr sz="1200" spc="-5" dirty="0">
                <a:latin typeface="Carlito"/>
                <a:cs typeface="Carlito"/>
              </a:rPr>
              <a:t>Yemek </a:t>
            </a:r>
            <a:r>
              <a:rPr sz="1200" dirty="0">
                <a:latin typeface="Carlito"/>
                <a:cs typeface="Carlito"/>
              </a:rPr>
              <a:t>yardımı  </a:t>
            </a:r>
            <a:r>
              <a:rPr sz="1200" spc="-5" dirty="0">
                <a:latin typeface="Carlito"/>
                <a:cs typeface="Carlito"/>
              </a:rPr>
              <a:t>Taşıma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gideri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+ </a:t>
            </a:r>
            <a:r>
              <a:rPr sz="1200" spc="-5" dirty="0">
                <a:latin typeface="Carlito"/>
                <a:cs typeface="Carlito"/>
              </a:rPr>
              <a:t>Servis</a:t>
            </a:r>
            <a:r>
              <a:rPr sz="1200" spc="-7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aracı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+ </a:t>
            </a:r>
            <a:r>
              <a:rPr sz="1200" spc="-5" dirty="0">
                <a:latin typeface="Carlito"/>
                <a:cs typeface="Carlito"/>
              </a:rPr>
              <a:t>Toplu </a:t>
            </a:r>
            <a:r>
              <a:rPr sz="1200" dirty="0">
                <a:latin typeface="Carlito"/>
                <a:cs typeface="Carlito"/>
              </a:rPr>
              <a:t>taşıma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kartı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+ Yol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parası</a:t>
            </a:r>
            <a:endParaRPr sz="1200">
              <a:latin typeface="Carlito"/>
              <a:cs typeface="Carlito"/>
            </a:endParaRPr>
          </a:p>
          <a:p>
            <a:pPr marL="461645" marR="4309745">
              <a:lnSpc>
                <a:spcPct val="110900"/>
              </a:lnSpc>
              <a:spcBef>
                <a:spcPts val="15"/>
              </a:spcBef>
            </a:pPr>
            <a:r>
              <a:rPr sz="1200" dirty="0">
                <a:latin typeface="Carlito"/>
                <a:cs typeface="Carlito"/>
              </a:rPr>
              <a:t>+ </a:t>
            </a:r>
            <a:r>
              <a:rPr sz="1200" spc="-5" dirty="0">
                <a:latin typeface="Carlito"/>
                <a:cs typeface="Carlito"/>
              </a:rPr>
              <a:t>Benzin gideri  </a:t>
            </a:r>
            <a:r>
              <a:rPr sz="1200" dirty="0">
                <a:latin typeface="Carlito"/>
                <a:cs typeface="Carlito"/>
              </a:rPr>
              <a:t>Kıdem</a:t>
            </a:r>
            <a:r>
              <a:rPr sz="1200" spc="-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tazminatı  </a:t>
            </a:r>
            <a:r>
              <a:rPr sz="1200" dirty="0">
                <a:latin typeface="Carlito"/>
                <a:cs typeface="Carlito"/>
              </a:rPr>
              <a:t>İhbar</a:t>
            </a:r>
            <a:r>
              <a:rPr sz="1200" spc="-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tazminatı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5"/>
              </a:spcBef>
              <a:buFont typeface="Times New Roman"/>
              <a:buChar char="-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Kiralar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Su, </a:t>
            </a:r>
            <a:r>
              <a:rPr sz="1200" spc="-5" dirty="0">
                <a:latin typeface="Carlito"/>
                <a:cs typeface="Carlito"/>
              </a:rPr>
              <a:t>elektrik, doğalgaz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telefon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giderleri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0"/>
              </a:spcBef>
              <a:buFont typeface="Times New Roman"/>
              <a:buChar char="-"/>
              <a:tabLst>
                <a:tab pos="461645" algn="l"/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Kırtasiye</a:t>
            </a:r>
            <a:r>
              <a:rPr sz="1200" spc="-5" dirty="0">
                <a:latin typeface="Carlito"/>
                <a:cs typeface="Carlito"/>
              </a:rPr>
              <a:t> Giderleri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65"/>
              </a:spcBef>
              <a:buFont typeface="Times New Roman"/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Reklam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tanıtım giderleri</a:t>
            </a:r>
            <a:endParaRPr sz="1200">
              <a:latin typeface="Carlito"/>
              <a:cs typeface="Carlito"/>
            </a:endParaRPr>
          </a:p>
          <a:p>
            <a:pPr marL="241300">
              <a:lnSpc>
                <a:spcPct val="100000"/>
              </a:lnSpc>
              <a:spcBef>
                <a:spcPts val="155"/>
              </a:spcBef>
              <a:tabLst>
                <a:tab pos="461645" algn="l"/>
              </a:tabLst>
            </a:pPr>
            <a:r>
              <a:rPr sz="1200" dirty="0">
                <a:latin typeface="Carlito"/>
                <a:cs typeface="Carlito"/>
              </a:rPr>
              <a:t>-	</a:t>
            </a:r>
            <a:r>
              <a:rPr sz="1200" spc="-5" dirty="0">
                <a:latin typeface="Carlito"/>
                <a:cs typeface="Carlito"/>
              </a:rPr>
              <a:t>Reklam</a:t>
            </a:r>
            <a:endParaRPr sz="12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spcBef>
                <a:spcPts val="160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Eşantiyonlar</a:t>
            </a:r>
            <a:endParaRPr sz="12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spcBef>
                <a:spcPts val="165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dirty="0">
                <a:latin typeface="Carlito"/>
                <a:cs typeface="Carlito"/>
              </a:rPr>
              <a:t>Fuar</a:t>
            </a:r>
            <a:endParaRPr sz="12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dirty="0">
                <a:latin typeface="Carlito"/>
                <a:cs typeface="Carlito"/>
              </a:rPr>
              <a:t>İlan</a:t>
            </a:r>
            <a:endParaRPr sz="12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spcBef>
                <a:spcPts val="160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Numune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mallar</a:t>
            </a:r>
            <a:endParaRPr sz="1200">
              <a:latin typeface="Carlito"/>
              <a:cs typeface="Carlito"/>
            </a:endParaRPr>
          </a:p>
          <a:p>
            <a:pPr marL="461645" indent="-220979">
              <a:lnSpc>
                <a:spcPct val="100000"/>
              </a:lnSpc>
              <a:spcBef>
                <a:spcPts val="170"/>
              </a:spcBef>
              <a:buFont typeface="Times New Roman"/>
              <a:buChar char="-"/>
              <a:tabLst>
                <a:tab pos="461645" algn="l"/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Temsil </a:t>
            </a:r>
            <a:r>
              <a:rPr sz="1200" dirty="0">
                <a:latin typeface="Carlito"/>
                <a:cs typeface="Carlito"/>
              </a:rPr>
              <a:t>ve Ağırlama</a:t>
            </a:r>
            <a:r>
              <a:rPr sz="1200" spc="-5" dirty="0">
                <a:latin typeface="Carlito"/>
                <a:cs typeface="Carlito"/>
              </a:rPr>
              <a:t> Giderleri</a:t>
            </a:r>
            <a:endParaRPr sz="12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Yiyecek,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içecek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83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50196" y="3695435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0196" y="3898053"/>
            <a:ext cx="95250" cy="95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0196" y="4102470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50196" y="4305036"/>
            <a:ext cx="95250" cy="94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50196" y="4507653"/>
            <a:ext cx="95250" cy="95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50196" y="4712070"/>
            <a:ext cx="95250" cy="947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0196" y="5117253"/>
            <a:ext cx="95250" cy="95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88288" y="985774"/>
            <a:ext cx="5788660" cy="857377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54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Çiçek, çelenk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dirty="0">
                <a:latin typeface="Carlito"/>
                <a:cs typeface="Carlito"/>
              </a:rPr>
              <a:t>Cenaze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ilanları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Hediye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70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b="1" spc="-5" dirty="0">
                <a:latin typeface="Carlito"/>
                <a:cs typeface="Carlito"/>
              </a:rPr>
              <a:t>Seyahat</a:t>
            </a:r>
            <a:r>
              <a:rPr sz="1200" b="1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giderleri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dirty="0">
                <a:latin typeface="Carlito"/>
                <a:cs typeface="Carlito"/>
              </a:rPr>
              <a:t>Yol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Yemek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70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Konaklama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b="1" spc="-5" dirty="0">
                <a:latin typeface="Carlito"/>
                <a:cs typeface="Carlito"/>
              </a:rPr>
              <a:t>Taşıt Giderleri (Binek otolarda gider kısıtlaması uygulanır.</a:t>
            </a:r>
            <a:r>
              <a:rPr sz="1200" b="1" spc="25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)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55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Yakıt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70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Bakım,</a:t>
            </a:r>
            <a:r>
              <a:rPr sz="1200" dirty="0">
                <a:latin typeface="Carlito"/>
                <a:cs typeface="Carlito"/>
              </a:rPr>
              <a:t> onarım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60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Sigorta</a:t>
            </a:r>
            <a:endParaRPr sz="12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  <a:tabLst>
                <a:tab pos="198120" algn="l"/>
              </a:tabLst>
            </a:pPr>
            <a:r>
              <a:rPr sz="1200" dirty="0">
                <a:latin typeface="Carlito"/>
                <a:cs typeface="Carlito"/>
              </a:rPr>
              <a:t>-	</a:t>
            </a:r>
            <a:r>
              <a:rPr sz="1200" spc="-5" dirty="0">
                <a:latin typeface="Carlito"/>
                <a:cs typeface="Carlito"/>
              </a:rPr>
              <a:t>Amortismanı</a:t>
            </a:r>
            <a:endParaRPr sz="1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165"/>
              </a:spcBef>
              <a:buFont typeface="Times New Roman"/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Carlito"/>
                <a:cs typeface="Carlito"/>
              </a:rPr>
              <a:t>Taşıtların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kiralanması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Ayni vergi </a:t>
            </a:r>
            <a:r>
              <a:rPr sz="1200" spc="-5" dirty="0">
                <a:latin typeface="Carlito"/>
                <a:cs typeface="Carlito"/>
              </a:rPr>
              <a:t>resim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harçlar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İşveren sendikalarına ödenen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aidatlar</a:t>
            </a:r>
            <a:endParaRPr sz="1200">
              <a:latin typeface="Carlito"/>
              <a:cs typeface="Carlito"/>
            </a:endParaRPr>
          </a:p>
          <a:p>
            <a:pPr marL="461645" marR="2399030">
              <a:lnSpc>
                <a:spcPct val="1108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Bir hizmet vaadi karşılığı ödenen tahsil giderleri  </a:t>
            </a:r>
            <a:r>
              <a:rPr sz="1200" dirty="0">
                <a:latin typeface="Carlito"/>
                <a:cs typeface="Carlito"/>
              </a:rPr>
              <a:t>İşletmede </a:t>
            </a:r>
            <a:r>
              <a:rPr sz="1200" spc="-5" dirty="0">
                <a:latin typeface="Carlito"/>
                <a:cs typeface="Carlito"/>
              </a:rPr>
              <a:t>çalışanların öğrenim giderleri  Finansman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Giderleri</a:t>
            </a:r>
            <a:endParaRPr sz="1200">
              <a:latin typeface="Carlito"/>
              <a:cs typeface="Carlito"/>
            </a:endParaRPr>
          </a:p>
          <a:p>
            <a:pPr marL="469265" marR="390525" indent="-7620">
              <a:lnSpc>
                <a:spcPct val="110800"/>
              </a:lnSpc>
              <a:spcBef>
                <a:spcPts val="15"/>
              </a:spcBef>
            </a:pPr>
            <a:r>
              <a:rPr sz="1200" spc="-5" dirty="0">
                <a:latin typeface="Carlito"/>
                <a:cs typeface="Carlito"/>
              </a:rPr>
              <a:t>Fakirlere </a:t>
            </a:r>
            <a:r>
              <a:rPr sz="1200" dirty="0">
                <a:latin typeface="Carlito"/>
                <a:cs typeface="Carlito"/>
              </a:rPr>
              <a:t>yardım </a:t>
            </a:r>
            <a:r>
              <a:rPr sz="1200" spc="-5" dirty="0">
                <a:latin typeface="Carlito"/>
                <a:cs typeface="Carlito"/>
              </a:rPr>
              <a:t>amacıyla </a:t>
            </a:r>
            <a:r>
              <a:rPr sz="1200" dirty="0">
                <a:latin typeface="Carlito"/>
                <a:cs typeface="Carlito"/>
              </a:rPr>
              <a:t>gıda </a:t>
            </a:r>
            <a:r>
              <a:rPr sz="1200" spc="-5" dirty="0">
                <a:latin typeface="Carlito"/>
                <a:cs typeface="Carlito"/>
              </a:rPr>
              <a:t>yardımı organizasyonu </a:t>
            </a:r>
            <a:r>
              <a:rPr sz="1200" dirty="0">
                <a:latin typeface="Carlito"/>
                <a:cs typeface="Carlito"/>
              </a:rPr>
              <a:t>yapan </a:t>
            </a:r>
            <a:r>
              <a:rPr sz="1200" spc="-5" dirty="0">
                <a:latin typeface="Carlito"/>
                <a:cs typeface="Carlito"/>
              </a:rPr>
              <a:t>dernek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vakıflara 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gıda </a:t>
            </a:r>
            <a:r>
              <a:rPr sz="1200" dirty="0">
                <a:latin typeface="Carlito"/>
                <a:cs typeface="Carlito"/>
              </a:rPr>
              <a:t>bağışlar.</a:t>
            </a:r>
            <a:endParaRPr sz="1200">
              <a:latin typeface="Carlito"/>
              <a:cs typeface="Carlito"/>
            </a:endParaRPr>
          </a:p>
          <a:p>
            <a:pPr marL="46164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Ar-Ge </a:t>
            </a:r>
            <a:r>
              <a:rPr sz="1200" spc="-5" dirty="0">
                <a:latin typeface="Carlito"/>
                <a:cs typeface="Carlito"/>
              </a:rPr>
              <a:t>harcamalarının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%100’ü.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 UYUŞMAZLIKLARINDA DAVA AÇMA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 SÜRELERİ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469265" marR="5715" lvl="1" indent="-228600" algn="just">
              <a:lnSpc>
                <a:spcPct val="110800"/>
              </a:lnSpc>
              <a:buAutoNum type="arabicPlain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İkmalen, re’sen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idarece yapılacak tarhiyatlarla, idarece düzeltme yoluyla re’sen  </a:t>
            </a:r>
            <a:r>
              <a:rPr sz="1200" dirty="0">
                <a:latin typeface="Carlito"/>
                <a:cs typeface="Carlito"/>
              </a:rPr>
              <a:t>yapılan </a:t>
            </a:r>
            <a:r>
              <a:rPr sz="1200" spc="-5" dirty="0">
                <a:latin typeface="Carlito"/>
                <a:cs typeface="Carlito"/>
              </a:rPr>
              <a:t>tarhiyatlara, ihtirazi kayıtla yapılan beyanlara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tahakkuklara yahut kesilen  </a:t>
            </a:r>
            <a:r>
              <a:rPr sz="1200" dirty="0">
                <a:latin typeface="Carlito"/>
                <a:cs typeface="Carlito"/>
              </a:rPr>
              <a:t>cezalara </a:t>
            </a:r>
            <a:r>
              <a:rPr sz="1200" spc="-5" dirty="0">
                <a:latin typeface="Carlito"/>
                <a:cs typeface="Carlito"/>
              </a:rPr>
              <a:t>karşı açılacak davalarda süre </a:t>
            </a:r>
            <a:r>
              <a:rPr sz="1200" dirty="0">
                <a:latin typeface="Carlito"/>
                <a:cs typeface="Carlito"/>
              </a:rPr>
              <a:t>30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gündür</a:t>
            </a:r>
            <a:endParaRPr sz="1200">
              <a:latin typeface="Carlito"/>
              <a:cs typeface="Carlito"/>
            </a:endParaRPr>
          </a:p>
          <a:p>
            <a:pPr marL="461645" lvl="1" indent="-220979" algn="just">
              <a:lnSpc>
                <a:spcPct val="100000"/>
              </a:lnSpc>
              <a:spcBef>
                <a:spcPts val="165"/>
              </a:spcBef>
              <a:buAutoNum type="arabicPlain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6183 </a:t>
            </a:r>
            <a:r>
              <a:rPr sz="1200" spc="-5" dirty="0">
                <a:latin typeface="Carlito"/>
                <a:cs typeface="Carlito"/>
              </a:rPr>
              <a:t>sayılı Kanunda ödeme emrine karşı açılacak </a:t>
            </a:r>
            <a:r>
              <a:rPr sz="1200" dirty="0">
                <a:latin typeface="Carlito"/>
                <a:cs typeface="Carlito"/>
              </a:rPr>
              <a:t>davalar, </a:t>
            </a:r>
            <a:r>
              <a:rPr sz="1200" spc="-5" dirty="0">
                <a:latin typeface="Carlito"/>
                <a:cs typeface="Carlito"/>
              </a:rPr>
              <a:t>(7061 sayılı yasa </a:t>
            </a:r>
            <a:r>
              <a:rPr sz="1200" dirty="0">
                <a:latin typeface="Carlito"/>
                <a:cs typeface="Carlito"/>
              </a:rPr>
              <a:t>ile)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15</a:t>
            </a:r>
            <a:endParaRPr sz="1200">
              <a:latin typeface="Carlito"/>
              <a:cs typeface="Carlito"/>
            </a:endParaRPr>
          </a:p>
          <a:p>
            <a:pPr marL="469265" algn="just">
              <a:lnSpc>
                <a:spcPct val="100000"/>
              </a:lnSpc>
              <a:spcBef>
                <a:spcPts val="160"/>
              </a:spcBef>
            </a:pPr>
            <a:r>
              <a:rPr sz="1200" dirty="0">
                <a:latin typeface="Carlito"/>
                <a:cs typeface="Carlito"/>
              </a:rPr>
              <a:t>günlük </a:t>
            </a:r>
            <a:r>
              <a:rPr sz="1200" spc="-5" dirty="0">
                <a:latin typeface="Carlito"/>
                <a:cs typeface="Carlito"/>
              </a:rPr>
              <a:t>süreye </a:t>
            </a:r>
            <a:r>
              <a:rPr sz="1200" dirty="0">
                <a:latin typeface="Carlito"/>
                <a:cs typeface="Carlito"/>
              </a:rPr>
              <a:t>tabi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tutulmuştur.</a:t>
            </a:r>
            <a:endParaRPr sz="1200">
              <a:latin typeface="Carlito"/>
              <a:cs typeface="Carlito"/>
            </a:endParaRPr>
          </a:p>
          <a:p>
            <a:pPr marL="220979" marR="6985" lvl="1" indent="-220979" algn="r">
              <a:lnSpc>
                <a:spcPct val="100000"/>
              </a:lnSpc>
              <a:spcBef>
                <a:spcPts val="155"/>
              </a:spcBef>
              <a:buAutoNum type="arabicPlain" startAt="3"/>
              <a:tabLst>
                <a:tab pos="220979" algn="l"/>
              </a:tabLst>
            </a:pPr>
            <a:r>
              <a:rPr sz="1200" dirty="0">
                <a:latin typeface="Carlito"/>
                <a:cs typeface="Carlito"/>
              </a:rPr>
              <a:t>6183  </a:t>
            </a:r>
            <a:r>
              <a:rPr sz="1200" spc="-5" dirty="0">
                <a:latin typeface="Carlito"/>
                <a:cs typeface="Carlito"/>
              </a:rPr>
              <a:t>sayılı   Kanunda,   haklarında   ihtiyati   </a:t>
            </a:r>
            <a:r>
              <a:rPr sz="1200" dirty="0">
                <a:latin typeface="Carlito"/>
                <a:cs typeface="Carlito"/>
              </a:rPr>
              <a:t>haciz  </a:t>
            </a:r>
            <a:r>
              <a:rPr sz="1200" spc="-5" dirty="0">
                <a:latin typeface="Carlito"/>
                <a:cs typeface="Carlito"/>
              </a:rPr>
              <a:t>uygulanan   kişilerin   ihtiyati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hacze,</a:t>
            </a:r>
            <a:endParaRPr sz="1200">
              <a:latin typeface="Carlito"/>
              <a:cs typeface="Carlito"/>
            </a:endParaRPr>
          </a:p>
          <a:p>
            <a:pPr marR="5715" algn="r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haklarında  </a:t>
            </a:r>
            <a:r>
              <a:rPr sz="1200" spc="-5" dirty="0">
                <a:latin typeface="Carlito"/>
                <a:cs typeface="Carlito"/>
              </a:rPr>
              <a:t>ihtiyati  tahakkuk  </a:t>
            </a:r>
            <a:r>
              <a:rPr sz="1200" dirty="0">
                <a:latin typeface="Carlito"/>
                <a:cs typeface="Carlito"/>
              </a:rPr>
              <a:t>uygulanan  </a:t>
            </a:r>
            <a:r>
              <a:rPr sz="1200" spc="-5" dirty="0">
                <a:latin typeface="Carlito"/>
                <a:cs typeface="Carlito"/>
              </a:rPr>
              <a:t>kişilerin  ihtiyati  tahakkuka  karşı </a:t>
            </a:r>
            <a:r>
              <a:rPr sz="1200" spc="2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açacakları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davalarda 15 </a:t>
            </a:r>
            <a:r>
              <a:rPr sz="1200" spc="-5" dirty="0">
                <a:latin typeface="Carlito"/>
                <a:cs typeface="Carlito"/>
              </a:rPr>
              <a:t>günlük süreye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tabidir.</a:t>
            </a:r>
            <a:endParaRPr sz="1200">
              <a:latin typeface="Carlito"/>
              <a:cs typeface="Carlito"/>
            </a:endParaRPr>
          </a:p>
          <a:p>
            <a:pPr marL="461645" lvl="1" indent="-220979">
              <a:lnSpc>
                <a:spcPct val="100000"/>
              </a:lnSpc>
              <a:spcBef>
                <a:spcPts val="155"/>
              </a:spcBef>
              <a:buAutoNum type="arabicPlain" startAt="4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Haciz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tatbikinde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haciz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işleminin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öğrenildiği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tarihten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itibaren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30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içinde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dava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açılabilir.</a:t>
            </a:r>
            <a:endParaRPr sz="1200">
              <a:latin typeface="Carlito"/>
              <a:cs typeface="Carlito"/>
            </a:endParaRPr>
          </a:p>
          <a:p>
            <a:pPr marL="220979" marR="5715" lvl="1" indent="-220979" algn="r">
              <a:lnSpc>
                <a:spcPct val="100000"/>
              </a:lnSpc>
              <a:spcBef>
                <a:spcPts val="155"/>
              </a:spcBef>
              <a:buAutoNum type="arabicPlain" startAt="5"/>
              <a:tabLst>
                <a:tab pos="220979" algn="l"/>
              </a:tabLst>
            </a:pPr>
            <a:r>
              <a:rPr sz="1200" spc="-5" dirty="0">
                <a:latin typeface="Carlito"/>
                <a:cs typeface="Carlito"/>
              </a:rPr>
              <a:t>Emlâk  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vergisi  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  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ilgili  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  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takdir  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komisyonlarınca  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belirlenen  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arsa  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  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arazi</a:t>
            </a:r>
            <a:endParaRPr sz="1200">
              <a:latin typeface="Carlito"/>
              <a:cs typeface="Carlito"/>
            </a:endParaRPr>
          </a:p>
          <a:p>
            <a:pPr marR="6985" algn="r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değerlerine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karşı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ilgili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kurum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kuruluşlarla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mahalle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köy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muhtarlıklarınca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açılacak</a:t>
            </a:r>
            <a:endParaRPr sz="1200">
              <a:latin typeface="Carlito"/>
              <a:cs typeface="Carlito"/>
            </a:endParaRPr>
          </a:p>
          <a:p>
            <a:pPr marL="469265" algn="just">
              <a:lnSpc>
                <a:spcPct val="100000"/>
              </a:lnSpc>
              <a:spcBef>
                <a:spcPts val="170"/>
              </a:spcBef>
            </a:pPr>
            <a:r>
              <a:rPr sz="1200" dirty="0">
                <a:latin typeface="Carlito"/>
                <a:cs typeface="Carlito"/>
              </a:rPr>
              <a:t>davalarda dava açma </a:t>
            </a:r>
            <a:r>
              <a:rPr sz="1200" spc="-5" dirty="0">
                <a:latin typeface="Carlito"/>
                <a:cs typeface="Carlito"/>
              </a:rPr>
              <a:t>süresi </a:t>
            </a:r>
            <a:r>
              <a:rPr sz="1200" dirty="0">
                <a:latin typeface="Carlito"/>
                <a:cs typeface="Carlito"/>
              </a:rPr>
              <a:t>15</a:t>
            </a:r>
            <a:r>
              <a:rPr sz="1200" spc="-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gündür.</a:t>
            </a:r>
            <a:endParaRPr sz="1200">
              <a:latin typeface="Carlito"/>
              <a:cs typeface="Carlito"/>
            </a:endParaRPr>
          </a:p>
          <a:p>
            <a:pPr marL="469265" marR="5715" lvl="1" indent="-228600" algn="just">
              <a:lnSpc>
                <a:spcPct val="110800"/>
              </a:lnSpc>
              <a:buAutoNum type="arabicPlain" startAt="6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Aleyhlerine tarhiyat yapılanların </a:t>
            </a:r>
            <a:r>
              <a:rPr sz="1200" dirty="0">
                <a:latin typeface="Carlito"/>
                <a:cs typeface="Carlito"/>
              </a:rPr>
              <a:t>uzlaşma </a:t>
            </a:r>
            <a:r>
              <a:rPr sz="1200" spc="-5" dirty="0">
                <a:latin typeface="Carlito"/>
                <a:cs typeface="Carlito"/>
              </a:rPr>
              <a:t>yoluna gitmeleri ve uzlaşmanın vaki  olmaması halinde, uzlaşmanın vaki olmadığına dair tutanağın kendilerine</a:t>
            </a:r>
            <a:r>
              <a:rPr sz="1200" spc="1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tebliğinden</a:t>
            </a:r>
            <a:endParaRPr sz="1200">
              <a:latin typeface="Carlito"/>
              <a:cs typeface="Carlito"/>
            </a:endParaRPr>
          </a:p>
          <a:p>
            <a:pPr marL="469265" marR="5715" algn="just">
              <a:lnSpc>
                <a:spcPct val="110900"/>
              </a:lnSpc>
              <a:spcBef>
                <a:spcPts val="10"/>
              </a:spcBef>
            </a:pPr>
            <a:r>
              <a:rPr sz="1200" dirty="0">
                <a:latin typeface="Carlito"/>
                <a:cs typeface="Carlito"/>
              </a:rPr>
              <a:t>itibaren dava </a:t>
            </a:r>
            <a:r>
              <a:rPr sz="1200" spc="-5" dirty="0">
                <a:latin typeface="Carlito"/>
                <a:cs typeface="Carlito"/>
              </a:rPr>
              <a:t>açabilirler. </a:t>
            </a:r>
            <a:r>
              <a:rPr sz="1200" dirty="0">
                <a:latin typeface="Carlito"/>
                <a:cs typeface="Carlito"/>
              </a:rPr>
              <a:t>Burada dava </a:t>
            </a:r>
            <a:r>
              <a:rPr sz="1200" spc="-5" dirty="0">
                <a:latin typeface="Carlito"/>
                <a:cs typeface="Carlito"/>
              </a:rPr>
              <a:t>açma süresi, uzlaşmaya konu olan  ihbarnamenin tebliğinden itibaren uzlaşmaya müracaat için harcanan gün </a:t>
            </a:r>
            <a:r>
              <a:rPr sz="1200" spc="-10" dirty="0">
                <a:latin typeface="Carlito"/>
                <a:cs typeface="Carlito"/>
              </a:rPr>
              <a:t>sayısının  </a:t>
            </a:r>
            <a:r>
              <a:rPr sz="1200" spc="-5" dirty="0">
                <a:latin typeface="Carlito"/>
                <a:cs typeface="Carlito"/>
              </a:rPr>
              <a:t>düşülmesi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suretiyle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hesaplanır.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Ancak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bu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sürenin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15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günden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az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kalması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halinde,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84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6888" y="985774"/>
            <a:ext cx="5560060" cy="870013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240665" algn="just">
              <a:lnSpc>
                <a:spcPct val="100000"/>
              </a:lnSpc>
              <a:spcBef>
                <a:spcPts val="254"/>
              </a:spcBef>
            </a:pPr>
            <a:r>
              <a:rPr sz="1200" spc="-5" dirty="0">
                <a:latin typeface="Carlito"/>
                <a:cs typeface="Carlito"/>
              </a:rPr>
              <a:t>uzlaşmanın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vaki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olmaması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üzerine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açılacak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davalarda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dava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açma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süresi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15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</a:t>
            </a:r>
            <a:endParaRPr sz="1200">
              <a:latin typeface="Carlito"/>
              <a:cs typeface="Carlito"/>
            </a:endParaRPr>
          </a:p>
          <a:p>
            <a:pPr marL="240665" algn="just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Carlito"/>
                <a:cs typeface="Carlito"/>
              </a:rPr>
              <a:t>esas</a:t>
            </a:r>
            <a:r>
              <a:rPr sz="1200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alınır.</a:t>
            </a:r>
            <a:endParaRPr sz="1200">
              <a:latin typeface="Carlito"/>
              <a:cs typeface="Carlito"/>
            </a:endParaRPr>
          </a:p>
          <a:p>
            <a:pPr marL="240665" indent="-228600" algn="just">
              <a:lnSpc>
                <a:spcPct val="100000"/>
              </a:lnSpc>
              <a:spcBef>
                <a:spcPts val="155"/>
              </a:spcBef>
              <a:buAutoNum type="arabicPlain" startAt="7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Dava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açma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süresi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içerisinde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dava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açmak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yerine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koşulları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varsa-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düzeltme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talep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eden</a:t>
            </a:r>
            <a:endParaRPr sz="1200">
              <a:latin typeface="Carlito"/>
              <a:cs typeface="Carlito"/>
            </a:endParaRPr>
          </a:p>
          <a:p>
            <a:pPr marL="240665" marR="6350" algn="just">
              <a:lnSpc>
                <a:spcPct val="1111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mükelleflerin, düzeltme taleplerinin açıkça </a:t>
            </a:r>
            <a:r>
              <a:rPr sz="1200" dirty="0">
                <a:latin typeface="Carlito"/>
                <a:cs typeface="Carlito"/>
              </a:rPr>
              <a:t>veya 60 </a:t>
            </a:r>
            <a:r>
              <a:rPr sz="1200" spc="-5" dirty="0">
                <a:latin typeface="Carlito"/>
                <a:cs typeface="Carlito"/>
              </a:rPr>
              <a:t>günlük sürede cevap </a:t>
            </a:r>
            <a:r>
              <a:rPr sz="1200" dirty="0">
                <a:latin typeface="Carlito"/>
                <a:cs typeface="Carlito"/>
              </a:rPr>
              <a:t>verilmemek  </a:t>
            </a:r>
            <a:r>
              <a:rPr sz="1200" spc="-5" dirty="0">
                <a:latin typeface="Carlito"/>
                <a:cs typeface="Carlito"/>
              </a:rPr>
              <a:t>suretiyle zımnen reddedilmesi halinde </a:t>
            </a:r>
            <a:r>
              <a:rPr sz="1200" dirty="0">
                <a:latin typeface="Carlito"/>
                <a:cs typeface="Carlito"/>
              </a:rPr>
              <a:t>dava </a:t>
            </a:r>
            <a:r>
              <a:rPr sz="1200" spc="-5" dirty="0">
                <a:latin typeface="Carlito"/>
                <a:cs typeface="Carlito"/>
              </a:rPr>
              <a:t>açma süresi, </a:t>
            </a:r>
            <a:r>
              <a:rPr sz="1200" dirty="0">
                <a:latin typeface="Carlito"/>
                <a:cs typeface="Carlito"/>
              </a:rPr>
              <a:t>30 </a:t>
            </a:r>
            <a:r>
              <a:rPr sz="1200" spc="-5" dirty="0">
                <a:latin typeface="Carlito"/>
                <a:cs typeface="Carlito"/>
              </a:rPr>
              <a:t>günlük </a:t>
            </a:r>
            <a:r>
              <a:rPr sz="1200" dirty="0">
                <a:latin typeface="Carlito"/>
                <a:cs typeface="Carlito"/>
              </a:rPr>
              <a:t>dava açma  </a:t>
            </a:r>
            <a:r>
              <a:rPr sz="1200" spc="-5" dirty="0">
                <a:latin typeface="Carlito"/>
                <a:cs typeface="Carlito"/>
              </a:rPr>
              <a:t>süresinden düzeltme talep etmek için harcanan </a:t>
            </a:r>
            <a:r>
              <a:rPr sz="1200" dirty="0">
                <a:latin typeface="Carlito"/>
                <a:cs typeface="Carlito"/>
              </a:rPr>
              <a:t>gün </a:t>
            </a:r>
            <a:r>
              <a:rPr sz="1200" spc="-5" dirty="0">
                <a:latin typeface="Carlito"/>
                <a:cs typeface="Carlito"/>
              </a:rPr>
              <a:t>sayısının düşülmesi suretiyle  hesaplanır.</a:t>
            </a:r>
            <a:endParaRPr sz="1200">
              <a:latin typeface="Carlito"/>
              <a:cs typeface="Carlito"/>
            </a:endParaRPr>
          </a:p>
          <a:p>
            <a:pPr marL="233045" marR="5715" indent="-233679" algn="r">
              <a:lnSpc>
                <a:spcPct val="100000"/>
              </a:lnSpc>
              <a:spcBef>
                <a:spcPts val="155"/>
              </a:spcBef>
              <a:buAutoNum type="arabicPlain" startAt="8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Dava 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açma 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süresi 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geçtikten 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sonra 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düzeltme 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talep 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eden 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mükelleflerin, </a:t>
            </a:r>
            <a:r>
              <a:rPr sz="1200" spc="1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düzeltme</a:t>
            </a:r>
            <a:endParaRPr sz="1200">
              <a:latin typeface="Carlito"/>
              <a:cs typeface="Carlito"/>
            </a:endParaRPr>
          </a:p>
          <a:p>
            <a:pPr marR="6985" algn="r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taleplerinin   açıkça   veya   </a:t>
            </a:r>
            <a:r>
              <a:rPr sz="1200" dirty="0">
                <a:latin typeface="Carlito"/>
                <a:cs typeface="Carlito"/>
              </a:rPr>
              <a:t>60   </a:t>
            </a:r>
            <a:r>
              <a:rPr sz="1200" spc="-5" dirty="0">
                <a:latin typeface="Carlito"/>
                <a:cs typeface="Carlito"/>
              </a:rPr>
              <a:t>günlük   sürede   cevap   verilmemek   suretiyle</a:t>
            </a:r>
            <a:r>
              <a:rPr sz="1200" spc="1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zımnen</a:t>
            </a:r>
            <a:endParaRPr sz="1200">
              <a:latin typeface="Carlito"/>
              <a:cs typeface="Carlito"/>
            </a:endParaRPr>
          </a:p>
          <a:p>
            <a:pPr marL="240665" marR="5080" algn="just">
              <a:lnSpc>
                <a:spcPct val="1111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reddedilmesi halinde, doğrudan </a:t>
            </a:r>
            <a:r>
              <a:rPr sz="1200" dirty="0">
                <a:latin typeface="Carlito"/>
                <a:cs typeface="Carlito"/>
              </a:rPr>
              <a:t>dava açma </a:t>
            </a:r>
            <a:r>
              <a:rPr sz="1200" spc="-5" dirty="0">
                <a:latin typeface="Carlito"/>
                <a:cs typeface="Carlito"/>
              </a:rPr>
              <a:t>hakları yoktur. Bu mükelleflerin red  </a:t>
            </a:r>
            <a:r>
              <a:rPr sz="1200" dirty="0">
                <a:latin typeface="Carlito"/>
                <a:cs typeface="Carlito"/>
              </a:rPr>
              <a:t>işlemine </a:t>
            </a:r>
            <a:r>
              <a:rPr sz="1200" spc="-5" dirty="0">
                <a:latin typeface="Carlito"/>
                <a:cs typeface="Carlito"/>
              </a:rPr>
              <a:t>karşı şikayet yolu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Maliye Bakanlığına </a:t>
            </a:r>
            <a:r>
              <a:rPr sz="1200" dirty="0">
                <a:latin typeface="Carlito"/>
                <a:cs typeface="Carlito"/>
              </a:rPr>
              <a:t>müracaat </a:t>
            </a:r>
            <a:r>
              <a:rPr sz="1200" spc="-5" dirty="0">
                <a:latin typeface="Carlito"/>
                <a:cs typeface="Carlito"/>
              </a:rPr>
              <a:t>etmeleri gerekmektedir.  Talebin </a:t>
            </a:r>
            <a:r>
              <a:rPr sz="1200" dirty="0">
                <a:latin typeface="Carlito"/>
                <a:cs typeface="Carlito"/>
              </a:rPr>
              <a:t>Maliye </a:t>
            </a:r>
            <a:r>
              <a:rPr sz="1200" spc="-5" dirty="0">
                <a:latin typeface="Carlito"/>
                <a:cs typeface="Carlito"/>
              </a:rPr>
              <a:t>Bakanlığınca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açıkça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60 günlük sürede cevap verilmemek  suretiyle zımnen reddedilmesi halinde </a:t>
            </a:r>
            <a:r>
              <a:rPr sz="1200" dirty="0">
                <a:latin typeface="Carlito"/>
                <a:cs typeface="Carlito"/>
              </a:rPr>
              <a:t>dava </a:t>
            </a:r>
            <a:r>
              <a:rPr sz="1200" spc="-5" dirty="0">
                <a:latin typeface="Carlito"/>
                <a:cs typeface="Carlito"/>
              </a:rPr>
              <a:t>hakkı doğar ve </a:t>
            </a:r>
            <a:r>
              <a:rPr sz="1200" dirty="0">
                <a:latin typeface="Carlito"/>
                <a:cs typeface="Carlito"/>
              </a:rPr>
              <a:t>dava açma </a:t>
            </a:r>
            <a:r>
              <a:rPr sz="1200" spc="-5" dirty="0">
                <a:latin typeface="Carlito"/>
                <a:cs typeface="Carlito"/>
              </a:rPr>
              <a:t>süresi </a:t>
            </a:r>
            <a:r>
              <a:rPr sz="1200" dirty="0">
                <a:latin typeface="Carlito"/>
                <a:cs typeface="Carlito"/>
              </a:rPr>
              <a:t>30  </a:t>
            </a:r>
            <a:r>
              <a:rPr sz="1200" spc="-5" dirty="0">
                <a:latin typeface="Carlito"/>
                <a:cs typeface="Carlito"/>
              </a:rPr>
              <a:t>gündür.</a:t>
            </a:r>
            <a:endParaRPr sz="1200">
              <a:latin typeface="Carlito"/>
              <a:cs typeface="Carlito"/>
            </a:endParaRPr>
          </a:p>
          <a:p>
            <a:pPr marL="240665" indent="-228600" algn="just">
              <a:lnSpc>
                <a:spcPct val="100000"/>
              </a:lnSpc>
              <a:spcBef>
                <a:spcPts val="155"/>
              </a:spcBef>
              <a:buAutoNum type="arabicPlain" startAt="9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Vergi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hukuku</a:t>
            </a:r>
            <a:r>
              <a:rPr sz="1200" spc="12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ilgili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Cumhurbaşkanı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Kararı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veya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Genel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Tebliğ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gibi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genel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düzenleyici</a:t>
            </a:r>
            <a:endParaRPr sz="1200">
              <a:latin typeface="Carlito"/>
              <a:cs typeface="Carlito"/>
            </a:endParaRPr>
          </a:p>
          <a:p>
            <a:pPr marL="240665" marR="6350" algn="just">
              <a:lnSpc>
                <a:spcPct val="110800"/>
              </a:lnSpc>
              <a:spcBef>
                <a:spcPts val="15"/>
              </a:spcBef>
            </a:pPr>
            <a:r>
              <a:rPr sz="1200" dirty="0">
                <a:latin typeface="Carlito"/>
                <a:cs typeface="Carlito"/>
              </a:rPr>
              <a:t>işlemlere </a:t>
            </a:r>
            <a:r>
              <a:rPr sz="1200" spc="-5" dirty="0">
                <a:latin typeface="Carlito"/>
                <a:cs typeface="Carlito"/>
              </a:rPr>
              <a:t>karşı doğrudan açılacak </a:t>
            </a:r>
            <a:r>
              <a:rPr sz="1200" dirty="0">
                <a:latin typeface="Carlito"/>
                <a:cs typeface="Carlito"/>
              </a:rPr>
              <a:t>davalarda </a:t>
            </a:r>
            <a:r>
              <a:rPr sz="1200" spc="-5" dirty="0">
                <a:latin typeface="Carlito"/>
                <a:cs typeface="Carlito"/>
              </a:rPr>
              <a:t>görevli </a:t>
            </a:r>
            <a:r>
              <a:rPr sz="1200" dirty="0">
                <a:latin typeface="Carlito"/>
                <a:cs typeface="Carlito"/>
              </a:rPr>
              <a:t>mahkeme, </a:t>
            </a:r>
            <a:r>
              <a:rPr sz="1200" spc="-5" dirty="0">
                <a:latin typeface="Carlito"/>
                <a:cs typeface="Carlito"/>
              </a:rPr>
              <a:t>Danıştay’dır.  Danıştay’ın </a:t>
            </a:r>
            <a:r>
              <a:rPr sz="1200" dirty="0">
                <a:latin typeface="Carlito"/>
                <a:cs typeface="Carlito"/>
              </a:rPr>
              <a:t>ilgili </a:t>
            </a:r>
            <a:r>
              <a:rPr sz="1200" spc="-5" dirty="0">
                <a:latin typeface="Carlito"/>
                <a:cs typeface="Carlito"/>
              </a:rPr>
              <a:t>dairesi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gibi </a:t>
            </a:r>
            <a:r>
              <a:rPr sz="1200" dirty="0">
                <a:latin typeface="Carlito"/>
                <a:cs typeface="Carlito"/>
              </a:rPr>
              <a:t>davalara ilk </a:t>
            </a:r>
            <a:r>
              <a:rPr sz="1200" spc="-5" dirty="0">
                <a:latin typeface="Carlito"/>
                <a:cs typeface="Carlito"/>
              </a:rPr>
              <a:t>derece mahkemesi sıfatıyla bakar. Bu tür  soyut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objektif iptal davalarında </a:t>
            </a:r>
            <a:r>
              <a:rPr sz="1200" dirty="0">
                <a:latin typeface="Carlito"/>
                <a:cs typeface="Carlito"/>
              </a:rPr>
              <a:t>dava açma </a:t>
            </a:r>
            <a:r>
              <a:rPr sz="1200" spc="-5" dirty="0">
                <a:latin typeface="Carlito"/>
                <a:cs typeface="Carlito"/>
              </a:rPr>
              <a:t>süresi </a:t>
            </a:r>
            <a:r>
              <a:rPr sz="1200" dirty="0">
                <a:latin typeface="Carlito"/>
                <a:cs typeface="Carlito"/>
              </a:rPr>
              <a:t>ise 60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gündür.</a:t>
            </a:r>
            <a:endParaRPr sz="1200">
              <a:latin typeface="Carlito"/>
              <a:cs typeface="Carlito"/>
            </a:endParaRPr>
          </a:p>
          <a:p>
            <a:pPr marL="240665" marR="5080" indent="-228600" algn="just">
              <a:lnSpc>
                <a:spcPct val="110900"/>
              </a:lnSpc>
              <a:spcBef>
                <a:spcPts val="10"/>
              </a:spcBef>
              <a:buAutoNum type="arabicPlain" startAt="10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Dava </a:t>
            </a:r>
            <a:r>
              <a:rPr sz="1200" spc="-5" dirty="0">
                <a:latin typeface="Carlito"/>
                <a:cs typeface="Carlito"/>
              </a:rPr>
              <a:t>dilekçelerinin ve </a:t>
            </a:r>
            <a:r>
              <a:rPr sz="1200" dirty="0">
                <a:latin typeface="Carlito"/>
                <a:cs typeface="Carlito"/>
              </a:rPr>
              <a:t>eklerinin </a:t>
            </a:r>
            <a:r>
              <a:rPr sz="1200" spc="-5" dirty="0">
                <a:latin typeface="Carlito"/>
                <a:cs typeface="Carlito"/>
              </a:rPr>
              <a:t>birer örneği davalıya, davalının vereceği savunma  davacıya tebliğ olunur Taraflar, </a:t>
            </a:r>
            <a:r>
              <a:rPr sz="1200" dirty="0">
                <a:latin typeface="Carlito"/>
                <a:cs typeface="Carlito"/>
              </a:rPr>
              <a:t>yapılacak </a:t>
            </a:r>
            <a:r>
              <a:rPr sz="1200" spc="-5" dirty="0">
                <a:latin typeface="Carlito"/>
                <a:cs typeface="Carlito"/>
              </a:rPr>
              <a:t>tebliğlere karşı, </a:t>
            </a:r>
            <a:r>
              <a:rPr sz="1200" dirty="0">
                <a:latin typeface="Carlito"/>
                <a:cs typeface="Carlito"/>
              </a:rPr>
              <a:t>tebliğ </a:t>
            </a:r>
            <a:r>
              <a:rPr sz="1200" spc="-5" dirty="0">
                <a:latin typeface="Carlito"/>
                <a:cs typeface="Carlito"/>
              </a:rPr>
              <a:t>tarihinden itibaren </a:t>
            </a:r>
            <a:r>
              <a:rPr sz="1200" dirty="0">
                <a:latin typeface="Carlito"/>
                <a:cs typeface="Carlito"/>
              </a:rPr>
              <a:t>30  gün </a:t>
            </a:r>
            <a:r>
              <a:rPr sz="1200" spc="-5" dirty="0">
                <a:latin typeface="Carlito"/>
                <a:cs typeface="Carlito"/>
              </a:rPr>
              <a:t>içinde cevap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verebilirler.</a:t>
            </a:r>
            <a:endParaRPr sz="1200">
              <a:latin typeface="Carlito"/>
              <a:cs typeface="Carlito"/>
            </a:endParaRPr>
          </a:p>
          <a:p>
            <a:pPr marL="233045" indent="-220979" algn="just">
              <a:lnSpc>
                <a:spcPct val="100000"/>
              </a:lnSpc>
              <a:spcBef>
                <a:spcPts val="165"/>
              </a:spcBef>
              <a:buAutoNum type="arabicPlain" startAt="10"/>
              <a:tabLst>
                <a:tab pos="233679" algn="l"/>
              </a:tabLst>
            </a:pPr>
            <a:r>
              <a:rPr sz="1200" spc="-5" dirty="0">
                <a:latin typeface="Carlito"/>
                <a:cs typeface="Carlito"/>
              </a:rPr>
              <a:t>Yürütmenin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durdurulması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istemleri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hakkında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verilen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kararlar;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kararın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tebliğini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izleyen</a:t>
            </a:r>
            <a:endParaRPr sz="1200">
              <a:latin typeface="Carlito"/>
              <a:cs typeface="Carlito"/>
            </a:endParaRPr>
          </a:p>
          <a:p>
            <a:pPr marL="240665" algn="just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günden itibaren </a:t>
            </a:r>
            <a:r>
              <a:rPr sz="1200" dirty="0">
                <a:latin typeface="Carlito"/>
                <a:cs typeface="Carlito"/>
              </a:rPr>
              <a:t>7 </a:t>
            </a:r>
            <a:r>
              <a:rPr sz="1200" spc="-5" dirty="0">
                <a:latin typeface="Carlito"/>
                <a:cs typeface="Carlito"/>
              </a:rPr>
              <a:t>gün içinde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defaya mahsus olmak üzere itiraz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edilebilir.</a:t>
            </a:r>
            <a:endParaRPr sz="1200">
              <a:latin typeface="Carlito"/>
              <a:cs typeface="Carlito"/>
            </a:endParaRPr>
          </a:p>
          <a:p>
            <a:pPr marL="233045" indent="-220979" algn="just">
              <a:lnSpc>
                <a:spcPct val="100000"/>
              </a:lnSpc>
              <a:spcBef>
                <a:spcPts val="155"/>
              </a:spcBef>
              <a:buAutoNum type="arabicPlain" startAt="12"/>
              <a:tabLst>
                <a:tab pos="233679" algn="l"/>
              </a:tabLst>
            </a:pPr>
            <a:r>
              <a:rPr sz="1200" spc="-5" dirty="0">
                <a:latin typeface="Carlito"/>
                <a:cs typeface="Carlito"/>
              </a:rPr>
              <a:t>Danıştay,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bölge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idare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mahkemeleri,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idare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mahkemelerinin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esasa</a:t>
            </a:r>
            <a:r>
              <a:rPr sz="1200" spc="30" dirty="0">
                <a:latin typeface="Carlito"/>
                <a:cs typeface="Carlito"/>
              </a:rPr>
              <a:t> </a:t>
            </a:r>
            <a:r>
              <a:rPr sz="1200" spc="-15" dirty="0">
                <a:latin typeface="Carlito"/>
                <a:cs typeface="Carlito"/>
              </a:rPr>
              <a:t>ve</a:t>
            </a:r>
            <a:endParaRPr sz="1200">
              <a:latin typeface="Carlito"/>
              <a:cs typeface="Carlito"/>
            </a:endParaRPr>
          </a:p>
          <a:p>
            <a:pPr marL="240665" marR="5080" algn="just">
              <a:lnSpc>
                <a:spcPct val="1110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yürütmenin durdurulmasına ilişkin kararlarının icaplarına </a:t>
            </a:r>
            <a:r>
              <a:rPr sz="1200" dirty="0">
                <a:latin typeface="Carlito"/>
                <a:cs typeface="Carlito"/>
              </a:rPr>
              <a:t>göre </a:t>
            </a:r>
            <a:r>
              <a:rPr sz="1200" spc="-5" dirty="0">
                <a:latin typeface="Carlito"/>
                <a:cs typeface="Carlito"/>
              </a:rPr>
              <a:t>idare, gecikmeksizin  </a:t>
            </a:r>
            <a:r>
              <a:rPr sz="1200" dirty="0">
                <a:latin typeface="Carlito"/>
                <a:cs typeface="Carlito"/>
              </a:rPr>
              <a:t>işlem tesis </a:t>
            </a:r>
            <a:r>
              <a:rPr sz="1200" spc="-5" dirty="0">
                <a:latin typeface="Carlito"/>
                <a:cs typeface="Carlito"/>
              </a:rPr>
              <a:t>etmeye veya </a:t>
            </a:r>
            <a:r>
              <a:rPr sz="1200" dirty="0">
                <a:latin typeface="Carlito"/>
                <a:cs typeface="Carlito"/>
              </a:rPr>
              <a:t>eylemde </a:t>
            </a:r>
            <a:r>
              <a:rPr sz="1200" spc="-5" dirty="0">
                <a:latin typeface="Carlito"/>
                <a:cs typeface="Carlito"/>
              </a:rPr>
              <a:t>bulunmaya mecburdur. Bu süre hiçbir şekilde  kararın idareye tebliğinden </a:t>
            </a:r>
            <a:r>
              <a:rPr sz="1200" dirty="0">
                <a:latin typeface="Carlito"/>
                <a:cs typeface="Carlito"/>
              </a:rPr>
              <a:t>başlayarak </a:t>
            </a:r>
            <a:r>
              <a:rPr sz="1200" spc="-5" dirty="0">
                <a:latin typeface="Carlito"/>
                <a:cs typeface="Carlito"/>
              </a:rPr>
              <a:t>30 </a:t>
            </a:r>
            <a:r>
              <a:rPr sz="1200" spc="-10" dirty="0">
                <a:latin typeface="Carlito"/>
                <a:cs typeface="Carlito"/>
              </a:rPr>
              <a:t>günü </a:t>
            </a:r>
            <a:r>
              <a:rPr sz="1200" dirty="0">
                <a:latin typeface="Carlito"/>
                <a:cs typeface="Carlito"/>
              </a:rPr>
              <a:t>geçemez. </a:t>
            </a:r>
            <a:r>
              <a:rPr sz="1200" spc="-5" dirty="0">
                <a:latin typeface="Carlito"/>
                <a:cs typeface="Carlito"/>
              </a:rPr>
              <a:t>Ancak, haciz veya ihtiyati  </a:t>
            </a:r>
            <a:r>
              <a:rPr sz="1200" dirty="0">
                <a:latin typeface="Carlito"/>
                <a:cs typeface="Carlito"/>
              </a:rPr>
              <a:t>haciz </a:t>
            </a:r>
            <a:r>
              <a:rPr sz="1200" spc="-5" dirty="0">
                <a:latin typeface="Carlito"/>
                <a:cs typeface="Carlito"/>
              </a:rPr>
              <a:t>uygulamaları </a:t>
            </a:r>
            <a:r>
              <a:rPr sz="1200" dirty="0">
                <a:latin typeface="Carlito"/>
                <a:cs typeface="Carlito"/>
              </a:rPr>
              <a:t>ile ilgili davalarda </a:t>
            </a:r>
            <a:r>
              <a:rPr sz="1200" spc="-5" dirty="0">
                <a:latin typeface="Carlito"/>
                <a:cs typeface="Carlito"/>
              </a:rPr>
              <a:t>verilen kararlar hakkında, bu kararların  kesinleşmesinden sonra idarece işlem tesis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edilir.</a:t>
            </a:r>
            <a:endParaRPr sz="1200">
              <a:latin typeface="Carlito"/>
              <a:cs typeface="Carlito"/>
            </a:endParaRPr>
          </a:p>
          <a:p>
            <a:pPr marL="240665" marR="5080" indent="-228600" algn="just">
              <a:lnSpc>
                <a:spcPct val="118100"/>
              </a:lnSpc>
              <a:buAutoNum type="arabicPlain" startAt="13"/>
              <a:tabLst>
                <a:tab pos="233679" algn="l"/>
              </a:tabLst>
            </a:pPr>
            <a:r>
              <a:rPr sz="1200" dirty="0">
                <a:latin typeface="Carlito"/>
                <a:cs typeface="Carlito"/>
              </a:rPr>
              <a:t>İdare </a:t>
            </a:r>
            <a:r>
              <a:rPr sz="1200" spc="-5" dirty="0">
                <a:latin typeface="Carlito"/>
                <a:cs typeface="Carlito"/>
              </a:rPr>
              <a:t>ve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mahkemelerinin kararlarına karşı, başka kanunlarda farklı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kanun  </a:t>
            </a:r>
            <a:r>
              <a:rPr sz="1200" dirty="0">
                <a:latin typeface="Carlito"/>
                <a:cs typeface="Carlito"/>
              </a:rPr>
              <a:t>yolu </a:t>
            </a:r>
            <a:r>
              <a:rPr sz="1200" spc="-5" dirty="0">
                <a:latin typeface="Carlito"/>
                <a:cs typeface="Carlito"/>
              </a:rPr>
              <a:t>öngörülmüş olsa dahi, mahkemenin bulunduğu </a:t>
            </a:r>
            <a:r>
              <a:rPr sz="1200" dirty="0">
                <a:latin typeface="Carlito"/>
                <a:cs typeface="Carlito"/>
              </a:rPr>
              <a:t>yargı </a:t>
            </a:r>
            <a:r>
              <a:rPr sz="1200" spc="-5" dirty="0">
                <a:latin typeface="Carlito"/>
                <a:cs typeface="Carlito"/>
              </a:rPr>
              <a:t>çevresindeki bölge idare  mahkemesine, kararın tebliğinden itibaren otuz gün içinde istinaf yoluna  başvurulabilir. Ancak,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konusu beş bin Türk lirasını geçmeyen</a:t>
            </a:r>
            <a:r>
              <a:rPr sz="1200" b="1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davaları, </a:t>
            </a:r>
            <a:r>
              <a:rPr sz="1200" dirty="0">
                <a:latin typeface="Carlito"/>
                <a:cs typeface="Carlito"/>
              </a:rPr>
              <a:t>tam yargı  davaları </a:t>
            </a:r>
            <a:r>
              <a:rPr sz="1200" spc="-5" dirty="0">
                <a:latin typeface="Carlito"/>
                <a:cs typeface="Carlito"/>
              </a:rPr>
              <a:t>ve idari işlemlere karşı açılan iptal </a:t>
            </a:r>
            <a:r>
              <a:rPr sz="1200" dirty="0">
                <a:latin typeface="Carlito"/>
                <a:cs typeface="Carlito"/>
              </a:rPr>
              <a:t>davaları </a:t>
            </a:r>
            <a:r>
              <a:rPr sz="1200" spc="-5" dirty="0">
                <a:latin typeface="Carlito"/>
                <a:cs typeface="Carlito"/>
              </a:rPr>
              <a:t>hakkında idare ve </a:t>
            </a:r>
            <a:r>
              <a:rPr sz="1200" dirty="0">
                <a:latin typeface="Carlito"/>
                <a:cs typeface="Carlito"/>
              </a:rPr>
              <a:t>vergi  </a:t>
            </a:r>
            <a:r>
              <a:rPr sz="1200" spc="-5" dirty="0">
                <a:latin typeface="Carlito"/>
                <a:cs typeface="Carlito"/>
              </a:rPr>
              <a:t>mahkemelerince verilen kararlar kesin olup, bunlara karşı istinaf yoluna  başvurulamaz.</a:t>
            </a:r>
            <a:endParaRPr sz="1200">
              <a:latin typeface="Carlito"/>
              <a:cs typeface="Carlito"/>
            </a:endParaRPr>
          </a:p>
          <a:p>
            <a:pPr marL="233045" indent="-220979" algn="just">
              <a:lnSpc>
                <a:spcPct val="100000"/>
              </a:lnSpc>
              <a:spcBef>
                <a:spcPts val="265"/>
              </a:spcBef>
              <a:buAutoNum type="arabicPlain" startAt="13"/>
              <a:tabLst>
                <a:tab pos="233679" algn="l"/>
              </a:tabLst>
            </a:pPr>
            <a:r>
              <a:rPr sz="1200" spc="-5" dirty="0">
                <a:latin typeface="Carlito"/>
                <a:cs typeface="Carlito"/>
              </a:rPr>
              <a:t>Danıştay</a:t>
            </a:r>
            <a:r>
              <a:rPr sz="1200" spc="21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dava</a:t>
            </a:r>
            <a:r>
              <a:rPr sz="1200" spc="2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dairelerinin</a:t>
            </a:r>
            <a:r>
              <a:rPr sz="1200" spc="2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nihai</a:t>
            </a:r>
            <a:r>
              <a:rPr sz="1200" spc="2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kararları</a:t>
            </a:r>
            <a:r>
              <a:rPr sz="1200" spc="22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ile</a:t>
            </a:r>
            <a:r>
              <a:rPr sz="1200" spc="2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vergi</a:t>
            </a:r>
            <a:r>
              <a:rPr sz="1200" spc="2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mahkemelerinin</a:t>
            </a:r>
            <a:r>
              <a:rPr sz="1200" spc="225" dirty="0"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konusu</a:t>
            </a:r>
            <a:r>
              <a:rPr sz="1200" b="1" u="sng" spc="2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yüz</a:t>
            </a:r>
            <a:r>
              <a:rPr sz="1200" b="1" u="sng" spc="2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bin</a:t>
            </a:r>
            <a:endParaRPr sz="1200">
              <a:latin typeface="Carlito"/>
              <a:cs typeface="Carlito"/>
            </a:endParaRPr>
          </a:p>
          <a:p>
            <a:pPr marL="240665" marR="6985" algn="just">
              <a:lnSpc>
                <a:spcPts val="1700"/>
              </a:lnSpc>
              <a:spcBef>
                <a:spcPts val="95"/>
              </a:spcBef>
            </a:pPr>
            <a:r>
              <a:rPr sz="1200" u="sng" spc="-3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Türk </a:t>
            </a:r>
            <a:r>
              <a:rPr sz="1200" b="1" u="sng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lirasını aşan</a:t>
            </a:r>
            <a:r>
              <a:rPr sz="1200" b="1" spc="-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davaları hakkında verdikleri kararlar, başka kanunlarda aksine  hüküm bulunsa </a:t>
            </a:r>
            <a:r>
              <a:rPr sz="1200" dirty="0">
                <a:latin typeface="Carlito"/>
                <a:cs typeface="Carlito"/>
              </a:rPr>
              <a:t>dahi </a:t>
            </a:r>
            <a:r>
              <a:rPr sz="1200" spc="-5" dirty="0">
                <a:latin typeface="Carlito"/>
                <a:cs typeface="Carlito"/>
              </a:rPr>
              <a:t>Danıştayda, kararın tebliğinden itibaren otuz gün içinde temyiz  </a:t>
            </a:r>
            <a:r>
              <a:rPr sz="1200" dirty="0">
                <a:latin typeface="Carlito"/>
                <a:cs typeface="Carlito"/>
              </a:rPr>
              <a:t>edilebilir.</a:t>
            </a:r>
            <a:endParaRPr sz="1200">
              <a:latin typeface="Carlito"/>
              <a:cs typeface="Carlito"/>
            </a:endParaRPr>
          </a:p>
          <a:p>
            <a:pPr marL="233045" marR="8255" indent="-233679" algn="r">
              <a:lnSpc>
                <a:spcPct val="100000"/>
              </a:lnSpc>
              <a:spcBef>
                <a:spcPts val="65"/>
              </a:spcBef>
              <a:buAutoNum type="arabicPlain" startAt="15"/>
              <a:tabLst>
                <a:tab pos="233679" algn="l"/>
              </a:tabLst>
            </a:pPr>
            <a:r>
              <a:rPr sz="1200" spc="-5" dirty="0">
                <a:latin typeface="Carlito"/>
                <a:cs typeface="Carlito"/>
              </a:rPr>
              <a:t>İdare  ve  vergi  mahkemelerince </a:t>
            </a:r>
            <a:r>
              <a:rPr sz="1200" dirty="0">
                <a:latin typeface="Carlito"/>
                <a:cs typeface="Carlito"/>
              </a:rPr>
              <a:t>nihai </a:t>
            </a:r>
            <a:r>
              <a:rPr sz="1200" spc="-5" dirty="0">
                <a:latin typeface="Carlito"/>
                <a:cs typeface="Carlito"/>
              </a:rPr>
              <a:t>kararlar  </a:t>
            </a:r>
            <a:r>
              <a:rPr sz="1200" dirty="0">
                <a:latin typeface="Carlito"/>
                <a:cs typeface="Carlito"/>
              </a:rPr>
              <a:t>ile tek </a:t>
            </a:r>
            <a:r>
              <a:rPr sz="1200" spc="-5" dirty="0">
                <a:latin typeface="Carlito"/>
                <a:cs typeface="Carlito"/>
              </a:rPr>
              <a:t>hâkimle  verilen </a:t>
            </a:r>
            <a:r>
              <a:rPr sz="1200" spc="-10" dirty="0">
                <a:latin typeface="Carlito"/>
                <a:cs typeface="Carlito"/>
              </a:rPr>
              <a:t>nihai 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kararlara,</a:t>
            </a:r>
            <a:endParaRPr sz="1200">
              <a:latin typeface="Carlito"/>
              <a:cs typeface="Carlito"/>
            </a:endParaRPr>
          </a:p>
          <a:p>
            <a:pPr marR="6985" algn="r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mahkemelerin    bulunduğu    yargı </a:t>
            </a:r>
            <a:r>
              <a:rPr sz="1200" spc="2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çevresindeki   bölge   idare    mahkemesine  </a:t>
            </a:r>
            <a:r>
              <a:rPr sz="1200" spc="2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itiraz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660" cy="673100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469265" algn="just">
              <a:lnSpc>
                <a:spcPct val="100000"/>
              </a:lnSpc>
              <a:spcBef>
                <a:spcPts val="254"/>
              </a:spcBef>
            </a:pPr>
            <a:r>
              <a:rPr sz="1200" dirty="0">
                <a:latin typeface="Carlito"/>
                <a:cs typeface="Carlito"/>
              </a:rPr>
              <a:t>edilebilir.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İdare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ve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vergi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mahkemelerinin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10" dirty="0">
                <a:latin typeface="Carlito"/>
                <a:cs typeface="Carlito"/>
              </a:rPr>
              <a:t>söz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konusu</a:t>
            </a:r>
            <a:r>
              <a:rPr sz="1200" spc="4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nihai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kararlarına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karşı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itiraz</a:t>
            </a:r>
            <a:endParaRPr sz="1200">
              <a:latin typeface="Carlito"/>
              <a:cs typeface="Carlito"/>
            </a:endParaRPr>
          </a:p>
          <a:p>
            <a:pPr marL="469265" algn="just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süresi, </a:t>
            </a:r>
            <a:r>
              <a:rPr sz="1200" dirty="0">
                <a:latin typeface="Carlito"/>
                <a:cs typeface="Carlito"/>
              </a:rPr>
              <a:t>tebliğ </a:t>
            </a:r>
            <a:r>
              <a:rPr sz="1200" spc="-5" dirty="0">
                <a:latin typeface="Carlito"/>
                <a:cs typeface="Carlito"/>
              </a:rPr>
              <a:t>tarihini izleyen günden itibaren </a:t>
            </a:r>
            <a:r>
              <a:rPr sz="1200" dirty="0">
                <a:latin typeface="Carlito"/>
                <a:cs typeface="Carlito"/>
              </a:rPr>
              <a:t>30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gündür.</a:t>
            </a:r>
            <a:endParaRPr sz="1200">
              <a:latin typeface="Carlito"/>
              <a:cs typeface="Carlito"/>
            </a:endParaRPr>
          </a:p>
          <a:p>
            <a:pPr marL="461645" indent="-220979" algn="just">
              <a:lnSpc>
                <a:spcPct val="100000"/>
              </a:lnSpc>
              <a:spcBef>
                <a:spcPts val="155"/>
              </a:spcBef>
              <a:buAutoNum type="arabicPlain" startAt="16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Danıştay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dava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daireleri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ile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idare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vergi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mahkemelerinin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nihai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kararları,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Danıştay’da</a:t>
            </a:r>
            <a:endParaRPr sz="1200">
              <a:latin typeface="Carlito"/>
              <a:cs typeface="Carlito"/>
            </a:endParaRPr>
          </a:p>
          <a:p>
            <a:pPr marL="469265" marR="6350" algn="just">
              <a:lnSpc>
                <a:spcPct val="110800"/>
              </a:lnSpc>
              <a:spcBef>
                <a:spcPts val="15"/>
              </a:spcBef>
            </a:pPr>
            <a:r>
              <a:rPr sz="1200" dirty="0">
                <a:latin typeface="Carlito"/>
                <a:cs typeface="Carlito"/>
              </a:rPr>
              <a:t>temyiz </a:t>
            </a:r>
            <a:r>
              <a:rPr sz="1200" spc="-5" dirty="0">
                <a:latin typeface="Carlito"/>
                <a:cs typeface="Carlito"/>
              </a:rPr>
              <a:t>edilebilir. Danıştay </a:t>
            </a:r>
            <a:r>
              <a:rPr sz="1200" dirty="0">
                <a:latin typeface="Carlito"/>
                <a:cs typeface="Carlito"/>
              </a:rPr>
              <a:t>dava </a:t>
            </a:r>
            <a:r>
              <a:rPr sz="1200" spc="-5" dirty="0">
                <a:latin typeface="Carlito"/>
                <a:cs typeface="Carlito"/>
              </a:rPr>
              <a:t>daireleri ile idare ve vergi mahkemelerinin nihai  kararlarına karşı tebliğ tarihini izleyen 30 gün </a:t>
            </a:r>
            <a:r>
              <a:rPr sz="1200" dirty="0">
                <a:latin typeface="Carlito"/>
                <a:cs typeface="Carlito"/>
              </a:rPr>
              <a:t>içinde </a:t>
            </a:r>
            <a:r>
              <a:rPr sz="1200" spc="-5" dirty="0">
                <a:latin typeface="Carlito"/>
                <a:cs typeface="Carlito"/>
              </a:rPr>
              <a:t>Danıştay’da temyiz </a:t>
            </a:r>
            <a:r>
              <a:rPr sz="1200" dirty="0">
                <a:latin typeface="Carlito"/>
                <a:cs typeface="Carlito"/>
              </a:rPr>
              <a:t>yoluna  </a:t>
            </a:r>
            <a:r>
              <a:rPr sz="1200" spc="-5" dirty="0">
                <a:latin typeface="Carlito"/>
                <a:cs typeface="Carlito"/>
              </a:rPr>
              <a:t>başvurulabilir.</a:t>
            </a:r>
            <a:endParaRPr sz="1200">
              <a:latin typeface="Carlito"/>
              <a:cs typeface="Carlito"/>
            </a:endParaRPr>
          </a:p>
          <a:p>
            <a:pPr marL="469265" marR="5715" indent="-228600" algn="just">
              <a:lnSpc>
                <a:spcPct val="111100"/>
              </a:lnSpc>
              <a:spcBef>
                <a:spcPts val="5"/>
              </a:spcBef>
              <a:buAutoNum type="arabicPlain" startAt="17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Temyiz dilekçeleri, ilgisine </a:t>
            </a:r>
            <a:r>
              <a:rPr sz="1200" dirty="0">
                <a:latin typeface="Carlito"/>
                <a:cs typeface="Carlito"/>
              </a:rPr>
              <a:t>göre </a:t>
            </a:r>
            <a:r>
              <a:rPr sz="1200" spc="-5" dirty="0">
                <a:latin typeface="Carlito"/>
                <a:cs typeface="Carlito"/>
              </a:rPr>
              <a:t>kararı veren mahkemeye, Danıştay’a veya 2577 </a:t>
            </a:r>
            <a:r>
              <a:rPr sz="1200" spc="-10" dirty="0">
                <a:latin typeface="Carlito"/>
                <a:cs typeface="Carlito"/>
              </a:rPr>
              <a:t>sayılı  </a:t>
            </a:r>
            <a:r>
              <a:rPr sz="1200" dirty="0">
                <a:latin typeface="Carlito"/>
                <a:cs typeface="Carlito"/>
              </a:rPr>
              <a:t>yasanın </a:t>
            </a:r>
            <a:r>
              <a:rPr sz="1200" spc="-5" dirty="0">
                <a:latin typeface="Carlito"/>
                <a:cs typeface="Carlito"/>
              </a:rPr>
              <a:t>4’üncü maddede belirtilen mercilere verilir ve kararı </a:t>
            </a:r>
            <a:r>
              <a:rPr sz="1200" dirty="0">
                <a:latin typeface="Carlito"/>
                <a:cs typeface="Carlito"/>
              </a:rPr>
              <a:t>veren </a:t>
            </a:r>
            <a:r>
              <a:rPr sz="1200" spc="-5" dirty="0">
                <a:latin typeface="Carlito"/>
                <a:cs typeface="Carlito"/>
              </a:rPr>
              <a:t>mahkeme </a:t>
            </a:r>
            <a:r>
              <a:rPr sz="1200" dirty="0">
                <a:latin typeface="Carlito"/>
                <a:cs typeface="Carlito"/>
              </a:rPr>
              <a:t>veya  </a:t>
            </a:r>
            <a:r>
              <a:rPr sz="1200" spc="-5" dirty="0">
                <a:latin typeface="Carlito"/>
                <a:cs typeface="Carlito"/>
              </a:rPr>
              <a:t>Danıştay’ca karşı </a:t>
            </a:r>
            <a:r>
              <a:rPr sz="1200" dirty="0">
                <a:latin typeface="Carlito"/>
                <a:cs typeface="Carlito"/>
              </a:rPr>
              <a:t>tarafa tebliğ edilir. Karşı </a:t>
            </a:r>
            <a:r>
              <a:rPr sz="1200" spc="-5" dirty="0">
                <a:latin typeface="Carlito"/>
                <a:cs typeface="Carlito"/>
              </a:rPr>
              <a:t>taraf </a:t>
            </a:r>
            <a:r>
              <a:rPr sz="1200" dirty="0">
                <a:latin typeface="Carlito"/>
                <a:cs typeface="Carlito"/>
              </a:rPr>
              <a:t>tebliğ tarihini </a:t>
            </a:r>
            <a:r>
              <a:rPr sz="1200" spc="-5" dirty="0">
                <a:latin typeface="Carlito"/>
                <a:cs typeface="Carlito"/>
              </a:rPr>
              <a:t>izleyen </a:t>
            </a:r>
            <a:r>
              <a:rPr sz="1200" dirty="0">
                <a:latin typeface="Carlito"/>
                <a:cs typeface="Carlito"/>
              </a:rPr>
              <a:t>30 gün </a:t>
            </a:r>
            <a:r>
              <a:rPr sz="1200" spc="-5" dirty="0">
                <a:latin typeface="Carlito"/>
                <a:cs typeface="Carlito"/>
              </a:rPr>
              <a:t>içinde  cevap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verebilir.</a:t>
            </a:r>
            <a:endParaRPr sz="1200">
              <a:latin typeface="Carlito"/>
              <a:cs typeface="Carlito"/>
            </a:endParaRPr>
          </a:p>
          <a:p>
            <a:pPr marL="461645" marR="5080" indent="-462280" algn="r">
              <a:lnSpc>
                <a:spcPct val="100000"/>
              </a:lnSpc>
              <a:spcBef>
                <a:spcPts val="160"/>
              </a:spcBef>
              <a:buAutoNum type="arabicPlain" startAt="17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Tarafları,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konusu</a:t>
            </a:r>
            <a:r>
              <a:rPr sz="1200" spc="1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sebebi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aynı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olan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bir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dava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hakkında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verilen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karara</a:t>
            </a:r>
            <a:r>
              <a:rPr sz="1200" spc="10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aykırı</a:t>
            </a:r>
            <a:r>
              <a:rPr sz="1200" spc="1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yeni</a:t>
            </a:r>
            <a:r>
              <a:rPr sz="1200" spc="114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bir</a:t>
            </a:r>
            <a:endParaRPr sz="1200">
              <a:latin typeface="Carlito"/>
              <a:cs typeface="Carlito"/>
            </a:endParaRPr>
          </a:p>
          <a:p>
            <a:pPr marR="6350" algn="r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Carlito"/>
                <a:cs typeface="Carlito"/>
              </a:rPr>
              <a:t>kararın </a:t>
            </a:r>
            <a:r>
              <a:rPr sz="1200" spc="7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verilmesine 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neden 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olabilecek 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kanuni 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bir </a:t>
            </a:r>
            <a:r>
              <a:rPr sz="1200" spc="7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dayanak 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yokken, 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aynı 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mahkeme</a:t>
            </a:r>
            <a:endParaRPr sz="1200">
              <a:latin typeface="Carlito"/>
              <a:cs typeface="Carlito"/>
            </a:endParaRPr>
          </a:p>
          <a:p>
            <a:pPr marL="469265" marR="6350" algn="just">
              <a:lnSpc>
                <a:spcPct val="110800"/>
              </a:lnSpc>
              <a:spcBef>
                <a:spcPts val="15"/>
              </a:spcBef>
            </a:pPr>
            <a:r>
              <a:rPr sz="1200" dirty="0">
                <a:latin typeface="Carlito"/>
                <a:cs typeface="Carlito"/>
              </a:rPr>
              <a:t>yahut </a:t>
            </a:r>
            <a:r>
              <a:rPr sz="1200" spc="-5" dirty="0">
                <a:latin typeface="Carlito"/>
                <a:cs typeface="Carlito"/>
              </a:rPr>
              <a:t>başka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mahkeme tarafından önceki ilamın hükmüne aykırı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karar </a:t>
            </a:r>
            <a:r>
              <a:rPr sz="1200" dirty="0">
                <a:latin typeface="Carlito"/>
                <a:cs typeface="Carlito"/>
              </a:rPr>
              <a:t>verilmiş  </a:t>
            </a:r>
            <a:r>
              <a:rPr sz="1200" spc="-5" dirty="0">
                <a:latin typeface="Carlito"/>
                <a:cs typeface="Carlito"/>
              </a:rPr>
              <a:t>bulunması halinde, yargılamanın yenilenmesi talep süresi 10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yıldır.</a:t>
            </a:r>
            <a:endParaRPr sz="1200">
              <a:latin typeface="Carlito"/>
              <a:cs typeface="Carlito"/>
            </a:endParaRPr>
          </a:p>
          <a:p>
            <a:pPr marL="469265" indent="-228600" algn="just">
              <a:lnSpc>
                <a:spcPct val="100000"/>
              </a:lnSpc>
              <a:spcBef>
                <a:spcPts val="155"/>
              </a:spcBef>
              <a:buAutoNum type="arabicPlain" startAt="19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Mahkemece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verilen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hükmün,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İnsan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Haklarını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Ana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Hürriyetleri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Korumaya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Dair</a:t>
            </a:r>
            <a:endParaRPr sz="1200">
              <a:latin typeface="Carlito"/>
              <a:cs typeface="Carlito"/>
            </a:endParaRPr>
          </a:p>
          <a:p>
            <a:pPr marL="469265" marR="5080" algn="just">
              <a:lnSpc>
                <a:spcPct val="111100"/>
              </a:lnSpc>
              <a:spcBef>
                <a:spcPts val="10"/>
              </a:spcBef>
            </a:pPr>
            <a:r>
              <a:rPr sz="1200" spc="-5" dirty="0">
                <a:latin typeface="Carlito"/>
                <a:cs typeface="Carlito"/>
              </a:rPr>
              <a:t>Sözleşmenin </a:t>
            </a:r>
            <a:r>
              <a:rPr sz="1200" dirty="0">
                <a:latin typeface="Carlito"/>
                <a:cs typeface="Carlito"/>
              </a:rPr>
              <a:t>veya eki </a:t>
            </a:r>
            <a:r>
              <a:rPr sz="1200" spc="-5" dirty="0">
                <a:latin typeface="Carlito"/>
                <a:cs typeface="Carlito"/>
              </a:rPr>
              <a:t>protokollerin </a:t>
            </a:r>
            <a:r>
              <a:rPr sz="1200" dirty="0">
                <a:latin typeface="Carlito"/>
                <a:cs typeface="Carlito"/>
              </a:rPr>
              <a:t>ihlâli </a:t>
            </a:r>
            <a:r>
              <a:rPr sz="1200" spc="-5" dirty="0">
                <a:latin typeface="Carlito"/>
                <a:cs typeface="Carlito"/>
              </a:rPr>
              <a:t>suretiyle verildiğinin, Avrupa İnsan </a:t>
            </a:r>
            <a:r>
              <a:rPr sz="1200" spc="-10" dirty="0">
                <a:latin typeface="Carlito"/>
                <a:cs typeface="Carlito"/>
              </a:rPr>
              <a:t>Hakları  </a:t>
            </a:r>
            <a:r>
              <a:rPr sz="1200" spc="-5" dirty="0">
                <a:latin typeface="Carlito"/>
                <a:cs typeface="Carlito"/>
              </a:rPr>
              <a:t>Mahkemesi’nin kesinleşmiş kararıyla tespit edilmiş olması halinde, yargılamanın  yenilenmesi talep </a:t>
            </a:r>
            <a:r>
              <a:rPr sz="1200" spc="-10" dirty="0">
                <a:latin typeface="Carlito"/>
                <a:cs typeface="Carlito"/>
              </a:rPr>
              <a:t>süresi </a:t>
            </a:r>
            <a:r>
              <a:rPr sz="1200" dirty="0">
                <a:latin typeface="Carlito"/>
                <a:cs typeface="Carlito"/>
              </a:rPr>
              <a:t>Avrupa </a:t>
            </a:r>
            <a:r>
              <a:rPr sz="1200" spc="-5" dirty="0">
                <a:latin typeface="Carlito"/>
                <a:cs typeface="Carlito"/>
              </a:rPr>
              <a:t>İnsan Hakları Mahkemesi kararının </a:t>
            </a:r>
            <a:r>
              <a:rPr sz="1200" dirty="0">
                <a:latin typeface="Carlito"/>
                <a:cs typeface="Carlito"/>
              </a:rPr>
              <a:t>kesinleştiği  </a:t>
            </a:r>
            <a:r>
              <a:rPr sz="1200" spc="-5" dirty="0">
                <a:latin typeface="Carlito"/>
                <a:cs typeface="Carlito"/>
              </a:rPr>
              <a:t>tarihten itibaren </a:t>
            </a:r>
            <a:r>
              <a:rPr sz="1200" dirty="0">
                <a:latin typeface="Carlito"/>
                <a:cs typeface="Carlito"/>
              </a:rPr>
              <a:t>1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yıldır.</a:t>
            </a:r>
            <a:endParaRPr sz="1200">
              <a:latin typeface="Carlito"/>
              <a:cs typeface="Carlito"/>
            </a:endParaRPr>
          </a:p>
          <a:p>
            <a:pPr marL="461645" indent="-234315">
              <a:lnSpc>
                <a:spcPct val="100000"/>
              </a:lnSpc>
              <a:spcBef>
                <a:spcPts val="155"/>
              </a:spcBef>
              <a:buAutoNum type="arabicPlain" startAt="20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Danıştay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bölge idare, idare ve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mahkemelerince verilen kararlar</a:t>
            </a:r>
            <a:r>
              <a:rPr sz="1200" spc="254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hakkında</a:t>
            </a:r>
            <a:endParaRPr sz="1200">
              <a:latin typeface="Carlito"/>
              <a:cs typeface="Carlito"/>
            </a:endParaRPr>
          </a:p>
          <a:p>
            <a:pPr marL="253365" algn="ctr">
              <a:lnSpc>
                <a:spcPct val="100000"/>
              </a:lnSpc>
              <a:spcBef>
                <a:spcPts val="160"/>
              </a:spcBef>
            </a:pPr>
            <a:r>
              <a:rPr sz="1200" spc="-5" dirty="0">
                <a:latin typeface="Carlito"/>
                <a:cs typeface="Carlito"/>
              </a:rPr>
              <a:t>kanunda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şartlar mevcutsa </a:t>
            </a:r>
            <a:r>
              <a:rPr sz="1200" dirty="0">
                <a:latin typeface="Carlito"/>
                <a:cs typeface="Carlito"/>
              </a:rPr>
              <a:t>60 </a:t>
            </a:r>
            <a:r>
              <a:rPr sz="1200" spc="-5" dirty="0">
                <a:latin typeface="Carlito"/>
                <a:cs typeface="Carlito"/>
              </a:rPr>
              <a:t>gün içinde yargılamanın yenilenmesi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istenebilir.</a:t>
            </a:r>
            <a:endParaRPr sz="12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100"/>
              </a:lnSpc>
              <a:spcBef>
                <a:spcPts val="5"/>
              </a:spcBef>
              <a:buAutoNum type="arabicPlain" startAt="21"/>
              <a:tabLst>
                <a:tab pos="462280" algn="l"/>
              </a:tabLst>
            </a:pPr>
            <a:r>
              <a:rPr sz="1200" spc="-5" dirty="0">
                <a:latin typeface="Carlito"/>
                <a:cs typeface="Carlito"/>
              </a:rPr>
              <a:t>Danıştay </a:t>
            </a:r>
            <a:r>
              <a:rPr sz="1200" dirty="0">
                <a:latin typeface="Carlito"/>
                <a:cs typeface="Carlito"/>
              </a:rPr>
              <a:t>dava </a:t>
            </a:r>
            <a:r>
              <a:rPr sz="1200" spc="-5" dirty="0">
                <a:latin typeface="Carlito"/>
                <a:cs typeface="Carlito"/>
              </a:rPr>
              <a:t>daireleri ve </a:t>
            </a:r>
            <a:r>
              <a:rPr sz="1200" dirty="0">
                <a:latin typeface="Carlito"/>
                <a:cs typeface="Carlito"/>
              </a:rPr>
              <a:t>İdari veya Vergi Dava </a:t>
            </a:r>
            <a:r>
              <a:rPr sz="1200" spc="-5" dirty="0">
                <a:latin typeface="Carlito"/>
                <a:cs typeface="Carlito"/>
              </a:rPr>
              <a:t>Daireleri Genel Kurullarının </a:t>
            </a:r>
            <a:r>
              <a:rPr sz="1200" dirty="0">
                <a:latin typeface="Carlito"/>
                <a:cs typeface="Carlito"/>
              </a:rPr>
              <a:t>temyiz  </a:t>
            </a:r>
            <a:r>
              <a:rPr sz="1200" spc="-5" dirty="0">
                <a:latin typeface="Carlito"/>
                <a:cs typeface="Carlito"/>
              </a:rPr>
              <a:t>üzerine verdikleri kararlar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bölge </a:t>
            </a:r>
            <a:r>
              <a:rPr sz="1200" dirty="0">
                <a:latin typeface="Carlito"/>
                <a:cs typeface="Carlito"/>
              </a:rPr>
              <a:t>idare </a:t>
            </a:r>
            <a:r>
              <a:rPr sz="1200" spc="-5" dirty="0">
                <a:latin typeface="Carlito"/>
                <a:cs typeface="Carlito"/>
              </a:rPr>
              <a:t>mahkemelerinin itiraz üzerine verdikleri  kararlar hakkında,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defaya mahsus </a:t>
            </a:r>
            <a:r>
              <a:rPr sz="1200" dirty="0">
                <a:latin typeface="Carlito"/>
                <a:cs typeface="Carlito"/>
              </a:rPr>
              <a:t>olmak </a:t>
            </a:r>
            <a:r>
              <a:rPr sz="1200" spc="-5" dirty="0">
                <a:latin typeface="Carlito"/>
                <a:cs typeface="Carlito"/>
              </a:rPr>
              <a:t>üzere kararın tebliğ tarihini izleyen </a:t>
            </a:r>
            <a:r>
              <a:rPr sz="1200" dirty="0">
                <a:latin typeface="Carlito"/>
                <a:cs typeface="Carlito"/>
              </a:rPr>
              <a:t>10  gün </a:t>
            </a:r>
            <a:r>
              <a:rPr sz="1200" spc="-5" dirty="0">
                <a:latin typeface="Carlito"/>
                <a:cs typeface="Carlito"/>
              </a:rPr>
              <a:t>içinde kararın düzeltilmesi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istenebilir.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50">
              <a:latin typeface="Carlito"/>
              <a:cs typeface="Carlito"/>
            </a:endParaRPr>
          </a:p>
          <a:p>
            <a:pPr marL="12700" marR="6350" algn="just">
              <a:lnSpc>
                <a:spcPct val="111700"/>
              </a:lnSpc>
            </a:pPr>
            <a:r>
              <a:rPr sz="1200" spc="-5" dirty="0">
                <a:latin typeface="Carlito"/>
                <a:cs typeface="Carlito"/>
              </a:rPr>
              <a:t>Bu sürelerin </a:t>
            </a:r>
            <a:r>
              <a:rPr sz="1200" spc="-10" dirty="0">
                <a:latin typeface="Carlito"/>
                <a:cs typeface="Carlito"/>
              </a:rPr>
              <a:t>son </a:t>
            </a:r>
            <a:r>
              <a:rPr sz="1200" spc="-5" dirty="0">
                <a:latin typeface="Carlito"/>
                <a:cs typeface="Carlito"/>
              </a:rPr>
              <a:t>günü, resmi tatil gününe </a:t>
            </a:r>
            <a:r>
              <a:rPr sz="1200" dirty="0">
                <a:latin typeface="Carlito"/>
                <a:cs typeface="Carlito"/>
              </a:rPr>
              <a:t>denk </a:t>
            </a:r>
            <a:r>
              <a:rPr sz="1200" spc="-5" dirty="0">
                <a:latin typeface="Carlito"/>
                <a:cs typeface="Carlito"/>
              </a:rPr>
              <a:t>gelirse süre, tatili izleyen </a:t>
            </a:r>
            <a:r>
              <a:rPr sz="1200" dirty="0">
                <a:latin typeface="Carlito"/>
                <a:cs typeface="Carlito"/>
              </a:rPr>
              <a:t>ilk iş </a:t>
            </a:r>
            <a:r>
              <a:rPr sz="1200" spc="-5" dirty="0">
                <a:latin typeface="Carlito"/>
                <a:cs typeface="Carlito"/>
              </a:rPr>
              <a:t>gününün mesai  saati bitimine kadar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uzar.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Bu sürelerin son günün adli tatile (Bölge idare, idare ve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mahkemeleri </a:t>
            </a:r>
            <a:r>
              <a:rPr sz="1200" dirty="0">
                <a:latin typeface="Carlito"/>
                <a:cs typeface="Carlito"/>
              </a:rPr>
              <a:t>her </a:t>
            </a:r>
            <a:r>
              <a:rPr sz="1200" spc="-5" dirty="0">
                <a:latin typeface="Carlito"/>
                <a:cs typeface="Carlito"/>
              </a:rPr>
              <a:t>yıl </a:t>
            </a:r>
            <a:r>
              <a:rPr sz="1200" dirty="0">
                <a:latin typeface="Carlito"/>
                <a:cs typeface="Carlito"/>
              </a:rPr>
              <a:t>20 </a:t>
            </a:r>
            <a:r>
              <a:rPr sz="1200" spc="-5" dirty="0">
                <a:latin typeface="Carlito"/>
                <a:cs typeface="Carlito"/>
              </a:rPr>
              <a:t>Temmuz  </a:t>
            </a:r>
            <a:r>
              <a:rPr sz="1200" dirty="0">
                <a:latin typeface="Carlito"/>
                <a:cs typeface="Carlito"/>
              </a:rPr>
              <a:t>31 </a:t>
            </a:r>
            <a:r>
              <a:rPr sz="1200" spc="-5" dirty="0">
                <a:latin typeface="Carlito"/>
                <a:cs typeface="Carlito"/>
              </a:rPr>
              <a:t>Ağustos tarihleri arasında çalışmaya </a:t>
            </a:r>
            <a:r>
              <a:rPr sz="1200" dirty="0">
                <a:latin typeface="Carlito"/>
                <a:cs typeface="Carlito"/>
              </a:rPr>
              <a:t>ara </a:t>
            </a:r>
            <a:r>
              <a:rPr sz="1200" spc="-5" dirty="0">
                <a:latin typeface="Carlito"/>
                <a:cs typeface="Carlito"/>
              </a:rPr>
              <a:t>verirler) </a:t>
            </a:r>
            <a:r>
              <a:rPr sz="1200" dirty="0">
                <a:latin typeface="Carlito"/>
                <a:cs typeface="Carlito"/>
              </a:rPr>
              <a:t>rasgelmesi </a:t>
            </a:r>
            <a:r>
              <a:rPr sz="1200" spc="-5" dirty="0">
                <a:latin typeface="Carlito"/>
                <a:cs typeface="Carlito"/>
              </a:rPr>
              <a:t>halinde süre, </a:t>
            </a:r>
            <a:r>
              <a:rPr sz="1200" dirty="0">
                <a:latin typeface="Carlito"/>
                <a:cs typeface="Carlito"/>
              </a:rPr>
              <a:t>İdari </a:t>
            </a:r>
            <a:r>
              <a:rPr sz="1200" spc="-5" dirty="0">
                <a:latin typeface="Carlito"/>
                <a:cs typeface="Carlito"/>
              </a:rPr>
              <a:t>Yargılama  Usulü Kanunun </a:t>
            </a:r>
            <a:r>
              <a:rPr sz="1200" dirty="0">
                <a:latin typeface="Carlito"/>
                <a:cs typeface="Carlito"/>
              </a:rPr>
              <a:t>6. </a:t>
            </a:r>
            <a:r>
              <a:rPr sz="1200" spc="-5" dirty="0">
                <a:latin typeface="Carlito"/>
                <a:cs typeface="Carlito"/>
              </a:rPr>
              <a:t>maddesi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belirlenmiş olanlarında süre, </a:t>
            </a:r>
            <a:r>
              <a:rPr sz="1200" dirty="0">
                <a:latin typeface="Carlito"/>
                <a:cs typeface="Carlito"/>
              </a:rPr>
              <a:t>ara </a:t>
            </a:r>
            <a:r>
              <a:rPr sz="1200" spc="-5" dirty="0">
                <a:latin typeface="Carlito"/>
                <a:cs typeface="Carlito"/>
              </a:rPr>
              <a:t>vermenin sona erdiği </a:t>
            </a:r>
            <a:r>
              <a:rPr sz="1200" spc="-10" dirty="0">
                <a:latin typeface="Carlito"/>
                <a:cs typeface="Carlito"/>
              </a:rPr>
              <a:t>günü  </a:t>
            </a:r>
            <a:r>
              <a:rPr sz="1200" dirty="0">
                <a:latin typeface="Carlito"/>
                <a:cs typeface="Carlito"/>
              </a:rPr>
              <a:t>izleyen </a:t>
            </a:r>
            <a:r>
              <a:rPr sz="1200" spc="-5" dirty="0">
                <a:latin typeface="Carlito"/>
                <a:cs typeface="Carlito"/>
              </a:rPr>
              <a:t>tarihten itibaren </a:t>
            </a:r>
            <a:r>
              <a:rPr sz="1200" dirty="0">
                <a:latin typeface="Carlito"/>
                <a:cs typeface="Carlito"/>
              </a:rPr>
              <a:t>yedi </a:t>
            </a:r>
            <a:r>
              <a:rPr sz="1200" spc="-5" dirty="0">
                <a:latin typeface="Carlito"/>
                <a:cs typeface="Carlito"/>
              </a:rPr>
              <a:t>gün </a:t>
            </a:r>
            <a:r>
              <a:rPr sz="1200" dirty="0">
                <a:latin typeface="Carlito"/>
                <a:cs typeface="Carlito"/>
              </a:rPr>
              <a:t>uzamış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sayılır.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35331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 UYGULAMALARINDA BİLDİRİM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 SÜRELERİ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58316" y="1428241"/>
          <a:ext cx="5808345" cy="6031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4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6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3401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BİLDİRİLMESİ GEREKEN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OLAY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BİLDİRİM SÜRESİ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60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İŞE BAŞLAMA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 marR="34290" algn="just">
                        <a:lnSpc>
                          <a:spcPct val="133400"/>
                        </a:lnSpc>
                        <a:spcBef>
                          <a:spcPts val="25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GERÇEK KİŞİLERDE İŞE BAŞLAMA TARİHİNDEN İTİBAREN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ON GÜN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İÇİNDE KENDİLERİNCE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VEYA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1136 SAYILI AVUKATLIK KANUNUNA 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GÖRE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RUHSAT ALMIŞ AVUKATLAR VEYA 3568 SAYILI KANUNA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GÖRE  YETKİ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ALMIŞ MESLEK MENSUPLARINCA, ŞİRKETLERİN KURULUŞ  AŞAMASINDA İŞE BAŞLAMA BİLDİRİMLERİ İSE BAŞLAMA  TARİHİNDEN İTİBAREN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ON GÜN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İÇİNDE TİCARET SİCİL  MEMURLUĞUNCA İLGİLİ VERGİ DAİRESİNE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YAPILIR.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2384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ADRES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DEĞİŞİKLİĞİ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OLAYIN VUKUUNDAN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İTİBAREN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BİR AY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İÇERİSİNDE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511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DEĞİŞİKLİĞİ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OLAYIN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VUKUUNDAN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İTİBAREN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BİR AY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İÇERİSİNDE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İŞLETME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DEĞİŞİKLİĞİ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OLAYIN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VUKUUNDAN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İTİBAREN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BİR AY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İÇERİSİNDE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512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İŞİ BIRAKMA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OLAYIN VUKUUNDAN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İTİBAREN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BİR AY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İÇERİSİNDE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NAKİL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OLAYIN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VUKUUNDAN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İTİBAREN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BİR AY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İÇERİSİNDE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766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ÖLÜM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OLAYIN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VUKUUNDAN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İTİBAREN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BİR AY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İÇERİSİNDE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TASFİYE VE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İFLAS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OLAYIN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VUKUUNDAN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İTİBAREN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BİR AY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İÇERİSİNDE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2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ÖDEME KAYDEDİCİ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CİHAZ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SATIN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Ö.K.C.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KULLANDIRMAYI GEREKTİREN BİR İŞLE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UĞRAŞMAYA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BAŞLANILAN TARİHTEN İTİBAREN 30</a:t>
                      </a:r>
                      <a:r>
                        <a:rPr sz="1000" spc="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GÜN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3185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9203">
                <a:tc>
                  <a:txBody>
                    <a:bodyPr/>
                    <a:lstStyle/>
                    <a:p>
                      <a:pPr marL="38735" marR="403225">
                        <a:lnSpc>
                          <a:spcPct val="133000"/>
                        </a:lnSpc>
                        <a:spcBef>
                          <a:spcPts val="25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KENDİ İSTEĞİ İLE Ö.K.C. ALIMINDA  KULLANMAYA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BAŞLAMA</a:t>
                      </a:r>
                      <a:r>
                        <a:rPr sz="1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3019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30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GÜN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38735" marR="226695">
                        <a:lnSpc>
                          <a:spcPct val="133000"/>
                        </a:lnSpc>
                        <a:spcBef>
                          <a:spcPts val="25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İŞİ BIRAKMADA Ö.K.C. MÜHÜRLETME 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SÜRESİ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3019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İŞİ BIRAKMA TARİHİNDEN İTİBAREN BİR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8061">
                <a:tc>
                  <a:txBody>
                    <a:bodyPr/>
                    <a:lstStyle/>
                    <a:p>
                      <a:pPr marL="38735" marR="163195">
                        <a:lnSpc>
                          <a:spcPct val="133200"/>
                        </a:lnSpc>
                        <a:spcBef>
                          <a:spcPts val="25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TEKRAR Ö.K.C..KULLANMA DA MÜHRÜ  AÇTIRMA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2384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İŞE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BAŞLAMA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TARİHİNDEN İTİBAREN 30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GÜN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" marB="0">
                    <a:lnL w="6350">
                      <a:solidFill>
                        <a:srgbClr val="8EAADB"/>
                      </a:solidFill>
                      <a:prstDash val="solid"/>
                    </a:lnL>
                    <a:lnR w="6350">
                      <a:solidFill>
                        <a:srgbClr val="8EAADB"/>
                      </a:solidFill>
                      <a:prstDash val="solid"/>
                    </a:lnR>
                    <a:lnT w="6350">
                      <a:solidFill>
                        <a:srgbClr val="8EAADB"/>
                      </a:solidFill>
                      <a:prstDash val="solid"/>
                    </a:lnT>
                    <a:lnB w="6350">
                      <a:solidFill>
                        <a:srgbClr val="8EAAD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8025" cy="6799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VERGİ ZİYAI VE CEZASI</a:t>
            </a:r>
            <a:r>
              <a:rPr sz="1400" b="1" spc="-2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UYGULAMASI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Zıyaı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ziyaı, mükellefin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sorumlunun vergilendirme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ilgili ödevlerini </a:t>
            </a:r>
            <a:r>
              <a:rPr sz="1200" dirty="0">
                <a:latin typeface="Carlito"/>
                <a:cs typeface="Carlito"/>
              </a:rPr>
              <a:t>zamanında </a:t>
            </a:r>
            <a:r>
              <a:rPr sz="1200" spc="-5" dirty="0">
                <a:latin typeface="Carlito"/>
                <a:cs typeface="Carlito"/>
              </a:rPr>
              <a:t>yerine  getirmemesi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eksik </a:t>
            </a:r>
            <a:r>
              <a:rPr sz="1200" dirty="0">
                <a:latin typeface="Carlito"/>
                <a:cs typeface="Carlito"/>
              </a:rPr>
              <a:t>yerine </a:t>
            </a:r>
            <a:r>
              <a:rPr sz="1200" spc="-5" dirty="0">
                <a:latin typeface="Carlito"/>
                <a:cs typeface="Carlito"/>
              </a:rPr>
              <a:t>getirmesi yüzünden verginin zamanında tahakkuk  ettirilmemesini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eksik tahakkuk ettirilmesini ifade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eder.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0900"/>
              </a:lnSpc>
            </a:pPr>
            <a:r>
              <a:rPr sz="1200" spc="-5" dirty="0">
                <a:latin typeface="Carlito"/>
                <a:cs typeface="Carlito"/>
              </a:rPr>
              <a:t>Şahsi, </a:t>
            </a:r>
            <a:r>
              <a:rPr sz="1200" dirty="0">
                <a:latin typeface="Carlito"/>
                <a:cs typeface="Carlito"/>
              </a:rPr>
              <a:t>medeni </a:t>
            </a:r>
            <a:r>
              <a:rPr sz="1200" spc="-5" dirty="0">
                <a:latin typeface="Carlito"/>
                <a:cs typeface="Carlito"/>
              </a:rPr>
              <a:t>haller veya </a:t>
            </a:r>
            <a:r>
              <a:rPr sz="1200" dirty="0">
                <a:latin typeface="Carlito"/>
                <a:cs typeface="Carlito"/>
              </a:rPr>
              <a:t>aile </a:t>
            </a:r>
            <a:r>
              <a:rPr sz="1200" spc="-5" dirty="0">
                <a:latin typeface="Carlito"/>
                <a:cs typeface="Carlito"/>
              </a:rPr>
              <a:t>durumu hakkında </a:t>
            </a:r>
            <a:r>
              <a:rPr sz="1200" dirty="0">
                <a:latin typeface="Carlito"/>
                <a:cs typeface="Carlito"/>
              </a:rPr>
              <a:t>gerçeğe </a:t>
            </a:r>
            <a:r>
              <a:rPr sz="1200" spc="-5" dirty="0">
                <a:latin typeface="Carlito"/>
                <a:cs typeface="Carlito"/>
              </a:rPr>
              <a:t>aykırı beyanlar </a:t>
            </a:r>
            <a:r>
              <a:rPr sz="1200" dirty="0">
                <a:latin typeface="Carlito"/>
                <a:cs typeface="Carlito"/>
              </a:rPr>
              <a:t>ile veya </a:t>
            </a:r>
            <a:r>
              <a:rPr sz="1200" spc="-5" dirty="0">
                <a:latin typeface="Carlito"/>
                <a:cs typeface="Carlito"/>
              </a:rPr>
              <a:t>sair  suretlerle verginin noksan tahakkuk ettirilmesine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haksız </a:t>
            </a:r>
            <a:r>
              <a:rPr sz="1200" dirty="0">
                <a:latin typeface="Carlito"/>
                <a:cs typeface="Carlito"/>
              </a:rPr>
              <a:t>yere </a:t>
            </a:r>
            <a:r>
              <a:rPr sz="1200" spc="5" dirty="0">
                <a:latin typeface="Carlito"/>
                <a:cs typeface="Carlito"/>
              </a:rPr>
              <a:t>göre</a:t>
            </a:r>
            <a:r>
              <a:rPr sz="1200" spc="28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verilmesine  sebebiyet vermek </a:t>
            </a:r>
            <a:r>
              <a:rPr sz="1200" dirty="0">
                <a:latin typeface="Carlito"/>
                <a:cs typeface="Carlito"/>
              </a:rPr>
              <a:t>de </a:t>
            </a:r>
            <a:r>
              <a:rPr sz="1200" spc="-5" dirty="0">
                <a:latin typeface="Carlito"/>
                <a:cs typeface="Carlito"/>
              </a:rPr>
              <a:t>vergi ziyaı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hükmündedir.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6350" algn="just">
              <a:lnSpc>
                <a:spcPct val="111200"/>
              </a:lnSpc>
            </a:pPr>
            <a:r>
              <a:rPr sz="1200" spc="-5" dirty="0">
                <a:latin typeface="Carlito"/>
                <a:cs typeface="Carlito"/>
              </a:rPr>
              <a:t>Yukarıdaki </a:t>
            </a:r>
            <a:r>
              <a:rPr sz="1200" dirty="0">
                <a:latin typeface="Carlito"/>
                <a:cs typeface="Carlito"/>
              </a:rPr>
              <a:t>fıkralarda yazılı </a:t>
            </a:r>
            <a:r>
              <a:rPr sz="1200" spc="-5" dirty="0">
                <a:latin typeface="Carlito"/>
                <a:cs typeface="Carlito"/>
              </a:rPr>
              <a:t>hallerde verginin sonradan tahakkuk </a:t>
            </a:r>
            <a:r>
              <a:rPr sz="1200" dirty="0">
                <a:latin typeface="Carlito"/>
                <a:cs typeface="Carlito"/>
              </a:rPr>
              <a:t>ettirilmesi veya  </a:t>
            </a:r>
            <a:r>
              <a:rPr sz="1200" spc="-5" dirty="0">
                <a:latin typeface="Carlito"/>
                <a:cs typeface="Carlito"/>
              </a:rPr>
              <a:t>tamamlanması veyahut haksız iadenin geri alınması </a:t>
            </a:r>
            <a:r>
              <a:rPr sz="1200" dirty="0">
                <a:latin typeface="Carlito"/>
                <a:cs typeface="Carlito"/>
              </a:rPr>
              <a:t>ceza uygulanmasına mani </a:t>
            </a:r>
            <a:r>
              <a:rPr sz="1200" spc="-5" dirty="0">
                <a:latin typeface="Carlito"/>
                <a:cs typeface="Carlito"/>
              </a:rPr>
              <a:t>teşkil etmez.  (VUK. </a:t>
            </a:r>
            <a:r>
              <a:rPr sz="1200" dirty="0">
                <a:latin typeface="Carlito"/>
                <a:cs typeface="Carlito"/>
              </a:rPr>
              <a:t>Md.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341)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Zıyaı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Cezası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ziyaı suçu, mükellef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sorumlular tarafından 341. Maddede yazılı hallerle </a:t>
            </a:r>
            <a:r>
              <a:rPr sz="1200" dirty="0">
                <a:latin typeface="Carlito"/>
                <a:cs typeface="Carlito"/>
              </a:rPr>
              <a:t>vergi  ziyaına </a:t>
            </a:r>
            <a:r>
              <a:rPr sz="1200" spc="-5" dirty="0">
                <a:latin typeface="Carlito"/>
                <a:cs typeface="Carlito"/>
              </a:rPr>
              <a:t>sebebiyet verilmesidir.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ziyaı suçu </a:t>
            </a:r>
            <a:r>
              <a:rPr sz="1200" dirty="0">
                <a:latin typeface="Carlito"/>
                <a:cs typeface="Carlito"/>
              </a:rPr>
              <a:t>işleyenlere </a:t>
            </a:r>
            <a:r>
              <a:rPr sz="1200" spc="-5" dirty="0">
                <a:latin typeface="Carlito"/>
                <a:cs typeface="Carlito"/>
              </a:rPr>
              <a:t>vergi </a:t>
            </a:r>
            <a:r>
              <a:rPr sz="1200" dirty="0">
                <a:latin typeface="Carlito"/>
                <a:cs typeface="Carlito"/>
              </a:rPr>
              <a:t>cezası </a:t>
            </a:r>
            <a:r>
              <a:rPr sz="1200" spc="-5" dirty="0">
                <a:latin typeface="Carlito"/>
                <a:cs typeface="Carlito"/>
              </a:rPr>
              <a:t>kesilir </a:t>
            </a:r>
            <a:r>
              <a:rPr sz="1200" dirty="0">
                <a:latin typeface="Carlito"/>
                <a:cs typeface="Carlito"/>
              </a:rPr>
              <a:t>ve bu ceza </a:t>
            </a:r>
            <a:r>
              <a:rPr sz="1200" spc="-5" dirty="0">
                <a:latin typeface="Carlito"/>
                <a:cs typeface="Carlito"/>
              </a:rPr>
              <a:t>ziyaa  uğratılan verginin bir katıdır.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ziyaına 359’uncu maddede </a:t>
            </a:r>
            <a:r>
              <a:rPr sz="1200" dirty="0">
                <a:latin typeface="Carlito"/>
                <a:cs typeface="Carlito"/>
              </a:rPr>
              <a:t>yazılı </a:t>
            </a:r>
            <a:r>
              <a:rPr sz="1200" spc="-5" dirty="0">
                <a:latin typeface="Carlito"/>
                <a:cs typeface="Carlito"/>
              </a:rPr>
              <a:t>fiillerle sebebiyet  verilmesi halinde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ceza </a:t>
            </a:r>
            <a:r>
              <a:rPr sz="1200" dirty="0">
                <a:latin typeface="Carlito"/>
                <a:cs typeface="Carlito"/>
              </a:rPr>
              <a:t>üç </a:t>
            </a:r>
            <a:r>
              <a:rPr sz="1200" spc="-5" dirty="0">
                <a:latin typeface="Carlito"/>
                <a:cs typeface="Carlito"/>
              </a:rPr>
              <a:t>kat, </a:t>
            </a:r>
            <a:r>
              <a:rPr sz="1200" dirty="0">
                <a:latin typeface="Carlito"/>
                <a:cs typeface="Carlito"/>
              </a:rPr>
              <a:t>bu fiillere iştirak edenlere </a:t>
            </a:r>
            <a:r>
              <a:rPr sz="1200" spc="-5" dirty="0">
                <a:latin typeface="Carlito"/>
                <a:cs typeface="Carlito"/>
              </a:rPr>
              <a:t>ise bir kat olarak </a:t>
            </a:r>
            <a:r>
              <a:rPr sz="1200" dirty="0">
                <a:latin typeface="Carlito"/>
                <a:cs typeface="Carlito"/>
              </a:rPr>
              <a:t>uygulanır.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715" algn="just">
              <a:lnSpc>
                <a:spcPct val="110800"/>
              </a:lnSpc>
            </a:pPr>
            <a:r>
              <a:rPr sz="1200" dirty="0">
                <a:latin typeface="Carlito"/>
                <a:cs typeface="Carlito"/>
              </a:rPr>
              <a:t>Vergi, </a:t>
            </a:r>
            <a:r>
              <a:rPr sz="1200" spc="-5" dirty="0">
                <a:latin typeface="Carlito"/>
                <a:cs typeface="Carlito"/>
              </a:rPr>
              <a:t>incelemesine başlanılmasından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takdir komisyonuna sevk </a:t>
            </a:r>
            <a:r>
              <a:rPr sz="1200" dirty="0">
                <a:latin typeface="Carlito"/>
                <a:cs typeface="Carlito"/>
              </a:rPr>
              <a:t>edilmesinden </a:t>
            </a:r>
            <a:r>
              <a:rPr sz="1200" spc="-10" dirty="0">
                <a:latin typeface="Carlito"/>
                <a:cs typeface="Carlito"/>
              </a:rPr>
              <a:t>sonra  </a:t>
            </a:r>
            <a:r>
              <a:rPr sz="1200" dirty="0">
                <a:latin typeface="Carlito"/>
                <a:cs typeface="Carlito"/>
              </a:rPr>
              <a:t>verilenler hariç </a:t>
            </a:r>
            <a:r>
              <a:rPr sz="1200" spc="-5" dirty="0">
                <a:latin typeface="Carlito"/>
                <a:cs typeface="Carlito"/>
              </a:rPr>
              <a:t>olmak üzere, kanuni süresi geçtikten sonra verilen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beyannameleri için  </a:t>
            </a:r>
            <a:r>
              <a:rPr sz="1200" dirty="0">
                <a:latin typeface="Carlito"/>
                <a:cs typeface="Carlito"/>
              </a:rPr>
              <a:t>bu </a:t>
            </a:r>
            <a:r>
              <a:rPr sz="1200" spc="-5" dirty="0">
                <a:latin typeface="Carlito"/>
                <a:cs typeface="Carlito"/>
              </a:rPr>
              <a:t>madde uyarınca kesilecek </a:t>
            </a:r>
            <a:r>
              <a:rPr sz="1200" dirty="0">
                <a:latin typeface="Carlito"/>
                <a:cs typeface="Carlito"/>
              </a:rPr>
              <a:t>ceza </a:t>
            </a:r>
            <a:r>
              <a:rPr sz="1200" spc="-5" dirty="0">
                <a:latin typeface="Carlito"/>
                <a:cs typeface="Carlito"/>
              </a:rPr>
              <a:t>yüzde </a:t>
            </a:r>
            <a:r>
              <a:rPr sz="1200" dirty="0">
                <a:latin typeface="Carlito"/>
                <a:cs typeface="Carlito"/>
              </a:rPr>
              <a:t>elli </a:t>
            </a:r>
            <a:r>
              <a:rPr sz="1200" spc="-5" dirty="0">
                <a:latin typeface="Carlito"/>
                <a:cs typeface="Carlito"/>
              </a:rPr>
              <a:t>oranında</a:t>
            </a:r>
            <a:r>
              <a:rPr sz="12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uygulanır.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arlito"/>
                <a:cs typeface="Carlito"/>
              </a:rPr>
              <a:t>Uzlaşılan </a:t>
            </a:r>
            <a:r>
              <a:rPr sz="1200" spc="-5" dirty="0">
                <a:latin typeface="Carlito"/>
                <a:cs typeface="Carlito"/>
              </a:rPr>
              <a:t>vergilerde ceza, uzlaşılan vergi tutarına göre düzeltilir. (VUK.'nun </a:t>
            </a:r>
            <a:r>
              <a:rPr sz="1200" dirty="0">
                <a:latin typeface="Carlito"/>
                <a:cs typeface="Carlito"/>
              </a:rPr>
              <a:t>344.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Maddesi)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YAZAR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KASA FİŞİ KESMEDE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ÜST</a:t>
            </a:r>
            <a:r>
              <a:rPr sz="1400" b="1" spc="-1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SINIR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Carlito"/>
                <a:cs typeface="Carlito"/>
              </a:rPr>
              <a:t>2022 </a:t>
            </a:r>
            <a:r>
              <a:rPr sz="1200" b="1" spc="-5" dirty="0">
                <a:latin typeface="Carlito"/>
                <a:cs typeface="Carlito"/>
              </a:rPr>
              <a:t>Yılı </a:t>
            </a:r>
            <a:r>
              <a:rPr sz="1200" spc="-5" dirty="0">
                <a:latin typeface="Carlito"/>
                <a:cs typeface="Carlito"/>
              </a:rPr>
              <a:t>için </a:t>
            </a:r>
            <a:r>
              <a:rPr sz="1200" b="1" spc="-5" dirty="0">
                <a:latin typeface="Carlito"/>
                <a:cs typeface="Carlito"/>
              </a:rPr>
              <a:t>2.000 TL’ </a:t>
            </a:r>
            <a:r>
              <a:rPr sz="1200" dirty="0">
                <a:latin typeface="Carlito"/>
                <a:cs typeface="Carlito"/>
              </a:rPr>
              <a:t>ya </a:t>
            </a:r>
            <a:r>
              <a:rPr sz="1200" spc="-5" dirty="0">
                <a:latin typeface="Carlito"/>
                <a:cs typeface="Carlito"/>
              </a:rPr>
              <a:t>kadar ÖKC fişi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düzenlenebilir.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787390" cy="2692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Hisse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Senedi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veya Geçici İlmühaber Olduğu Durumlarda</a:t>
            </a:r>
            <a:r>
              <a:rPr sz="1400" b="1" spc="3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Vergilendirme: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Carlito"/>
              <a:cs typeface="Carlito"/>
            </a:endParaRPr>
          </a:p>
          <a:p>
            <a:pPr marL="12700" marR="10160" algn="just">
              <a:lnSpc>
                <a:spcPct val="111700"/>
              </a:lnSpc>
            </a:pPr>
            <a:r>
              <a:rPr sz="1200" u="sng" spc="-30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Hisse </a:t>
            </a:r>
            <a:r>
              <a:rPr sz="1200" b="1" u="sng" spc="-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Senedi Bastırılmış </a:t>
            </a:r>
            <a:r>
              <a:rPr sz="1200" b="1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ise:</a:t>
            </a:r>
            <a:r>
              <a:rPr sz="1200" b="1" dirty="0">
                <a:solidFill>
                  <a:srgbClr val="80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İki yıldan fazla </a:t>
            </a:r>
            <a:r>
              <a:rPr sz="1200" b="1" spc="-10" dirty="0">
                <a:latin typeface="Carlito"/>
                <a:cs typeface="Carlito"/>
              </a:rPr>
              <a:t>süre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elde tutulan hisse senetlerinin, elden  çıkartılmasından doğan kazanç, tutarı </a:t>
            </a:r>
            <a:r>
              <a:rPr sz="1200" b="1" dirty="0">
                <a:latin typeface="Carlito"/>
                <a:cs typeface="Carlito"/>
              </a:rPr>
              <a:t>ne </a:t>
            </a:r>
            <a:r>
              <a:rPr sz="1200" b="1" spc="-5" dirty="0">
                <a:latin typeface="Carlito"/>
                <a:cs typeface="Carlito"/>
              </a:rPr>
              <a:t>olursa olsun, gelir vergisine tabi</a:t>
            </a:r>
            <a:r>
              <a:rPr sz="1200" b="1" spc="6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değildir.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u="sng" spc="-30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rlito"/>
                <a:cs typeface="Carlito"/>
              </a:rPr>
              <a:t>Geçici İlmühaber Bastırılmış ise</a:t>
            </a:r>
            <a:r>
              <a:rPr sz="1200" b="1" spc="-5" dirty="0">
                <a:solidFill>
                  <a:srgbClr val="800000"/>
                </a:solidFill>
                <a:latin typeface="Carlito"/>
                <a:cs typeface="Carlito"/>
              </a:rPr>
              <a:t>: </a:t>
            </a:r>
            <a:r>
              <a:rPr sz="1200" spc="-5" dirty="0">
                <a:latin typeface="Carlito"/>
                <a:cs typeface="Carlito"/>
              </a:rPr>
              <a:t>İlmühaberler </a:t>
            </a:r>
            <a:r>
              <a:rPr sz="1200" dirty="0">
                <a:latin typeface="Carlito"/>
                <a:cs typeface="Carlito"/>
              </a:rPr>
              <a:t>de hisse </a:t>
            </a:r>
            <a:r>
              <a:rPr sz="1200" spc="-5" dirty="0">
                <a:latin typeface="Carlito"/>
                <a:cs typeface="Carlito"/>
              </a:rPr>
              <a:t>senedi olarak kabul ediliyor (Bkz. </a:t>
            </a:r>
            <a:r>
              <a:rPr sz="1200" spc="-10" dirty="0">
                <a:latin typeface="Carlito"/>
                <a:cs typeface="Carlito"/>
              </a:rPr>
              <a:t>232  </a:t>
            </a:r>
            <a:r>
              <a:rPr sz="1200" spc="-5" dirty="0">
                <a:latin typeface="Carlito"/>
                <a:cs typeface="Carlito"/>
              </a:rPr>
              <a:t>No.lu Gelir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Genel Tebliği). Bu </a:t>
            </a:r>
            <a:r>
              <a:rPr sz="1200" dirty="0">
                <a:latin typeface="Carlito"/>
                <a:cs typeface="Carlito"/>
              </a:rPr>
              <a:t>nedenle, </a:t>
            </a:r>
            <a:r>
              <a:rPr sz="1200" spc="-5" dirty="0">
                <a:latin typeface="Carlito"/>
                <a:cs typeface="Carlito"/>
              </a:rPr>
              <a:t>ilmühaberlerin elden çıkartılması da </a:t>
            </a:r>
            <a:r>
              <a:rPr sz="1200" dirty="0">
                <a:latin typeface="Carlito"/>
                <a:cs typeface="Carlito"/>
              </a:rPr>
              <a:t>hisse  </a:t>
            </a:r>
            <a:r>
              <a:rPr sz="1200" spc="-5" dirty="0">
                <a:latin typeface="Carlito"/>
                <a:cs typeface="Carlito"/>
              </a:rPr>
              <a:t>senetlerinin elden çıkartılması </a:t>
            </a:r>
            <a:r>
              <a:rPr sz="1200" dirty="0">
                <a:latin typeface="Carlito"/>
                <a:cs typeface="Carlito"/>
              </a:rPr>
              <a:t>gibi </a:t>
            </a:r>
            <a:r>
              <a:rPr sz="1200" spc="-5" dirty="0">
                <a:latin typeface="Carlito"/>
                <a:cs typeface="Carlito"/>
              </a:rPr>
              <a:t>değerlendirilecektir. (Geçici ilmühaber örneği için </a:t>
            </a:r>
            <a:r>
              <a:rPr sz="1200" dirty="0">
                <a:latin typeface="Carlito"/>
                <a:cs typeface="Carlito"/>
              </a:rPr>
              <a:t>ilgili  </a:t>
            </a:r>
            <a:r>
              <a:rPr sz="1200" spc="-5" dirty="0">
                <a:latin typeface="Carlito"/>
                <a:cs typeface="Carlito"/>
              </a:rPr>
              <a:t>sayfaya bakınız.) </a:t>
            </a:r>
            <a:r>
              <a:rPr sz="1200" b="1" spc="-5" dirty="0">
                <a:latin typeface="Carlito"/>
                <a:cs typeface="Carlito"/>
              </a:rPr>
              <a:t>İMKB de </a:t>
            </a:r>
            <a:r>
              <a:rPr sz="1200" b="1" dirty="0">
                <a:latin typeface="Carlito"/>
                <a:cs typeface="Carlito"/>
              </a:rPr>
              <a:t>işlem </a:t>
            </a:r>
            <a:r>
              <a:rPr sz="1200" b="1" spc="-5" dirty="0">
                <a:latin typeface="Carlito"/>
                <a:cs typeface="Carlito"/>
              </a:rPr>
              <a:t>gören </a:t>
            </a:r>
            <a:r>
              <a:rPr sz="1200" b="1" dirty="0">
                <a:latin typeface="Carlito"/>
                <a:cs typeface="Carlito"/>
              </a:rPr>
              <a:t>A.Ş. </a:t>
            </a:r>
            <a:r>
              <a:rPr sz="1200" spc="-5" dirty="0">
                <a:latin typeface="Carlito"/>
                <a:cs typeface="Carlito"/>
              </a:rPr>
              <a:t>hisselerinin </a:t>
            </a:r>
            <a:r>
              <a:rPr sz="1200" dirty="0">
                <a:latin typeface="Carlito"/>
                <a:cs typeface="Carlito"/>
              </a:rPr>
              <a:t>Gerçek </a:t>
            </a:r>
            <a:r>
              <a:rPr sz="1200" spc="-5" dirty="0">
                <a:latin typeface="Carlito"/>
                <a:cs typeface="Carlito"/>
              </a:rPr>
              <a:t>Kişilerce alım-satımından elde  </a:t>
            </a:r>
            <a:r>
              <a:rPr sz="1200" dirty="0">
                <a:latin typeface="Carlito"/>
                <a:cs typeface="Carlito"/>
              </a:rPr>
              <a:t>edilen </a:t>
            </a:r>
            <a:r>
              <a:rPr sz="1200" spc="-5" dirty="0">
                <a:latin typeface="Carlito"/>
                <a:cs typeface="Carlito"/>
              </a:rPr>
              <a:t>kazançlar Yıllık Gelir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beyanına </a:t>
            </a:r>
            <a:r>
              <a:rPr sz="1200" spc="-1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Gelir </a:t>
            </a:r>
            <a:r>
              <a:rPr sz="1200" dirty="0">
                <a:latin typeface="Carlito"/>
                <a:cs typeface="Carlito"/>
              </a:rPr>
              <a:t>Vergisi </a:t>
            </a:r>
            <a:r>
              <a:rPr sz="1200" spc="-5" dirty="0">
                <a:latin typeface="Carlito"/>
                <a:cs typeface="Carlito"/>
              </a:rPr>
              <a:t>stopajına </a:t>
            </a:r>
            <a:r>
              <a:rPr sz="1200" dirty="0">
                <a:latin typeface="Carlito"/>
                <a:cs typeface="Carlito"/>
              </a:rPr>
              <a:t>da </a:t>
            </a:r>
            <a:r>
              <a:rPr sz="1200" spc="-5" dirty="0">
                <a:latin typeface="Carlito"/>
                <a:cs typeface="Carlito"/>
              </a:rPr>
              <a:t>tabi</a:t>
            </a:r>
            <a:r>
              <a:rPr sz="1200" spc="5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değildir.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ASGARİ</a:t>
            </a:r>
            <a:r>
              <a:rPr sz="1400" b="1" spc="-1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ÜCRET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30884" y="3880738"/>
          <a:ext cx="5757545" cy="3048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0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3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556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Karar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No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R.G.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Tarih-Sayı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715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Uygulama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Süresi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Brüt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9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2021/1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17.12.2021-31692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01.01.2022-31.12.2022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5.004,00</a:t>
                      </a:r>
                      <a:r>
                        <a:rPr sz="12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7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2020/1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30.12.2020-31350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01.01.2021-31.12.2021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3.557,50 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4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2019/1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0170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27.12.2019-30991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0170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01.01.2020-31.12.2020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0170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2.943,00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90170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2018/1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27.12.2018-30658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01.01.2019-31.12.2019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2.558,40 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7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2017/1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30.12.2017-30286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01.01.2018-31.12.2018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2.029,50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2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2016/1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29.12.2016-29933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01.01.2017-31.12.2017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1.777,50 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2015/1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31.12.2015-29579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01.01.2016-31.12.2016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1.647,00 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808080"/>
                      </a:solidFill>
                      <a:prstDash val="solid"/>
                    </a:lnL>
                    <a:lnR w="3175">
                      <a:solidFill>
                        <a:srgbClr val="808080"/>
                      </a:solidFill>
                      <a:prstDash val="solid"/>
                    </a:lnR>
                    <a:lnT w="3175">
                      <a:solidFill>
                        <a:srgbClr val="808080"/>
                      </a:solidFill>
                      <a:prstDash val="solid"/>
                    </a:lnT>
                    <a:lnB w="317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7317485"/>
            <a:ext cx="5788660" cy="2476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BA-BS FORMLARININ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DÜZENLENMESİ VE CEZA</a:t>
            </a:r>
            <a:r>
              <a:rPr sz="1400" b="1" spc="-4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UYGULAMASI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100"/>
              </a:lnSpc>
              <a:spcBef>
                <a:spcPts val="5"/>
              </a:spcBef>
            </a:pPr>
            <a:r>
              <a:rPr sz="1200" spc="-5" dirty="0">
                <a:latin typeface="Carlito"/>
                <a:cs typeface="Carlito"/>
              </a:rPr>
              <a:t>Bilanço </a:t>
            </a:r>
            <a:r>
              <a:rPr sz="1200" dirty="0">
                <a:latin typeface="Carlito"/>
                <a:cs typeface="Carlito"/>
              </a:rPr>
              <a:t>esasına </a:t>
            </a:r>
            <a:r>
              <a:rPr sz="1200" spc="-5" dirty="0">
                <a:latin typeface="Carlito"/>
                <a:cs typeface="Carlito"/>
              </a:rPr>
              <a:t>göre defter tutan mükelleflerin belirli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haddi aşan </a:t>
            </a:r>
            <a:r>
              <a:rPr sz="1200" dirty="0">
                <a:latin typeface="Carlito"/>
                <a:cs typeface="Carlito"/>
              </a:rPr>
              <a:t>mal ve </a:t>
            </a:r>
            <a:r>
              <a:rPr sz="1200" spc="-5" dirty="0">
                <a:latin typeface="Carlito"/>
                <a:cs typeface="Carlito"/>
              </a:rPr>
              <a:t>hizmet </a:t>
            </a:r>
            <a:r>
              <a:rPr sz="1200" b="1" spc="-5" dirty="0">
                <a:latin typeface="Carlito"/>
                <a:cs typeface="Carlito"/>
              </a:rPr>
              <a:t>alışlarını  </a:t>
            </a:r>
            <a:r>
              <a:rPr sz="1200" dirty="0">
                <a:latin typeface="Carlito"/>
                <a:cs typeface="Carlito"/>
              </a:rPr>
              <a:t>“Mal ve </a:t>
            </a:r>
            <a:r>
              <a:rPr sz="1200" spc="-5" dirty="0">
                <a:latin typeface="Carlito"/>
                <a:cs typeface="Carlito"/>
              </a:rPr>
              <a:t>Hizmet Alımlarına İlişkin Bildirim Formu (Form Ba), </a:t>
            </a:r>
            <a:r>
              <a:rPr sz="1200" dirty="0">
                <a:latin typeface="Carlito"/>
                <a:cs typeface="Carlito"/>
              </a:rPr>
              <a:t>mal ve </a:t>
            </a:r>
            <a:r>
              <a:rPr sz="1200" spc="-5" dirty="0">
                <a:latin typeface="Carlito"/>
                <a:cs typeface="Carlito"/>
              </a:rPr>
              <a:t>hizmet </a:t>
            </a:r>
            <a:r>
              <a:rPr sz="1200" b="1" spc="-5" dirty="0">
                <a:latin typeface="Carlito"/>
                <a:cs typeface="Carlito"/>
              </a:rPr>
              <a:t>satışlarını </a:t>
            </a:r>
            <a:r>
              <a:rPr sz="1200" spc="-5" dirty="0">
                <a:latin typeface="Carlito"/>
                <a:cs typeface="Carlito"/>
              </a:rPr>
              <a:t>“Mal </a:t>
            </a:r>
            <a:r>
              <a:rPr sz="1200" dirty="0">
                <a:latin typeface="Carlito"/>
                <a:cs typeface="Carlito"/>
              </a:rPr>
              <a:t>ve  Hizmet </a:t>
            </a:r>
            <a:r>
              <a:rPr sz="1200" spc="-5" dirty="0">
                <a:latin typeface="Carlito"/>
                <a:cs typeface="Carlito"/>
              </a:rPr>
              <a:t>Satışlarına İlişkin </a:t>
            </a:r>
            <a:r>
              <a:rPr sz="1200" dirty="0">
                <a:latin typeface="Carlito"/>
                <a:cs typeface="Carlito"/>
              </a:rPr>
              <a:t>Bildirim </a:t>
            </a:r>
            <a:r>
              <a:rPr sz="1200" spc="-5" dirty="0">
                <a:latin typeface="Carlito"/>
                <a:cs typeface="Carlito"/>
              </a:rPr>
              <a:t>Formu (Form Bs)” </a:t>
            </a:r>
            <a:r>
              <a:rPr sz="1200" dirty="0">
                <a:latin typeface="Carlito"/>
                <a:cs typeface="Carlito"/>
              </a:rPr>
              <a:t>ile aylık dönemler </a:t>
            </a:r>
            <a:r>
              <a:rPr sz="1200" spc="-5" dirty="0">
                <a:latin typeface="Carlito"/>
                <a:cs typeface="Carlito"/>
              </a:rPr>
              <a:t>halinde bildirmeleri  gerekmektedir.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00">
              <a:latin typeface="Carlito"/>
              <a:cs typeface="Carlito"/>
            </a:endParaRPr>
          </a:p>
          <a:p>
            <a:pPr marL="12700" marR="7620" algn="just">
              <a:lnSpc>
                <a:spcPct val="111300"/>
              </a:lnSpc>
            </a:pPr>
            <a:r>
              <a:rPr sz="1200" spc="-5" dirty="0">
                <a:latin typeface="Carlito"/>
                <a:cs typeface="Carlito"/>
              </a:rPr>
              <a:t>Mükellefler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kişi </a:t>
            </a:r>
            <a:r>
              <a:rPr sz="1200" dirty="0">
                <a:latin typeface="Carlito"/>
                <a:cs typeface="Carlito"/>
              </a:rPr>
              <a:t>veya </a:t>
            </a:r>
            <a:r>
              <a:rPr sz="1200" spc="-5" dirty="0">
                <a:latin typeface="Carlito"/>
                <a:cs typeface="Carlito"/>
              </a:rPr>
              <a:t>kurumdan </a:t>
            </a:r>
            <a:r>
              <a:rPr sz="1200" b="1" spc="-5" dirty="0">
                <a:latin typeface="Carlito"/>
                <a:cs typeface="Carlito"/>
              </a:rPr>
              <a:t>KDV hariç 5.000 </a:t>
            </a:r>
            <a:r>
              <a:rPr sz="1200" b="1" dirty="0">
                <a:latin typeface="Carlito"/>
                <a:cs typeface="Carlito"/>
              </a:rPr>
              <a:t>TL </a:t>
            </a:r>
            <a:r>
              <a:rPr sz="1200" spc="-5" dirty="0">
                <a:latin typeface="Carlito"/>
                <a:cs typeface="Carlito"/>
              </a:rPr>
              <a:t>üzerindeki </a:t>
            </a:r>
            <a:r>
              <a:rPr sz="1200" dirty="0">
                <a:latin typeface="Carlito"/>
                <a:cs typeface="Carlito"/>
              </a:rPr>
              <a:t>mal </a:t>
            </a:r>
            <a:r>
              <a:rPr sz="1200" spc="-5" dirty="0">
                <a:latin typeface="Carlito"/>
                <a:cs typeface="Carlito"/>
              </a:rPr>
              <a:t>ve/veya hizmet </a:t>
            </a:r>
            <a:r>
              <a:rPr sz="1200" dirty="0">
                <a:latin typeface="Carlito"/>
                <a:cs typeface="Carlito"/>
              </a:rPr>
              <a:t>alış ve  </a:t>
            </a:r>
            <a:r>
              <a:rPr sz="1200" spc="-5" dirty="0">
                <a:latin typeface="Carlito"/>
                <a:cs typeface="Carlito"/>
              </a:rPr>
              <a:t>satışlarını gösteren </a:t>
            </a:r>
            <a:r>
              <a:rPr sz="1200" b="1" dirty="0">
                <a:latin typeface="Carlito"/>
                <a:cs typeface="Carlito"/>
              </a:rPr>
              <a:t>Ba </a:t>
            </a:r>
            <a:r>
              <a:rPr sz="1200" b="1" spc="-10" dirty="0">
                <a:latin typeface="Carlito"/>
                <a:cs typeface="Carlito"/>
              </a:rPr>
              <a:t>ve </a:t>
            </a:r>
            <a:r>
              <a:rPr sz="1200" b="1" dirty="0">
                <a:latin typeface="Carlito"/>
                <a:cs typeface="Carlito"/>
              </a:rPr>
              <a:t>Bs </a:t>
            </a:r>
            <a:r>
              <a:rPr sz="1200" b="1" spc="-5" dirty="0">
                <a:latin typeface="Carlito"/>
                <a:cs typeface="Carlito"/>
              </a:rPr>
              <a:t>formlarını aylık dönemler halinde düzenleyerek, </a:t>
            </a:r>
            <a:r>
              <a:rPr sz="1200" b="1" dirty="0">
                <a:latin typeface="Carlito"/>
                <a:cs typeface="Carlito"/>
              </a:rPr>
              <a:t>takip </a:t>
            </a:r>
            <a:r>
              <a:rPr sz="1200" b="1" spc="-5" dirty="0">
                <a:latin typeface="Carlito"/>
                <a:cs typeface="Carlito"/>
              </a:rPr>
              <a:t>eden  ayın birinci gününden itibaren </a:t>
            </a:r>
            <a:r>
              <a:rPr sz="1200" b="1" dirty="0">
                <a:latin typeface="Carlito"/>
                <a:cs typeface="Carlito"/>
              </a:rPr>
              <a:t>son </a:t>
            </a:r>
            <a:r>
              <a:rPr sz="1200" b="1" spc="-5" dirty="0">
                <a:latin typeface="Carlito"/>
                <a:cs typeface="Carlito"/>
              </a:rPr>
              <a:t>günü akşamına kadar bildirmekle</a:t>
            </a:r>
            <a:r>
              <a:rPr sz="1200" b="1" spc="55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yükümlüdürler.</a:t>
            </a:r>
            <a:endParaRPr sz="1200">
              <a:latin typeface="Carlito"/>
              <a:cs typeface="Carlito"/>
            </a:endParaRPr>
          </a:p>
          <a:p>
            <a:pPr marL="926465" marR="10160" indent="-228600" algn="just">
              <a:lnSpc>
                <a:spcPts val="1610"/>
              </a:lnSpc>
              <a:spcBef>
                <a:spcPts val="70"/>
              </a:spcBef>
              <a:buFont typeface="Symbol"/>
              <a:buChar char=""/>
              <a:tabLst>
                <a:tab pos="927100" algn="l"/>
              </a:tabLst>
            </a:pPr>
            <a:r>
              <a:rPr sz="1200" spc="-5" dirty="0">
                <a:latin typeface="Carlito"/>
                <a:cs typeface="Carlito"/>
              </a:rPr>
              <a:t>Mükellefiyetin terki halinde </a:t>
            </a:r>
            <a:r>
              <a:rPr sz="1200" dirty="0">
                <a:latin typeface="Carlito"/>
                <a:cs typeface="Carlito"/>
              </a:rPr>
              <a:t>bildirim </a:t>
            </a:r>
            <a:r>
              <a:rPr sz="1200" spc="-5" dirty="0">
                <a:latin typeface="Carlito"/>
                <a:cs typeface="Carlito"/>
              </a:rPr>
              <a:t>formları, işin </a:t>
            </a:r>
            <a:r>
              <a:rPr sz="1200" dirty="0">
                <a:latin typeface="Carlito"/>
                <a:cs typeface="Carlito"/>
              </a:rPr>
              <a:t>bırakıldığı </a:t>
            </a:r>
            <a:r>
              <a:rPr sz="1200" spc="-5" dirty="0">
                <a:latin typeface="Carlito"/>
                <a:cs typeface="Carlito"/>
              </a:rPr>
              <a:t>tarihi izleyen </a:t>
            </a:r>
            <a:r>
              <a:rPr sz="1200" dirty="0">
                <a:latin typeface="Carlito"/>
                <a:cs typeface="Carlito"/>
              </a:rPr>
              <a:t>ayın  </a:t>
            </a:r>
            <a:r>
              <a:rPr sz="1200" spc="-5" dirty="0">
                <a:latin typeface="Carlito"/>
                <a:cs typeface="Carlito"/>
              </a:rPr>
              <a:t>son günü akşamına </a:t>
            </a:r>
            <a:r>
              <a:rPr sz="1200" spc="-10" dirty="0">
                <a:latin typeface="Carlito"/>
                <a:cs typeface="Carlito"/>
              </a:rPr>
              <a:t>kadar </a:t>
            </a:r>
            <a:r>
              <a:rPr sz="1200" dirty="0">
                <a:latin typeface="Carlito"/>
                <a:cs typeface="Carlito"/>
              </a:rPr>
              <a:t>verilmek</a:t>
            </a:r>
            <a:r>
              <a:rPr sz="1200" spc="1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zorundadır.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89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4284345" cy="658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YILLIK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GELİR VERGİSİ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BEYANNAMESİ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VERİLMEYEN</a:t>
            </a:r>
            <a:r>
              <a:rPr sz="1400" b="1" spc="-2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HALLER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Carlito"/>
              <a:cs typeface="Carlito"/>
            </a:endParaRPr>
          </a:p>
          <a:p>
            <a:pPr marL="52069">
              <a:lnSpc>
                <a:spcPct val="100000"/>
              </a:lnSpc>
            </a:pP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2021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YILI GELİRLERİ</a:t>
            </a:r>
            <a:r>
              <a:rPr sz="1400" b="1" spc="-30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İÇİN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04798" y="1854961"/>
          <a:ext cx="5758815" cy="7807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5844">
                <a:tc>
                  <a:txBody>
                    <a:bodyPr/>
                    <a:lstStyle/>
                    <a:p>
                      <a:pPr marL="53086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GELİRİN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TÜRÜ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İLGİLİ</a:t>
                      </a:r>
                      <a:r>
                        <a:rPr sz="10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MADDE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marL="896619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BEYAN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DURUMU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227">
                <a:tc>
                  <a:txBody>
                    <a:bodyPr/>
                    <a:lstStyle/>
                    <a:p>
                      <a:pPr marL="33655" marR="227329">
                        <a:lnSpc>
                          <a:spcPct val="133000"/>
                        </a:lnSpc>
                        <a:spcBef>
                          <a:spcPts val="2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Kurumlardan elde edilen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payları (Karın sermayeye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ilavesi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suretiyle elde edilenler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hariç)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216535" marR="199390" indent="-12700">
                        <a:lnSpc>
                          <a:spcPct val="134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 75/1, 2,</a:t>
                      </a:r>
                      <a:r>
                        <a:rPr sz="1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3,  Md.22,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Md.86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104139">
                        <a:lnSpc>
                          <a:spcPct val="133000"/>
                        </a:lnSpc>
                        <a:spcBef>
                          <a:spcPts val="2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Kar payının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yarısı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düşüldükten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sonra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toplam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2021 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Gelirleri 53.000,- TLyi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aşıyorsa tamamı beyan  edilecektir.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4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3655" marR="73025">
                        <a:lnSpc>
                          <a:spcPct val="133000"/>
                        </a:lnSpc>
                        <a:spcBef>
                          <a:spcPts val="6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Kıyı bankacılığından (off-shore  bankacılık) elde edilen faiz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gelirleri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Md.75/7,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Md.86/1-d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261620">
                        <a:lnSpc>
                          <a:spcPct val="101299"/>
                        </a:lnSpc>
                        <a:spcBef>
                          <a:spcPts val="22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Tutarı 2.800 lirayı geçmesi halinde, elde edilen  gelir tutarının tamamı beyana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tabidir.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marR="92075">
                        <a:lnSpc>
                          <a:spcPct val="101000"/>
                        </a:lnSpc>
                        <a:spcBef>
                          <a:spcPts val="7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Yukarıda belirtilen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2.800 liralık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tutar istisna değil,  gelir beyanının tespitinde dikkate alınacak</a:t>
                      </a:r>
                      <a:r>
                        <a:rPr sz="1000" spc="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haddir.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9209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3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3655" marR="28575" algn="just">
                        <a:lnSpc>
                          <a:spcPct val="133400"/>
                        </a:lnSpc>
                        <a:tabLst>
                          <a:tab pos="664845" algn="l"/>
                          <a:tab pos="725805" algn="l"/>
                          <a:tab pos="1287780" algn="l"/>
                          <a:tab pos="1391285" algn="l"/>
                          <a:tab pos="1562100" algn="l"/>
                          <a:tab pos="1584960" algn="l"/>
                        </a:tabLst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193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G.V.Kanunun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indirim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oranı uygulamasına yönelik  7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6 ncı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inin				iki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ci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fıkrası 1/1/2006tarihinden itibaren  elde edilen gelirlere uygulanmak  üzere 5281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Kanunla  yürürlükten kaldırılmakla birlikte,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ılan		Ka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un			g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çi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c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7 nci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inin	dok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u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z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un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cu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fıkrası hükmü gereğince 1/1/2006  tarihinden önce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ihraç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edilen her  nevi tahvil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Hazine bonolarından  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lde	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dil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n		g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li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r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l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rin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vergilendirilmesinde 31/12/2005  tarihinde yürürlükte olan hükümler  esas alınacağından, indirim oranı  uygulaması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bahsi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menkul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kıymet gelirleri için devam  etmektedir.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Md.75/5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27940" algn="just">
                        <a:lnSpc>
                          <a:spcPct val="133300"/>
                        </a:lnSpc>
                        <a:spcBef>
                          <a:spcPts val="22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İndirim oranı;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213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Kanuna göre o yıl için  tespit edilmiş olan yeniden değerleme oranının,  aynı dönemde Devlet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tahvili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Hazine bonosu  ihalelerinde oluşan bileşik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ortalama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faiz oranına  bölünmesi suretiyle tespit edilmekte olup, 213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 hükümlerine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göre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2021 yılı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için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tespit  edilmiş olan yeniden değerleme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oranı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%36,20  'dir. Bu dönemde Devlet tahvili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Hazine bonosu  ihalelerinde oluşan bileşik ortalama faiz oranı</a:t>
                      </a:r>
                      <a:r>
                        <a:rPr sz="1000" spc="-10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marR="26670" algn="just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% 16,64'dir. Buna göre, 2021 yılında elde edilen bir  kısım menkul sermaye iradının beyanında  uygulanacak indirim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oranı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algn="just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(%36,20 / %16,64 =)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%2,17</a:t>
                      </a:r>
                      <a:r>
                        <a:rPr sz="1000" b="1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olmaktadır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.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5560" marR="29209" algn="just">
                        <a:lnSpc>
                          <a:spcPct val="133500"/>
                        </a:lnSpc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Bu oranlar dikkate alındığında, 2021 yılı gelirlerine  uygulanacak indirim oranı birden büyük  çıkmaktadır.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indent="28575" algn="just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Bu</a:t>
                      </a:r>
                      <a:r>
                        <a:rPr sz="1000" spc="5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kapsamda,</a:t>
                      </a:r>
                      <a:r>
                        <a:rPr sz="1000" spc="4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2021</a:t>
                      </a:r>
                      <a:r>
                        <a:rPr sz="1000" spc="5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yılında</a:t>
                      </a:r>
                      <a:r>
                        <a:rPr sz="1000" spc="4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elde</a:t>
                      </a:r>
                      <a:r>
                        <a:rPr sz="1000" spc="5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edilen</a:t>
                      </a:r>
                      <a:r>
                        <a:rPr sz="1000" spc="5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menkul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marR="27305" algn="just">
                        <a:lnSpc>
                          <a:spcPct val="1333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sermaye iratlarından, 1/1/2006 tarihinden önce  ihraç edilmiş olan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ve 193 sayılı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Kanunun 75 inci  maddesinin ikinci fıkrasının (5) numaralı bendinde  sayılan her nevi tahvil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Hazine bonosu faizleri ile  Toplu Konut İdaresi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Özelleştirme İdaresince  çıkarılan menkul kıymetlerden sağlanan gelirler  indirim oranının birden büyük olması dolayısıyla  beyan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edilmeyecektir.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algn="just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Dövize,   altına   veya   başka   bir   değere </a:t>
                      </a:r>
                      <a:r>
                        <a:rPr sz="1000" spc="14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endeksli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marR="29209" algn="just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menkul kıymetler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ile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döviz cinsinden ihraç edilen  menkul</a:t>
                      </a:r>
                      <a:r>
                        <a:rPr sz="1000" spc="7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kıymetlerden</a:t>
                      </a:r>
                      <a:r>
                        <a:rPr sz="1000" spc="8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elde</a:t>
                      </a:r>
                      <a:r>
                        <a:rPr sz="1000" spc="7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edilen</a:t>
                      </a:r>
                      <a:r>
                        <a:rPr sz="1000" spc="8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menkul</a:t>
                      </a:r>
                      <a:r>
                        <a:rPr sz="1000" spc="7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sermaye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04798" y="1015237"/>
          <a:ext cx="5758815" cy="8577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53086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GELİRİN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TÜRÜ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İLGİLİ</a:t>
                      </a:r>
                      <a:r>
                        <a:rPr sz="10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MADDE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marL="896619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BEYAN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DURUMU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92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27940" algn="just">
                        <a:lnSpc>
                          <a:spcPct val="133500"/>
                        </a:lnSpc>
                        <a:spcBef>
                          <a:spcPts val="215"/>
                        </a:spcBef>
                        <a:tabLst>
                          <a:tab pos="789940" algn="l"/>
                          <a:tab pos="1676400" algn="l"/>
                          <a:tab pos="2390140" algn="l"/>
                        </a:tabLst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iratlarının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ticari işletmelere dahil kazanç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ve  iratların	b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e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ya</a:t>
                      </a:r>
                      <a:r>
                        <a:rPr sz="1000" spc="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ında	i</a:t>
                      </a:r>
                      <a:r>
                        <a:rPr sz="1000" spc="1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dirim	oranı 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uygulanmamaktadır.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algn="just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193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sayılı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Kanunun geçici 67 nci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maddesinin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marR="118110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dördüncü fıkrası uyarınca, anılan Kanunun 75 inci  maddesinin ikinci fıkrasının </a:t>
                      </a:r>
                      <a:r>
                        <a:rPr sz="1000" spc="-1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(7), (12)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(14)  numaralı bentlerinde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yazılı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menkul</a:t>
                      </a:r>
                      <a:r>
                        <a:rPr sz="1000" spc="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sermaye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iratları 1/1/2006 tarihinden itibaren</a:t>
                      </a:r>
                      <a:r>
                        <a:rPr sz="1000" spc="2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nihai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olarak tevkifat yoluyla vergilendirilmekte olup</a:t>
                      </a:r>
                      <a:r>
                        <a:rPr sz="1000" spc="3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bu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marR="363220">
                        <a:lnSpc>
                          <a:spcPts val="1610"/>
                        </a:lnSpc>
                        <a:spcBef>
                          <a:spcPts val="110"/>
                        </a:spcBef>
                      </a:pP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gelirlerin beyanı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ve bu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gelirlere </a:t>
                      </a:r>
                      <a:r>
                        <a:rPr sz="1000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indirim </a:t>
                      </a:r>
                      <a:r>
                        <a:rPr sz="1000" spc="-5" dirty="0">
                          <a:solidFill>
                            <a:srgbClr val="484848"/>
                          </a:solidFill>
                          <a:latin typeface="Carlito"/>
                          <a:cs typeface="Carlito"/>
                        </a:rPr>
                        <a:t>oranı  uygulanması söz konusu değildir.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3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227">
                <a:tc>
                  <a:txBody>
                    <a:bodyPr/>
                    <a:lstStyle/>
                    <a:p>
                      <a:pPr marL="33655" marR="206375">
                        <a:lnSpc>
                          <a:spcPct val="133500"/>
                        </a:lnSpc>
                        <a:spcBef>
                          <a:spcPts val="20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Adi komandit şirketlerin,  komanditer ortağının elde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ettiği  kar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payı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Md.75/2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76835">
                        <a:lnSpc>
                          <a:spcPct val="133500"/>
                        </a:lnSpc>
                        <a:spcBef>
                          <a:spcPts val="20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Kar payının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yarısı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düşüldükten sonra toplam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2021 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Gelirleri 53.000,-TLyi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aşıyorsa tamamı beyan  edilecektir.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8389">
                <a:tc>
                  <a:txBody>
                    <a:bodyPr/>
                    <a:lstStyle/>
                    <a:p>
                      <a:pPr marL="33655" marR="44450">
                        <a:lnSpc>
                          <a:spcPct val="133500"/>
                        </a:lnSpc>
                        <a:spcBef>
                          <a:spcPts val="2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Hisse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senetleri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tahvillerin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vadesi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gelmemiş kuponlarının satışından  elde edilen bedeller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3655" marR="386080">
                        <a:lnSpc>
                          <a:spcPts val="1600"/>
                        </a:lnSpc>
                        <a:spcBef>
                          <a:spcPts val="11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(01.01.2006 tarihinden önce  ihraç/iktisap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edilenler)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3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Md.75/8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5560" marR="261620">
                        <a:lnSpc>
                          <a:spcPct val="101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Tutarı 2.800 lirayı geçmesi halinde, elde edilen  gelir tutarının tamamı beyana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tabidir.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444">
                <a:tc>
                  <a:txBody>
                    <a:bodyPr/>
                    <a:lstStyle/>
                    <a:p>
                      <a:pPr marL="33655" marR="271145">
                        <a:lnSpc>
                          <a:spcPct val="133500"/>
                        </a:lnSpc>
                        <a:spcBef>
                          <a:spcPts val="21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İştirak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hisselerinin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sahibi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adına  henüz tahakkuk etmemiş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paylarının devir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temliki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karşılığında alınan para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ayınlar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3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Md.75/9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 marR="90805">
                        <a:lnSpc>
                          <a:spcPct val="101000"/>
                        </a:lnSpc>
                        <a:spcBef>
                          <a:spcPts val="6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Yukarıda belirtilen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2.800 liralık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tutar istisna değil,  gelir beyanının tespitinde dikkate alınacak</a:t>
                      </a:r>
                      <a:r>
                        <a:rPr sz="1000" spc="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haddir.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751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Her çeşit senetlerin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iskonto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edilmesi karşılığında alınan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iskonto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bedelleri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Md.75/10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Tutarı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ne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olursa olsun beyan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edilecektir.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91209">
                <a:tc>
                  <a:txBody>
                    <a:bodyPr/>
                    <a:lstStyle/>
                    <a:p>
                      <a:pPr marL="33655" marR="100965">
                        <a:lnSpc>
                          <a:spcPct val="133400"/>
                        </a:lnSpc>
                        <a:spcBef>
                          <a:spcPts val="20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Kurumlar Vergisi Kanunu uyarınca  yıllık veya özel beyanname veren  dar mükellef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kurumların,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indirim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kazancından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hesaplanan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3655" marR="28638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kurumlar vergisi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fon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payı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düşüldükten sonra kalan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kısım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Md.75/4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Hiçbir şekilde beyana tabi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536">
                <a:tc>
                  <a:txBody>
                    <a:bodyPr/>
                    <a:lstStyle/>
                    <a:p>
                      <a:pPr marL="33655" marR="168275">
                        <a:lnSpc>
                          <a:spcPct val="133000"/>
                        </a:lnSpc>
                        <a:spcBef>
                          <a:spcPts val="22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Kesintiye tabi tutulmuş mevduat  faizleri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85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Md.75/7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Hiçbir şekilde beyana tabi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83412">
                <a:tc>
                  <a:txBody>
                    <a:bodyPr/>
                    <a:lstStyle/>
                    <a:p>
                      <a:pPr marL="33655" marR="104775">
                        <a:lnSpc>
                          <a:spcPct val="133400"/>
                        </a:lnSpc>
                        <a:spcBef>
                          <a:spcPts val="21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Faizsiz olarak kredi verenlere  ödenen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payları ile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zarar  ortaklığı belgesi karşılığı ödenen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payları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özel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finans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939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Md.75/12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Hiçbir şekilde beyana tabi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04798" y="1015237"/>
          <a:ext cx="5758815" cy="5328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8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53086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100" b="1" spc="-5" dirty="0">
                          <a:latin typeface="Carlito"/>
                          <a:cs typeface="Carlito"/>
                        </a:rPr>
                        <a:t>GELİRİN</a:t>
                      </a:r>
                      <a:r>
                        <a:rPr sz="11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100" b="1" spc="-5" dirty="0">
                          <a:latin typeface="Carlito"/>
                          <a:cs typeface="Carlito"/>
                        </a:rPr>
                        <a:t>TÜRÜ</a:t>
                      </a:r>
                      <a:endParaRPr sz="1100">
                        <a:latin typeface="Carlito"/>
                        <a:cs typeface="Carlito"/>
                      </a:endParaRPr>
                    </a:p>
                  </a:txBody>
                  <a:tcPr marL="0" marR="0" marT="5969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İLGİLİ</a:t>
                      </a:r>
                      <a:r>
                        <a:rPr sz="1000" b="1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MADDE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tc>
                  <a:txBody>
                    <a:bodyPr/>
                    <a:lstStyle/>
                    <a:p>
                      <a:pPr marL="896619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BEYAN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DURUMU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8EAA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752">
                <a:tc>
                  <a:txBody>
                    <a:bodyPr/>
                    <a:lstStyle/>
                    <a:p>
                      <a:pPr marL="33655" marR="64769">
                        <a:lnSpc>
                          <a:spcPct val="133500"/>
                        </a:lnSpc>
                        <a:spcBef>
                          <a:spcPts val="2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kurumlarınca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zarara katılma  hesabı karşılığında ödenen kar  payları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3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844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Repo gelirleri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Md.75/14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Hiçbir şekilde beyana tabi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227">
                <a:tc>
                  <a:txBody>
                    <a:bodyPr/>
                    <a:lstStyle/>
                    <a:p>
                      <a:pPr marL="33655" marR="153670">
                        <a:lnSpc>
                          <a:spcPct val="133000"/>
                        </a:lnSpc>
                        <a:spcBef>
                          <a:spcPts val="2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Menkul kıymet yatırım fonlarının  katılma belgelerine ödenen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kar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payı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Md.75/1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Hiçbir şekilde beyana tabi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5825">
                <a:tc>
                  <a:txBody>
                    <a:bodyPr/>
                    <a:lstStyle/>
                    <a:p>
                      <a:pPr marL="33655" marR="71755">
                        <a:lnSpc>
                          <a:spcPct val="133500"/>
                        </a:lnSpc>
                        <a:spcBef>
                          <a:spcPts val="2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Tüzel kişiliği haiz emekli sandıkları,  yardım sandıkları ile emeklilik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sigorta şirketleri tarafından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ayrılanlara yapılan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ödemeler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79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Md.75/15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Hiçbir şekilde beyana tabi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27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Geliri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Md.86/1-a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2021 yılında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Tek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işverenden elde edilen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yıllık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 marR="76835">
                        <a:lnSpc>
                          <a:spcPts val="1610"/>
                        </a:lnSpc>
                        <a:spcBef>
                          <a:spcPts val="1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toplamı 650.000 TL yi aşmayan ücret geliri beyana  tabi değildir.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5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Telif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kazancı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Md.18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2021 yılında elde edilen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650.000 TL’yi</a:t>
                      </a:r>
                      <a:r>
                        <a:rPr sz="10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aşmayan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telif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kazancı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beyana tabi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değil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8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789">
                <a:tc>
                  <a:txBody>
                    <a:bodyPr/>
                    <a:lstStyle/>
                    <a:p>
                      <a:pPr marL="33655" marR="280670">
                        <a:lnSpc>
                          <a:spcPct val="133000"/>
                        </a:lnSpc>
                        <a:spcBef>
                          <a:spcPts val="22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Serbest bölgelerde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elde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edilen  kazanç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85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3218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sayılı</a:t>
                      </a:r>
                      <a:r>
                        <a:rPr sz="10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Md.6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marR="321945">
                        <a:lnSpc>
                          <a:spcPct val="133000"/>
                        </a:lnSpc>
                        <a:spcBef>
                          <a:spcPts val="22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5810 Sayılı Kanunun 7.maddesi ile 3218 Sayılı  Kanunun Geç.3.maddesindeki şartlara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göre.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85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854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4165">
                        <a:lnSpc>
                          <a:spcPct val="1335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Gayri Menkullerin iktisap  tarihinden itibaren 5 yıl içinde  satılanlar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Mük.Md.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80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Yİ-ÜFE oranında yükseltilmiş maliyet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kıyaslanacak, kazancın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2021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r>
                        <a:rPr sz="1000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19.000.TL'yi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aşması durumunda beyan edilecek (19.000</a:t>
                      </a:r>
                      <a:r>
                        <a:rPr sz="1000" spc="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istisna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edilecek)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87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6734936"/>
            <a:ext cx="56457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YILLAR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İTİBARİYLE DOĞUM,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ASKERLİK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VE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YURTDIŞI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BORÇLANMA TUTARLARI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23264" y="7175879"/>
          <a:ext cx="5972175" cy="243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0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30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5607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Dönemler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Doğum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142875" marR="137795" algn="ctr">
                        <a:lnSpc>
                          <a:spcPct val="11080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Bo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ç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sı 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(Günlük)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Askerlik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Borçlanması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(Günlük)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303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Yurtdışı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Borçlanması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435"/>
                        </a:lnSpc>
                        <a:spcBef>
                          <a:spcPts val="15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(Günlük)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236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01.01.2022-31.12.2022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53,38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53,38</a:t>
                      </a:r>
                      <a:r>
                        <a:rPr sz="1200" b="1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75,06</a:t>
                      </a:r>
                      <a:r>
                        <a:rPr sz="1200" b="1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01.01.2021-31.12.2021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38,16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38,16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55,66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01.01.2020-31.12.2020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31,39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31,39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44,15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01.01.2019-31.12.2019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27,29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27,29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27,29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96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01.01.2018-31.12.2018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21,65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21,65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21,65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23264" y="1009141"/>
          <a:ext cx="5972175" cy="2795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3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06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560705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Dönemler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Doğum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142875" marR="137795" algn="ctr">
                        <a:lnSpc>
                          <a:spcPct val="110800"/>
                        </a:lnSpc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Bo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ç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l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sı 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(Günlük)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Askerlik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Borçlanması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(Günlük)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111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Yurtdışı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Borçlanması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(Günlük)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07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2D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01.01.2017-31.12.2017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18,96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18,96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18,96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711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01.01.2016-31.12.2016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17,57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17,57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17,57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2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01.01.2015-30.06.2015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12,82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12,82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12,82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09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01.07.2015-31.12.2015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13,58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13,58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13,58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826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712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01.06.2014-30.06.2014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11,42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11,42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11,42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2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01.07.2014-31.12.2014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241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12,10</a:t>
                      </a:r>
                      <a:r>
                        <a:rPr sz="12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12,10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12,10</a:t>
                      </a:r>
                      <a:r>
                        <a:rPr sz="12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TL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8953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88288" y="4189602"/>
            <a:ext cx="5788025" cy="4913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ZORUNLU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BES-OTOMATİK KATILIM SİSTEMİNE </a:t>
            </a:r>
            <a:r>
              <a:rPr sz="1400" b="1" dirty="0">
                <a:solidFill>
                  <a:srgbClr val="2E5395"/>
                </a:solidFill>
                <a:latin typeface="Carlito"/>
                <a:cs typeface="Carlito"/>
              </a:rPr>
              <a:t>GEÇİŞ</a:t>
            </a:r>
            <a:r>
              <a:rPr sz="1400" b="1" spc="-35" dirty="0">
                <a:solidFill>
                  <a:srgbClr val="2E5395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2E5395"/>
                </a:solidFill>
                <a:latin typeface="Carlito"/>
                <a:cs typeface="Carlito"/>
              </a:rPr>
              <a:t>ŞARTLARI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12700" marR="5080" algn="just">
              <a:lnSpc>
                <a:spcPct val="111200"/>
              </a:lnSpc>
            </a:pPr>
            <a:r>
              <a:rPr sz="1200" dirty="0">
                <a:latin typeface="Carlito"/>
                <a:cs typeface="Carlito"/>
              </a:rPr>
              <a:t>6740 </a:t>
            </a:r>
            <a:r>
              <a:rPr sz="1200" spc="-5" dirty="0">
                <a:latin typeface="Carlito"/>
                <a:cs typeface="Carlito"/>
              </a:rPr>
              <a:t>sayılı </a:t>
            </a:r>
            <a:r>
              <a:rPr sz="1200" dirty="0">
                <a:latin typeface="Carlito"/>
                <a:cs typeface="Carlito"/>
              </a:rPr>
              <a:t>Kanunla </a:t>
            </a:r>
            <a:r>
              <a:rPr sz="1200" spc="-5" dirty="0">
                <a:latin typeface="Carlito"/>
                <a:cs typeface="Carlito"/>
              </a:rPr>
              <a:t>10.08.2016 tarihinde </a:t>
            </a:r>
            <a:r>
              <a:rPr sz="1200" dirty="0">
                <a:latin typeface="Carlito"/>
                <a:cs typeface="Carlito"/>
              </a:rPr>
              <a:t>4632 </a:t>
            </a:r>
            <a:r>
              <a:rPr sz="1200" spc="-5" dirty="0">
                <a:latin typeface="Carlito"/>
                <a:cs typeface="Carlito"/>
              </a:rPr>
              <a:t>sayılı Bireysel Emeklilik Tasarruf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Yatırım  </a:t>
            </a:r>
            <a:r>
              <a:rPr sz="1200" dirty="0">
                <a:latin typeface="Carlito"/>
                <a:cs typeface="Carlito"/>
              </a:rPr>
              <a:t>Sistemi </a:t>
            </a:r>
            <a:r>
              <a:rPr sz="1200" spc="-5" dirty="0">
                <a:latin typeface="Carlito"/>
                <a:cs typeface="Carlito"/>
              </a:rPr>
              <a:t>Kanununa eklenen madde gereğince; </a:t>
            </a:r>
            <a:r>
              <a:rPr sz="1200" spc="-10" dirty="0">
                <a:latin typeface="Carlito"/>
                <a:cs typeface="Carlito"/>
              </a:rPr>
              <a:t>Türk </a:t>
            </a:r>
            <a:r>
              <a:rPr sz="1200" spc="-5" dirty="0">
                <a:latin typeface="Carlito"/>
                <a:cs typeface="Carlito"/>
              </a:rPr>
              <a:t>vatandaşı </a:t>
            </a:r>
            <a:r>
              <a:rPr sz="1200" dirty="0">
                <a:latin typeface="Carlito"/>
                <a:cs typeface="Carlito"/>
              </a:rPr>
              <a:t>veya mavi </a:t>
            </a:r>
            <a:r>
              <a:rPr sz="1200" spc="-5" dirty="0">
                <a:latin typeface="Carlito"/>
                <a:cs typeface="Carlito"/>
              </a:rPr>
              <a:t>kartlı olup, 45 yaşının  altındaki tüm </a:t>
            </a:r>
            <a:r>
              <a:rPr sz="1200" dirty="0">
                <a:latin typeface="Carlito"/>
                <a:cs typeface="Carlito"/>
              </a:rPr>
              <a:t>4-a ve 4-c </a:t>
            </a:r>
            <a:r>
              <a:rPr sz="1200" spc="-5" dirty="0">
                <a:latin typeface="Carlito"/>
                <a:cs typeface="Carlito"/>
              </a:rPr>
              <a:t>kapsamındaki çalışanlar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çalışmaya </a:t>
            </a:r>
            <a:r>
              <a:rPr sz="1200" dirty="0">
                <a:latin typeface="Carlito"/>
                <a:cs typeface="Carlito"/>
              </a:rPr>
              <a:t>yeni </a:t>
            </a:r>
            <a:r>
              <a:rPr sz="1200" spc="-5" dirty="0">
                <a:latin typeface="Carlito"/>
                <a:cs typeface="Carlito"/>
              </a:rPr>
              <a:t>başlayacaklar, otomatik  katılımlı bireysel emeklilik </a:t>
            </a:r>
            <a:r>
              <a:rPr sz="1200" dirty="0">
                <a:latin typeface="Carlito"/>
                <a:cs typeface="Carlito"/>
              </a:rPr>
              <a:t>sistemine </a:t>
            </a:r>
            <a:r>
              <a:rPr sz="1200" spc="-5" dirty="0">
                <a:latin typeface="Carlito"/>
                <a:cs typeface="Carlito"/>
              </a:rPr>
              <a:t>(BES) </a:t>
            </a:r>
            <a:r>
              <a:rPr sz="1200" dirty="0">
                <a:latin typeface="Carlito"/>
                <a:cs typeface="Carlito"/>
              </a:rPr>
              <a:t>dahil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edilmişlerdir.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Çalışan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sayısı</a:t>
            </a:r>
            <a:r>
              <a:rPr sz="1200" spc="-10" dirty="0">
                <a:latin typeface="Carlito"/>
                <a:cs typeface="Carlito"/>
              </a:rPr>
              <a:t> </a:t>
            </a:r>
            <a:r>
              <a:rPr sz="1200" b="1" dirty="0">
                <a:solidFill>
                  <a:srgbClr val="FF0000"/>
                </a:solidFill>
                <a:latin typeface="Carlito"/>
                <a:cs typeface="Carlito"/>
              </a:rPr>
              <a:t>1.000</a:t>
            </a:r>
            <a:r>
              <a:rPr sz="1200" b="1" spc="1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ve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üzerinde</a:t>
            </a:r>
            <a:r>
              <a:rPr sz="1200" spc="6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olan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bir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işverene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bağlı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spc="4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özel</a:t>
            </a:r>
            <a:r>
              <a:rPr sz="1200" spc="5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sektörde</a:t>
            </a:r>
            <a:r>
              <a:rPr sz="1200" spc="6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çalışanlar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01.01.2017 </a:t>
            </a:r>
            <a:r>
              <a:rPr sz="1200" spc="-5" dirty="0">
                <a:latin typeface="Carlito"/>
                <a:cs typeface="Carlito"/>
              </a:rPr>
              <a:t>tarihinden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itibaren,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1100"/>
              </a:lnSpc>
              <a:spcBef>
                <a:spcPts val="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Çalışan sayısı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250- 999 </a:t>
            </a:r>
            <a:r>
              <a:rPr sz="1200" spc="-5" dirty="0">
                <a:latin typeface="Carlito"/>
                <a:cs typeface="Carlito"/>
              </a:rPr>
              <a:t>arasında olan bir </a:t>
            </a:r>
            <a:r>
              <a:rPr sz="1200" dirty="0">
                <a:latin typeface="Carlito"/>
                <a:cs typeface="Carlito"/>
              </a:rPr>
              <a:t>işverene bağlı </a:t>
            </a:r>
            <a:r>
              <a:rPr sz="1200" spc="-5" dirty="0">
                <a:latin typeface="Carlito"/>
                <a:cs typeface="Carlito"/>
              </a:rPr>
              <a:t>olarak özel sektörde </a:t>
            </a:r>
            <a:r>
              <a:rPr sz="1200" dirty="0">
                <a:latin typeface="Carlito"/>
                <a:cs typeface="Carlito"/>
              </a:rPr>
              <a:t>çalışanlar  ile </a:t>
            </a:r>
            <a:r>
              <a:rPr sz="1200" spc="-5" dirty="0">
                <a:latin typeface="Carlito"/>
                <a:cs typeface="Carlito"/>
              </a:rPr>
              <a:t>5018 sayılı </a:t>
            </a:r>
            <a:r>
              <a:rPr sz="1200" dirty="0">
                <a:latin typeface="Carlito"/>
                <a:cs typeface="Carlito"/>
              </a:rPr>
              <a:t>Kamu </a:t>
            </a:r>
            <a:r>
              <a:rPr sz="1200" spc="-10" dirty="0">
                <a:latin typeface="Carlito"/>
                <a:cs typeface="Carlito"/>
              </a:rPr>
              <a:t>Mali </a:t>
            </a:r>
            <a:r>
              <a:rPr sz="1200" spc="-5" dirty="0">
                <a:latin typeface="Carlito"/>
                <a:cs typeface="Carlito"/>
              </a:rPr>
              <a:t>Yönetimi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5" dirty="0">
                <a:latin typeface="Carlito"/>
                <a:cs typeface="Carlito"/>
              </a:rPr>
              <a:t>Kontrol Kanununun </a:t>
            </a:r>
            <a:r>
              <a:rPr sz="1200" dirty="0">
                <a:latin typeface="Carlito"/>
                <a:cs typeface="Carlito"/>
              </a:rPr>
              <a:t>eki </a:t>
            </a:r>
            <a:r>
              <a:rPr sz="1200" spc="-5" dirty="0">
                <a:latin typeface="Carlito"/>
                <a:cs typeface="Carlito"/>
              </a:rPr>
              <a:t>cetvellerde </a:t>
            </a:r>
            <a:r>
              <a:rPr sz="1200" dirty="0">
                <a:latin typeface="Carlito"/>
                <a:cs typeface="Carlito"/>
              </a:rPr>
              <a:t>yer alan  </a:t>
            </a:r>
            <a:r>
              <a:rPr sz="1200" spc="-5" dirty="0">
                <a:latin typeface="Carlito"/>
                <a:cs typeface="Carlito"/>
              </a:rPr>
              <a:t>merkezi yönetim kapsamındaki kamu idareleri </a:t>
            </a:r>
            <a:r>
              <a:rPr sz="1200" dirty="0">
                <a:latin typeface="Carlito"/>
                <a:cs typeface="Carlito"/>
              </a:rPr>
              <a:t>ile </a:t>
            </a:r>
            <a:r>
              <a:rPr sz="1200" spc="-5" dirty="0">
                <a:latin typeface="Carlito"/>
                <a:cs typeface="Carlito"/>
              </a:rPr>
              <a:t>sosyal güvenlik kurumlarında  </a:t>
            </a:r>
            <a:r>
              <a:rPr sz="1200" dirty="0">
                <a:latin typeface="Carlito"/>
                <a:cs typeface="Carlito"/>
              </a:rPr>
              <a:t>çalışanlar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01.04.2017 </a:t>
            </a:r>
            <a:r>
              <a:rPr sz="1200" spc="-5" dirty="0">
                <a:latin typeface="Carlito"/>
                <a:cs typeface="Carlito"/>
              </a:rPr>
              <a:t>tarihinden</a:t>
            </a:r>
            <a:r>
              <a:rPr sz="1200" spc="1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itibaren,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Symbol"/>
              <a:buChar char=""/>
            </a:pPr>
            <a:endParaRPr sz="14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Çalışan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sayısı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100-249</a:t>
            </a:r>
            <a:r>
              <a:rPr sz="1200" b="1" spc="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arasında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olan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bir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işverene</a:t>
            </a:r>
            <a:r>
              <a:rPr sz="1200" spc="80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bağlı</a:t>
            </a:r>
            <a:r>
              <a:rPr sz="1200" spc="9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olarak</a:t>
            </a:r>
            <a:r>
              <a:rPr sz="1200" spc="8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özel</a:t>
            </a:r>
            <a:r>
              <a:rPr sz="1200" spc="10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sektörde</a:t>
            </a:r>
            <a:r>
              <a:rPr sz="1200" spc="95" dirty="0">
                <a:latin typeface="Carlito"/>
                <a:cs typeface="Carlito"/>
              </a:rPr>
              <a:t> </a:t>
            </a:r>
            <a:r>
              <a:rPr sz="1200" dirty="0">
                <a:latin typeface="Carlito"/>
                <a:cs typeface="Carlito"/>
              </a:rPr>
              <a:t>çalışanlar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01.07.2017 </a:t>
            </a:r>
            <a:r>
              <a:rPr sz="1200" spc="-5" dirty="0">
                <a:latin typeface="Carlito"/>
                <a:cs typeface="Carlito"/>
              </a:rPr>
              <a:t>tarihinden</a:t>
            </a:r>
            <a:r>
              <a:rPr sz="1200" spc="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itibaren,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0800"/>
              </a:lnSpc>
              <a:spcBef>
                <a:spcPts val="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Çalışan sayısı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50-99 </a:t>
            </a:r>
            <a:r>
              <a:rPr sz="1200" spc="-5" dirty="0">
                <a:latin typeface="Carlito"/>
                <a:cs typeface="Carlito"/>
              </a:rPr>
              <a:t>arasında olan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işverene bağlı olarak özel sektörde çalışanlar ile  </a:t>
            </a:r>
            <a:r>
              <a:rPr sz="1200" dirty="0">
                <a:latin typeface="Carlito"/>
                <a:cs typeface="Carlito"/>
              </a:rPr>
              <a:t>mahalli </a:t>
            </a:r>
            <a:r>
              <a:rPr sz="1200" spc="-5" dirty="0">
                <a:latin typeface="Carlito"/>
                <a:cs typeface="Carlito"/>
              </a:rPr>
              <a:t>idareler </a:t>
            </a:r>
            <a:r>
              <a:rPr sz="1200" dirty="0">
                <a:latin typeface="Carlito"/>
                <a:cs typeface="Carlito"/>
              </a:rPr>
              <a:t>ve </a:t>
            </a:r>
            <a:r>
              <a:rPr sz="1200" spc="-10" dirty="0">
                <a:latin typeface="Carlito"/>
                <a:cs typeface="Carlito"/>
              </a:rPr>
              <a:t>kamu </a:t>
            </a:r>
            <a:r>
              <a:rPr sz="1200" spc="-5" dirty="0">
                <a:latin typeface="Carlito"/>
                <a:cs typeface="Carlito"/>
              </a:rPr>
              <a:t>iktisadi teşebbüslerinde </a:t>
            </a:r>
            <a:r>
              <a:rPr sz="1200" dirty="0">
                <a:latin typeface="Carlito"/>
                <a:cs typeface="Carlito"/>
              </a:rPr>
              <a:t>çalışanlar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01.01.2018 </a:t>
            </a:r>
            <a:r>
              <a:rPr sz="1200" spc="-5" dirty="0">
                <a:latin typeface="Carlito"/>
                <a:cs typeface="Carlito"/>
              </a:rPr>
              <a:t>tarihinden  </a:t>
            </a:r>
            <a:r>
              <a:rPr sz="1200" dirty="0">
                <a:latin typeface="Carlito"/>
                <a:cs typeface="Carlito"/>
              </a:rPr>
              <a:t>itibaren,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Symbol"/>
              <a:buChar char=""/>
            </a:pPr>
            <a:endParaRPr sz="1400">
              <a:latin typeface="Carlito"/>
              <a:cs typeface="Carlito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SzPct val="83333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Çalışan sayısı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10-49 </a:t>
            </a:r>
            <a:r>
              <a:rPr sz="1200" spc="-5" dirty="0">
                <a:latin typeface="Carlito"/>
                <a:cs typeface="Carlito"/>
              </a:rPr>
              <a:t>arasında olan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işverene bağlı olarak özel sektörde</a:t>
            </a:r>
            <a:r>
              <a:rPr sz="1200" spc="3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çalışanlar</a:t>
            </a:r>
            <a:endParaRPr sz="1200">
              <a:latin typeface="Carlito"/>
              <a:cs typeface="Carlito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01.07.2018 </a:t>
            </a:r>
            <a:r>
              <a:rPr sz="1200" spc="-5" dirty="0">
                <a:latin typeface="Carlito"/>
                <a:cs typeface="Carlito"/>
              </a:rPr>
              <a:t>tarihinden</a:t>
            </a:r>
            <a:r>
              <a:rPr sz="1200" spc="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itibaren,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5774"/>
            <a:ext cx="5788025" cy="1866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080" indent="-228600" algn="just">
              <a:lnSpc>
                <a:spcPct val="11080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sz="1200" spc="-5" dirty="0">
                <a:latin typeface="Carlito"/>
                <a:cs typeface="Carlito"/>
              </a:rPr>
              <a:t>Çalışan sayısı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5-9 </a:t>
            </a:r>
            <a:r>
              <a:rPr sz="1200" spc="-5" dirty="0">
                <a:latin typeface="Carlito"/>
                <a:cs typeface="Carlito"/>
              </a:rPr>
              <a:t>arasında olan </a:t>
            </a:r>
            <a:r>
              <a:rPr sz="1200" dirty="0">
                <a:latin typeface="Carlito"/>
                <a:cs typeface="Carlito"/>
              </a:rPr>
              <a:t>bir işverene </a:t>
            </a:r>
            <a:r>
              <a:rPr sz="1200" spc="-5" dirty="0">
                <a:latin typeface="Carlito"/>
                <a:cs typeface="Carlito"/>
              </a:rPr>
              <a:t>bağlı olarak özel sektörde </a:t>
            </a:r>
            <a:r>
              <a:rPr sz="1200" dirty="0">
                <a:latin typeface="Carlito"/>
                <a:cs typeface="Carlito"/>
              </a:rPr>
              <a:t>çalışanlar </a:t>
            </a:r>
            <a:r>
              <a:rPr sz="12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Carlito"/>
                <a:cs typeface="Carlito"/>
              </a:rPr>
              <a:t>01.01.2019 </a:t>
            </a:r>
            <a:r>
              <a:rPr sz="1200" spc="-5" dirty="0">
                <a:latin typeface="Carlito"/>
                <a:cs typeface="Carlito"/>
              </a:rPr>
              <a:t>tarihinden itibaren, işverenleri aracılığıyla </a:t>
            </a:r>
            <a:r>
              <a:rPr sz="1200" dirty="0">
                <a:latin typeface="Carlito"/>
                <a:cs typeface="Carlito"/>
              </a:rPr>
              <a:t>bireysel </a:t>
            </a:r>
            <a:r>
              <a:rPr sz="1200" spc="-5" dirty="0">
                <a:latin typeface="Carlito"/>
                <a:cs typeface="Carlito"/>
              </a:rPr>
              <a:t>emeklilik sistemine  otomatik olarak </a:t>
            </a:r>
            <a:r>
              <a:rPr sz="1200" dirty="0">
                <a:latin typeface="Carlito"/>
                <a:cs typeface="Carlito"/>
              </a:rPr>
              <a:t>dahil</a:t>
            </a:r>
            <a:r>
              <a:rPr sz="1200" spc="-20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edileceklerdir.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İDARİ PARA</a:t>
            </a:r>
            <a:r>
              <a:rPr sz="1400" b="1" spc="-1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CEZALARI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Carlito"/>
              <a:cs typeface="Carlito"/>
            </a:endParaRPr>
          </a:p>
          <a:p>
            <a:pPr marL="12700" marR="13335">
              <a:lnSpc>
                <a:spcPct val="110800"/>
              </a:lnSpc>
            </a:pPr>
            <a:r>
              <a:rPr sz="1200" b="1" spc="-5" dirty="0">
                <a:latin typeface="Carlito"/>
                <a:cs typeface="Carlito"/>
              </a:rPr>
              <a:t>Çalışma İzni Olmaksızın Çalışan/Çalıştırılan Yabancılar </a:t>
            </a:r>
            <a:r>
              <a:rPr sz="1200" b="1" dirty="0">
                <a:latin typeface="Carlito"/>
                <a:cs typeface="Carlito"/>
              </a:rPr>
              <a:t>ile </a:t>
            </a:r>
            <a:r>
              <a:rPr sz="1200" b="1" spc="-5" dirty="0">
                <a:latin typeface="Carlito"/>
                <a:cs typeface="Carlito"/>
              </a:rPr>
              <a:t>Bildirim Yükümlüğünün İhlali  Halinde Uygulanacak </a:t>
            </a:r>
            <a:r>
              <a:rPr sz="1200" b="1" dirty="0">
                <a:latin typeface="Carlito"/>
                <a:cs typeface="Carlito"/>
              </a:rPr>
              <a:t>İdari </a:t>
            </a:r>
            <a:r>
              <a:rPr sz="1200" b="1" spc="-5" dirty="0">
                <a:latin typeface="Carlito"/>
                <a:cs typeface="Carlito"/>
              </a:rPr>
              <a:t>Para Cezaları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49172" y="3054730"/>
          <a:ext cx="5827395" cy="276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91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32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504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İDARİ PARA CEZALARI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 MİKTAR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517525" marR="512445" indent="635" algn="ctr">
                        <a:lnSpc>
                          <a:spcPct val="1108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(TL)  2021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marL="155575" marR="147320" algn="ctr">
                        <a:lnSpc>
                          <a:spcPct val="111700"/>
                        </a:lnSpc>
                        <a:spcBef>
                          <a:spcPts val="31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r>
                        <a:rPr sz="1200" b="1" spc="-5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MİKTAR 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(TL)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3937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365F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539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Çalışma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izni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bulunmayan yabancıyı</a:t>
                      </a:r>
                      <a:r>
                        <a:rPr sz="12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çalıştıran</a:t>
                      </a:r>
                      <a:endParaRPr sz="1200">
                        <a:latin typeface="Carlito"/>
                        <a:cs typeface="Carlito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işverenlere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her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yabancı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için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223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5941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.1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44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50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15.178,81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Çalışma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izni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olmaksızın bağımlı çalışan</a:t>
                      </a:r>
                      <a:r>
                        <a:rPr sz="1200" spc="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yabancıya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223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96875" algn="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4.72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6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223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6.430,90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223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200" spc="-5" dirty="0">
                          <a:latin typeface="Carlito"/>
                          <a:cs typeface="Carlito"/>
                        </a:rPr>
                        <a:t>Çalışma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izni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olmaksızın bağımsız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çalışan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yabancıya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96875" algn="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9.43</a:t>
                      </a:r>
                      <a:r>
                        <a:rPr sz="1200" spc="5" dirty="0">
                          <a:latin typeface="Carlito"/>
                          <a:cs typeface="Carlito"/>
                        </a:rPr>
                        <a:t>9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,</a:t>
                      </a:r>
                      <a:r>
                        <a:rPr sz="1200" spc="-10" dirty="0">
                          <a:latin typeface="Carlito"/>
                          <a:cs typeface="Carlito"/>
                        </a:rPr>
                        <a:t>8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6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sz="1200" b="1" spc="-5" dirty="0">
                          <a:latin typeface="Carlito"/>
                          <a:cs typeface="Carlito"/>
                        </a:rPr>
                        <a:t>12.857,09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6096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7701">
                <a:tc>
                  <a:txBody>
                    <a:bodyPr/>
                    <a:lstStyle/>
                    <a:p>
                      <a:pPr marL="48260" marR="113030">
                        <a:lnSpc>
                          <a:spcPct val="111200"/>
                        </a:lnSpc>
                        <a:spcBef>
                          <a:spcPts val="315"/>
                        </a:spcBef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Kanunda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öngörülen bildirim yükümlülüğünü süresi 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içinde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yerine getirmeyen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bağımsız ve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süresiz izinle  çalışan yabancı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ile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yabancı çalıştıran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işverene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her  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bir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yabancı</a:t>
                      </a:r>
                      <a:r>
                        <a:rPr sz="12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200" spc="-5" dirty="0">
                          <a:latin typeface="Carlito"/>
                          <a:cs typeface="Carlito"/>
                        </a:rPr>
                        <a:t>için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40005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rlito"/>
                          <a:cs typeface="Carlito"/>
                        </a:rPr>
                        <a:t>786,43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latin typeface="Carlito"/>
                          <a:cs typeface="Carlito"/>
                        </a:rPr>
                        <a:t>1.071,12</a:t>
                      </a:r>
                      <a:endParaRPr sz="12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6350">
                      <a:solidFill>
                        <a:srgbClr val="C4BB95"/>
                      </a:solidFill>
                      <a:prstDash val="solid"/>
                    </a:lnL>
                    <a:lnR w="6350">
                      <a:solidFill>
                        <a:srgbClr val="C4BB95"/>
                      </a:solidFill>
                      <a:prstDash val="solid"/>
                    </a:lnR>
                    <a:lnT w="6350">
                      <a:solidFill>
                        <a:srgbClr val="C4BB95"/>
                      </a:solidFill>
                      <a:prstDash val="solid"/>
                    </a:lnT>
                    <a:lnB w="6350">
                      <a:solidFill>
                        <a:srgbClr val="C4BB95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8288" y="6017132"/>
            <a:ext cx="5788660" cy="224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Carlito"/>
                <a:cs typeface="Carlito"/>
              </a:rPr>
              <a:t>Açıklamalar: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Carlito"/>
              <a:cs typeface="Carlito"/>
            </a:endParaRPr>
          </a:p>
          <a:p>
            <a:pPr marL="469265" marR="6350" indent="-228600" algn="just">
              <a:lnSpc>
                <a:spcPct val="110800"/>
              </a:lnSpc>
              <a:buAutoNum type="alphaLcParenR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6735 </a:t>
            </a:r>
            <a:r>
              <a:rPr sz="1200" spc="-5" dirty="0">
                <a:latin typeface="Carlito"/>
                <a:cs typeface="Carlito"/>
              </a:rPr>
              <a:t>sayılı Uluslararası İşgücü Kanununun 23.maddesi </a:t>
            </a:r>
            <a:r>
              <a:rPr sz="1200" dirty="0">
                <a:latin typeface="Carlito"/>
                <a:cs typeface="Carlito"/>
              </a:rPr>
              <a:t>hükmü </a:t>
            </a:r>
            <a:r>
              <a:rPr sz="1200" spc="-5" dirty="0">
                <a:latin typeface="Carlito"/>
                <a:cs typeface="Carlito"/>
              </a:rPr>
              <a:t>uyarınca; </a:t>
            </a:r>
            <a:r>
              <a:rPr sz="1200" dirty="0">
                <a:latin typeface="Carlito"/>
                <a:cs typeface="Carlito"/>
              </a:rPr>
              <a:t>yukarıda  </a:t>
            </a:r>
            <a:r>
              <a:rPr sz="1200" spc="-5" dirty="0">
                <a:latin typeface="Carlito"/>
                <a:cs typeface="Carlito"/>
              </a:rPr>
              <a:t>sayılan fiillerin </a:t>
            </a:r>
            <a:r>
              <a:rPr sz="1200" dirty="0">
                <a:latin typeface="Carlito"/>
                <a:cs typeface="Carlito"/>
              </a:rPr>
              <a:t>tekrarı </a:t>
            </a:r>
            <a:r>
              <a:rPr sz="1200" spc="-5" dirty="0">
                <a:latin typeface="Carlito"/>
                <a:cs typeface="Carlito"/>
              </a:rPr>
              <a:t>halinde </a:t>
            </a:r>
            <a:r>
              <a:rPr sz="1200" dirty="0">
                <a:latin typeface="Carlito"/>
                <a:cs typeface="Carlito"/>
              </a:rPr>
              <a:t>idarî </a:t>
            </a:r>
            <a:r>
              <a:rPr sz="1200" spc="-5" dirty="0">
                <a:latin typeface="Carlito"/>
                <a:cs typeface="Carlito"/>
              </a:rPr>
              <a:t>para cezaları bir kat artırılarak</a:t>
            </a:r>
            <a:r>
              <a:rPr sz="1200" spc="25" dirty="0">
                <a:latin typeface="Carlito"/>
                <a:cs typeface="Carlito"/>
              </a:rPr>
              <a:t> </a:t>
            </a:r>
            <a:r>
              <a:rPr sz="1200" spc="-5" dirty="0">
                <a:latin typeface="Carlito"/>
                <a:cs typeface="Carlito"/>
              </a:rPr>
              <a:t>uygulanır.</a:t>
            </a:r>
            <a:endParaRPr sz="1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rlito"/>
              <a:buAutoNum type="alphaLcParenR"/>
            </a:pPr>
            <a:endParaRPr sz="1300">
              <a:latin typeface="Carlito"/>
              <a:cs typeface="Carlito"/>
            </a:endParaRPr>
          </a:p>
          <a:p>
            <a:pPr marL="469265" marR="5080" indent="-228600" algn="just">
              <a:lnSpc>
                <a:spcPct val="111000"/>
              </a:lnSpc>
              <a:buAutoNum type="alphaLcParenR"/>
              <a:tabLst>
                <a:tab pos="462280" algn="l"/>
              </a:tabLst>
            </a:pPr>
            <a:r>
              <a:rPr sz="1200" dirty="0">
                <a:latin typeface="Carlito"/>
                <a:cs typeface="Carlito"/>
              </a:rPr>
              <a:t>5326 </a:t>
            </a:r>
            <a:r>
              <a:rPr sz="1200" spc="-5" dirty="0">
                <a:latin typeface="Carlito"/>
                <a:cs typeface="Carlito"/>
              </a:rPr>
              <a:t>sayılı Kabahatler Kanununun 17’nci maddesinin </a:t>
            </a:r>
            <a:r>
              <a:rPr sz="1200" dirty="0">
                <a:latin typeface="Carlito"/>
                <a:cs typeface="Carlito"/>
              </a:rPr>
              <a:t>7’nci </a:t>
            </a:r>
            <a:r>
              <a:rPr sz="1200" spc="-5" dirty="0">
                <a:latin typeface="Carlito"/>
                <a:cs typeface="Carlito"/>
              </a:rPr>
              <a:t>bendi uyarınca; idarî </a:t>
            </a:r>
            <a:r>
              <a:rPr sz="1200" spc="10" dirty="0">
                <a:latin typeface="Carlito"/>
                <a:cs typeface="Carlito"/>
              </a:rPr>
              <a:t>para  </a:t>
            </a:r>
            <a:r>
              <a:rPr sz="1200" dirty="0">
                <a:latin typeface="Carlito"/>
                <a:cs typeface="Carlito"/>
              </a:rPr>
              <a:t>cezaları </a:t>
            </a:r>
            <a:r>
              <a:rPr sz="1200" spc="-5" dirty="0">
                <a:latin typeface="Carlito"/>
                <a:cs typeface="Carlito"/>
              </a:rPr>
              <a:t>her takvim yılı başından </a:t>
            </a:r>
            <a:r>
              <a:rPr sz="1200" dirty="0">
                <a:latin typeface="Carlito"/>
                <a:cs typeface="Carlito"/>
              </a:rPr>
              <a:t>geçerli </a:t>
            </a:r>
            <a:r>
              <a:rPr sz="1200" spc="-5" dirty="0">
                <a:latin typeface="Carlito"/>
                <a:cs typeface="Carlito"/>
              </a:rPr>
              <a:t>olmak üzere </a:t>
            </a:r>
            <a:r>
              <a:rPr sz="1200" dirty="0">
                <a:latin typeface="Carlito"/>
                <a:cs typeface="Carlito"/>
              </a:rPr>
              <a:t>o </a:t>
            </a:r>
            <a:r>
              <a:rPr sz="1200" spc="-5" dirty="0">
                <a:latin typeface="Carlito"/>
                <a:cs typeface="Carlito"/>
              </a:rPr>
              <a:t>yıl için 213 </a:t>
            </a:r>
            <a:r>
              <a:rPr sz="1200" spc="-10" dirty="0">
                <a:latin typeface="Carlito"/>
                <a:cs typeface="Carlito"/>
              </a:rPr>
              <a:t>sayılı </a:t>
            </a:r>
            <a:r>
              <a:rPr sz="1200" dirty="0">
                <a:latin typeface="Carlito"/>
                <a:cs typeface="Carlito"/>
              </a:rPr>
              <a:t>Vergi </a:t>
            </a:r>
            <a:r>
              <a:rPr sz="1200" spc="-5" dirty="0">
                <a:latin typeface="Carlito"/>
                <a:cs typeface="Carlito"/>
              </a:rPr>
              <a:t>Usul  Kanununun </a:t>
            </a:r>
            <a:r>
              <a:rPr sz="1200" dirty="0">
                <a:latin typeface="Carlito"/>
                <a:cs typeface="Carlito"/>
              </a:rPr>
              <a:t>mükerrer </a:t>
            </a:r>
            <a:r>
              <a:rPr sz="1200" spc="-5" dirty="0">
                <a:latin typeface="Carlito"/>
                <a:cs typeface="Carlito"/>
              </a:rPr>
              <a:t>298 </a:t>
            </a:r>
            <a:r>
              <a:rPr sz="1200" dirty="0">
                <a:latin typeface="Carlito"/>
                <a:cs typeface="Carlito"/>
              </a:rPr>
              <a:t>inci </a:t>
            </a:r>
            <a:r>
              <a:rPr sz="1200" spc="-5" dirty="0">
                <a:latin typeface="Carlito"/>
                <a:cs typeface="Carlito"/>
              </a:rPr>
              <a:t>maddesi hükümleri uyarınca tespit </a:t>
            </a:r>
            <a:r>
              <a:rPr sz="1200" dirty="0">
                <a:latin typeface="Carlito"/>
                <a:cs typeface="Carlito"/>
              </a:rPr>
              <a:t>ve ilân </a:t>
            </a:r>
            <a:r>
              <a:rPr sz="1200" spc="-5" dirty="0">
                <a:latin typeface="Carlito"/>
                <a:cs typeface="Carlito"/>
              </a:rPr>
              <a:t>edilen  yeniden değerleme oranında artırılarak uygulanır. Bu suretle </a:t>
            </a:r>
            <a:r>
              <a:rPr sz="1200" dirty="0">
                <a:latin typeface="Carlito"/>
                <a:cs typeface="Carlito"/>
              </a:rPr>
              <a:t>idarî </a:t>
            </a:r>
            <a:r>
              <a:rPr sz="1200" spc="-5" dirty="0">
                <a:latin typeface="Carlito"/>
                <a:cs typeface="Carlito"/>
              </a:rPr>
              <a:t>para cezasının  hesabında </a:t>
            </a:r>
            <a:r>
              <a:rPr sz="1200" dirty="0">
                <a:latin typeface="Carlito"/>
                <a:cs typeface="Carlito"/>
              </a:rPr>
              <a:t>bir </a:t>
            </a:r>
            <a:r>
              <a:rPr sz="1200" spc="-5" dirty="0">
                <a:latin typeface="Carlito"/>
                <a:cs typeface="Carlito"/>
              </a:rPr>
              <a:t>Türk Lirasının küsuru dikkate alınmaz. </a:t>
            </a:r>
            <a:r>
              <a:rPr sz="1200" b="1" spc="-5" dirty="0">
                <a:latin typeface="Carlito"/>
                <a:cs typeface="Carlito"/>
              </a:rPr>
              <a:t>2022 yılı idari para cezası  tutarları 2021 yılı Yeniden Değerleme oranında (%36,20)</a:t>
            </a:r>
            <a:r>
              <a:rPr sz="1200" b="1" spc="50" dirty="0">
                <a:latin typeface="Carlito"/>
                <a:cs typeface="Carlito"/>
              </a:rPr>
              <a:t> </a:t>
            </a:r>
            <a:r>
              <a:rPr sz="1200" b="1" spc="-5" dirty="0">
                <a:latin typeface="Carlito"/>
                <a:cs typeface="Carlito"/>
              </a:rPr>
              <a:t>artırılmıştır.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0222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İŞ KANUNU’NA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GÖRE 2022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YILINDA UYGULANACAK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PARA</a:t>
            </a:r>
            <a:r>
              <a:rPr sz="1400" b="1" spc="-50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CEZALARI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53744" y="1428241"/>
          <a:ext cx="5856605" cy="8205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9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68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SIRA</a:t>
                      </a:r>
                      <a:r>
                        <a:rPr sz="10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NO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4857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93980" marR="89535" indent="89535" algn="just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SAYILI  KANUN  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M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ADD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E</a:t>
                      </a:r>
                      <a:r>
                        <a:rPr sz="1000" b="1" spc="10" dirty="0">
                          <a:latin typeface="Carlito"/>
                          <a:cs typeface="Carlito"/>
                        </a:rPr>
                        <a:t>S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FİİL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800000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3751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99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98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İşyerinin açılışını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muvazaalı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olarak bildirmek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47.413,49</a:t>
                      </a:r>
                      <a:r>
                        <a:rPr sz="10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3815" marR="83185">
                        <a:lnSpc>
                          <a:spcPct val="1334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İşyerini muvazaalı olarak  bildiren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asıl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işveren ile</a:t>
                      </a:r>
                      <a:r>
                        <a:rPr sz="10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alt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işveren vekillerine ayrı  ayrı.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4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99/a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İşçilere eşit davranma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ilkesine aykırı davranmak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397,70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99/a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05740">
                        <a:lnSpc>
                          <a:spcPts val="1600"/>
                        </a:lnSpc>
                        <a:spcBef>
                          <a:spcPts val="1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Geçici İş İlişkisine ilişkin  yükümlülüklere</a:t>
                      </a:r>
                      <a:r>
                        <a:rPr sz="1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uymamak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73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666,71</a:t>
                      </a:r>
                      <a:r>
                        <a:rPr sz="10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99/b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30504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Çalışma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koşullarına ilişkin  belgeyi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düzenlememek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666,71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99/b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51484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Çağrı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üzerine çalışma  hükümlerine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aykırı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2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davranmak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666,71</a:t>
                      </a:r>
                      <a:r>
                        <a:rPr sz="1000" b="1" spc="-8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27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99/c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32715" algn="just">
                        <a:lnSpc>
                          <a:spcPct val="133000"/>
                        </a:lnSpc>
                        <a:spcBef>
                          <a:spcPts val="3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İşten ayrılan işçiye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Çalışma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Belgesi vermemek, belgeye  gerçeğe aykırı bilgi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yazmak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81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666,71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95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99/2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İşletmenin ortalama</a:t>
                      </a:r>
                      <a:r>
                        <a:rPr sz="10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107314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hizmet üretim kapasitesinin  geçici 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ilişkisi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kurulması  gerektirecek ölçüde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231775">
                        <a:lnSpc>
                          <a:spcPct val="1334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öngörülmeyen şekilde  artması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halinde</a:t>
                      </a:r>
                      <a:r>
                        <a:rPr sz="1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yapılacak  geçici iş ilişkisine aykırı  davranmak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2.668,68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Madde hükmüne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aykırı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olarak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çıkartmak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(toplu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çıkarma)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1.561,13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İşten çıkarılan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17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23850">
                        <a:lnSpc>
                          <a:spcPct val="133000"/>
                        </a:lnSpc>
                        <a:spcBef>
                          <a:spcPts val="7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Özürlü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Eski</a:t>
                      </a:r>
                      <a:r>
                        <a:rPr sz="1000" spc="-6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Hükümlü  Çalıştırmamak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969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5.920,30</a:t>
                      </a:r>
                      <a:r>
                        <a:rPr sz="10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76200">
                        <a:lnSpc>
                          <a:spcPts val="1600"/>
                        </a:lnSpc>
                        <a:spcBef>
                          <a:spcPts val="1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Çalıştırılmayan her özürlü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eski hükümlü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çalıştırılmayan her ay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19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102/a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826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ile bu kanundan</a:t>
                      </a:r>
                      <a:r>
                        <a:rPr sz="1000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doğan  veya TİS'den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da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45085">
                        <a:lnSpc>
                          <a:spcPts val="16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sözleşmesinden doğan ücreti  kasten ödememek veya  eksik ödemek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429,90</a:t>
                      </a:r>
                      <a:r>
                        <a:rPr sz="10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 marR="100330">
                        <a:lnSpc>
                          <a:spcPct val="1332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 olan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 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 ay 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3744" y="1009141"/>
          <a:ext cx="5856605" cy="8752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9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5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SIRA</a:t>
                      </a:r>
                      <a:r>
                        <a:rPr sz="10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NO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4857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49225" marR="143510" indent="-1270" algn="ctr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SAYILI  KA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FİİL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800000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102/a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Ücret, prim, ikramiye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bu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nitelikteki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çeşit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63500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istihkakını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zorunlu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tutulduğu  halde özel olarak açılan  banka hesabına</a:t>
                      </a:r>
                      <a:r>
                        <a:rPr sz="1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429,90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 marR="10096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 olan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 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 ay 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102/b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67995">
                        <a:lnSpc>
                          <a:spcPct val="133200"/>
                        </a:lnSpc>
                        <a:spcBef>
                          <a:spcPts val="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Ücret hesap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pusulası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düzenlememek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952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1.561,13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102/b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1653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Yasaya aykırı ücret kesme  cezası vermek veya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kesintinin sebep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 hesabını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bildirmemek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1.561,13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102/a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Asgari ücret ödememek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eksik ödemek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60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429,90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3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 olan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 ay için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60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225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102/c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just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Fazla çalışma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ücretini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129539" algn="just">
                        <a:lnSpc>
                          <a:spcPct val="1331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ödememek veya işçiye hak  ettiği serbest zamanı altı ay  içinde vermemek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63500" algn="just">
                        <a:lnSpc>
                          <a:spcPct val="1330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işçinin onayını almadan fazla  çalışma yaptırmak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759,61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R="12700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7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52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102/b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Yüzde ile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ilgili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belgeyi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temsilciye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vermemek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44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1.561,13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254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1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56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56515">
                        <a:lnSpc>
                          <a:spcPct val="133000"/>
                        </a:lnSpc>
                        <a:spcBef>
                          <a:spcPts val="11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Yıllık ücretli izni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yasaya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aykırı  şekilde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bölmek,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4604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759,61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139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30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57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7780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İzin ücretini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yasaya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aykırı  şekilde ödemek veya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eksik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2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ödemek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759,61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3335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34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59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73025">
                        <a:lnSpc>
                          <a:spcPct val="133000"/>
                        </a:lnSpc>
                        <a:spcBef>
                          <a:spcPts val="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Sözleşmesi fesh edilen işçiye  yıllık izin ücreti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ödememek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759,61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13335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90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168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60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699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Yıllık izin yönetmeliğinin esas  usullerine aykırı olarak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izni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kullandırmamak veya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eksik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kullandırmak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759,61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13335" algn="ctr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263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63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48260">
                        <a:lnSpc>
                          <a:spcPts val="1610"/>
                        </a:lnSpc>
                        <a:spcBef>
                          <a:spcPts val="10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Çalışma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sürelerine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buna  dair yönetmelik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hükümlerine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uymamak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8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64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Telafi çalışması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usullerine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uymamak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79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759,61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139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durumdaki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İşçi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İçin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3744" y="1009141"/>
          <a:ext cx="5856605" cy="8586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9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5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SIRA</a:t>
                      </a:r>
                      <a:r>
                        <a:rPr sz="10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NO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4857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49225" marR="143510" indent="-1270" algn="ctr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SAYILI  KA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FİİL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800000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3751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5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68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670560">
                        <a:lnSpc>
                          <a:spcPct val="134000"/>
                        </a:lnSpc>
                        <a:spcBef>
                          <a:spcPts val="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Ara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dinlenmesini  uygulamamak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69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7018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İşçileri geceleri 7.5 saatten  fazla çalıştırmak, gece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gündüz postalarını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değiştirmemek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71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06045">
                        <a:lnSpc>
                          <a:spcPts val="1610"/>
                        </a:lnSpc>
                        <a:spcBef>
                          <a:spcPts val="1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Çocukları çalıştırma yaşına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çalıştırma yasağına aykırı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davranmak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270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5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72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90500">
                        <a:lnSpc>
                          <a:spcPct val="134000"/>
                        </a:lnSpc>
                        <a:spcBef>
                          <a:spcPts val="8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Yer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sualtında çalıştırma  yasağına uymamak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1016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317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73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Çocuk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genç işleri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gece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çalıştırmak veya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ilgili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yönetmelik hükümlerine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aykırı hareket etmek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7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28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74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43535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Doğum öncesi - sonrası  sürelerde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kadın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işçiyi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çalıştırmak veya ücretsiz</a:t>
                      </a:r>
                      <a:r>
                        <a:rPr sz="1000" spc="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izin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vermemek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9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29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75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550545">
                        <a:lnSpc>
                          <a:spcPct val="133000"/>
                        </a:lnSpc>
                        <a:spcBef>
                          <a:spcPts val="450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İşçi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Özlük</a:t>
                      </a:r>
                      <a:r>
                        <a:rPr sz="1000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dosyasını  düzenlememek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5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0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76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0002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10" dirty="0">
                          <a:latin typeface="Carlito"/>
                          <a:cs typeface="Carlito"/>
                        </a:rPr>
                        <a:t>Çalışma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sürelerine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ilişkin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yönetmeliklere muhalefet  etmek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57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90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4097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Kanunun 90 ıncı  maddesinde öngörülen</a:t>
                      </a:r>
                      <a:r>
                        <a:rPr sz="1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izni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almadan faaliyet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gösteren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işverene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4.177,00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321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92/2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107/1-a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Çağrıldıkları zaman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289560">
                        <a:lnSpc>
                          <a:spcPct val="1333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gelmemek, ifade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bilgi  vermemek, gerekli olan  belge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delilleri getirip  göstermemek,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İş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60325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Müfettişlerinin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92/1.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Fıkrada  yazılı görevlerini yapmak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için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41275">
                        <a:lnSpc>
                          <a:spcPct val="133000"/>
                        </a:lnSpc>
                        <a:spcBef>
                          <a:spcPts val="1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kendilerine her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çeşit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kolaylığı  göstermemek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bu</a:t>
                      </a:r>
                      <a:r>
                        <a:rPr sz="1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yoldaki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37,931,89</a:t>
                      </a:r>
                      <a:r>
                        <a:rPr sz="10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3744" y="1009141"/>
          <a:ext cx="5856605" cy="4486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9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15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SIRA</a:t>
                      </a:r>
                      <a:r>
                        <a:rPr sz="1000" b="1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NO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4857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49225" marR="143510" indent="-1270" algn="ctr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SAYILI  KA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NUN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FİİL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800000"/>
                          </a:solidFill>
                          <a:latin typeface="Carlito"/>
                          <a:cs typeface="Carlito"/>
                        </a:rPr>
                        <a:t>2022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43751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A8D0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59410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emir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isteklerini  geciktirmeksizin</a:t>
                      </a:r>
                      <a:r>
                        <a:rPr sz="1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yerine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2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getirmemek.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6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225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96/1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107/</a:t>
                      </a:r>
                      <a:r>
                        <a:rPr sz="1000" b="1" spc="1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latin typeface="Carlito"/>
                          <a:cs typeface="Carlito"/>
                        </a:rPr>
                        <a:t>1-b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İfade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bilgilerine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59690">
                        <a:lnSpc>
                          <a:spcPct val="133400"/>
                        </a:lnSpc>
                        <a:spcBef>
                          <a:spcPts val="1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başvurulan işçilere  işverenlerce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telkinlerde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veya  kötü davranışlarda bulunma,  gerçeği saklamaya yahut  değiştirmeye zorlama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yahut ilgili makamlara ifade  vermeleri üzerine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onlara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00" dirty="0">
                          <a:latin typeface="Carlito"/>
                          <a:cs typeface="Carlito"/>
                        </a:rPr>
                        <a:t>karşı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kötü davranışlarda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bulunmak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735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37.931,89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8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34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107/2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15265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 Müfettişlerinin teftiş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denetim görevlerinin  yapılmasını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sonuçlandırılmasını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engellemek.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37.931,89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pc="-95" dirty="0"/>
              <a:t>Syf.</a:t>
            </a:r>
            <a:r>
              <a:rPr spc="-155" dirty="0"/>
              <a:t> </a:t>
            </a:r>
            <a:r>
              <a:rPr spc="-25" dirty="0"/>
              <a:t>98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0430" y="481329"/>
            <a:ext cx="5759450" cy="277495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381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00"/>
              </a:spcBef>
            </a:pP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MÜŞTERIMIZIN EL REHBERI </a:t>
            </a:r>
            <a:r>
              <a:rPr sz="1200" dirty="0">
                <a:solidFill>
                  <a:srgbClr val="FFFFFF"/>
                </a:solidFill>
                <a:latin typeface="Carlito"/>
                <a:cs typeface="Carlito"/>
              </a:rPr>
              <a:t>/</a:t>
            </a:r>
            <a:r>
              <a:rPr sz="1200" spc="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200" spc="-5" dirty="0">
                <a:solidFill>
                  <a:srgbClr val="FFFFFF"/>
                </a:solidFill>
                <a:latin typeface="Carlito"/>
                <a:cs typeface="Carlito"/>
              </a:rPr>
              <a:t>2022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8288" y="987297"/>
            <a:ext cx="55695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İŞ-KUR TARAFINDAN </a:t>
            </a:r>
            <a:r>
              <a:rPr sz="1400" b="1" dirty="0">
                <a:solidFill>
                  <a:srgbClr val="C45811"/>
                </a:solidFill>
                <a:latin typeface="Carlito"/>
                <a:cs typeface="Carlito"/>
              </a:rPr>
              <a:t>UYGULANACAK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İDARİ PARA CEZASI</a:t>
            </a:r>
            <a:r>
              <a:rPr sz="1400" b="1" spc="35" dirty="0">
                <a:solidFill>
                  <a:srgbClr val="C45811"/>
                </a:solidFill>
                <a:latin typeface="Carlito"/>
                <a:cs typeface="Carlito"/>
              </a:rPr>
              <a:t> </a:t>
            </a:r>
            <a:r>
              <a:rPr sz="1400" b="1" spc="-5" dirty="0">
                <a:solidFill>
                  <a:srgbClr val="C45811"/>
                </a:solidFill>
                <a:latin typeface="Carlito"/>
                <a:cs typeface="Carlito"/>
              </a:rPr>
              <a:t>MİKTARLARI-2022</a:t>
            </a:r>
            <a:endParaRPr sz="14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55268" y="1428241"/>
          <a:ext cx="5900420" cy="81699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2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1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9955">
                <a:tc>
                  <a:txBody>
                    <a:bodyPr/>
                    <a:lstStyle/>
                    <a:p>
                      <a:pPr marL="141605" marR="98425" indent="-3683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IRA 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NO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KANUN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409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MADDESİ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2022 YILI</a:t>
                      </a:r>
                      <a:r>
                        <a:rPr sz="1000" b="1" spc="-3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CEZA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118745">
                        <a:lnSpc>
                          <a:spcPts val="1175"/>
                        </a:lnSpc>
                        <a:spcBef>
                          <a:spcPts val="409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MİKTARLARI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7515">
                        <a:lnSpc>
                          <a:spcPts val="1175"/>
                        </a:lnSpc>
                        <a:spcBef>
                          <a:spcPts val="800"/>
                        </a:spcBef>
                      </a:pPr>
                      <a:r>
                        <a:rPr sz="1000" b="1" spc="-5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AÇIKLAMA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  <a:solidFill>
                      <a:srgbClr val="C458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5570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4857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93395">
                        <a:lnSpc>
                          <a:spcPts val="1175"/>
                        </a:lnSpc>
                        <a:spcBef>
                          <a:spcPts val="59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ÖZEL SEKTÖRDE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5904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5.920,30</a:t>
                      </a:r>
                      <a:r>
                        <a:rPr sz="10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3815" marR="76200">
                        <a:lnSpc>
                          <a:spcPct val="1330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Çalıştırılmayan her özürlü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 ay için uygulanır.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98780">
                        <a:lnSpc>
                          <a:spcPts val="1175"/>
                        </a:lnSpc>
                        <a:spcBef>
                          <a:spcPts val="5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Özürlü çalıştırmamak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15570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4857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101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25400" algn="ctr">
                        <a:lnSpc>
                          <a:spcPts val="1175"/>
                        </a:lnSpc>
                        <a:spcBef>
                          <a:spcPts val="59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KAMUDA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57175">
                        <a:lnSpc>
                          <a:spcPts val="1175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5.920,30</a:t>
                      </a:r>
                      <a:r>
                        <a:rPr sz="1000" b="1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43815" marR="57150" algn="just">
                        <a:lnSpc>
                          <a:spcPct val="133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Çalıştırılmayan her özürlü 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eski hükümlü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her</a:t>
                      </a:r>
                      <a:r>
                        <a:rPr sz="1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  için uygulanır.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33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3565" marR="194310" indent="-38608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Özürlü ve/veya eski hükümlü  çalıştırmamak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48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20/a-1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3815" marR="173990">
                        <a:lnSpc>
                          <a:spcPct val="133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Kurumdan izin almadan 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işçi  bulmaya aracılık yapan gerçek  veya tüzel kişilere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45.078,16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20/a-2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fiilin tekrarı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hâlinde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  <a:spcBef>
                          <a:spcPts val="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81.984,33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44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4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20/a-3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kapsamda hizmet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40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işverenlere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18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735" algn="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22.539,07</a:t>
                      </a:r>
                      <a:r>
                        <a:rPr sz="1000" b="1" spc="-7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7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dirty="0">
                          <a:latin typeface="Carlito"/>
                          <a:cs typeface="Carlito"/>
                        </a:rPr>
                        <a:t>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20/b-1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179070">
                        <a:lnSpc>
                          <a:spcPts val="1610"/>
                        </a:lnSpc>
                        <a:spcBef>
                          <a:spcPts val="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Kurumdan izin almamasına veya  yetkisi iptal edilmesine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rağmen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geçici iş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ilişkisi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düzenleyen gerçek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veya tüzel kişilere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69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112.695,42</a:t>
                      </a:r>
                      <a:r>
                        <a:rPr sz="10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8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85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58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20/b-2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5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Fiilin tekrarı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hâlinde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90"/>
                        </a:lnSpc>
                        <a:spcBef>
                          <a:spcPts val="585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247.929,94</a:t>
                      </a:r>
                      <a:r>
                        <a:rPr sz="1000" b="1" spc="-7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20/b-3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Bu kapsamda hizmet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alan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90"/>
                        </a:lnSpc>
                        <a:spcBef>
                          <a:spcPts val="39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işverenlere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381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45.078,16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26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20/c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23812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İş arayanlardan ücret alan veya  menfaat sağlayan gerçek veya  tüzel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kişilere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45.078,16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2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15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20/d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350520">
                        <a:lnSpc>
                          <a:spcPts val="1600"/>
                        </a:lnSpc>
                        <a:spcBef>
                          <a:spcPts val="6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19 uncu maddenin dördüncü  fıkrasında yer alan geçersiz  anlaşmaların herhangi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birini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142240">
                        <a:lnSpc>
                          <a:spcPts val="1600"/>
                        </a:lnSpc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düzenleyen özel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istihdam</a:t>
                      </a:r>
                      <a:r>
                        <a:rPr sz="1000" spc="-5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bürosu  ve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geçici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 çalıştıran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işverene  ayrı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ayrı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825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R="37465" algn="r">
                        <a:lnSpc>
                          <a:spcPts val="1190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12.354,81</a:t>
                      </a:r>
                      <a:r>
                        <a:rPr sz="1000" b="1" spc="-6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spc="-10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84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16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20/e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marR="503555">
                        <a:lnSpc>
                          <a:spcPts val="1600"/>
                        </a:lnSpc>
                        <a:spcBef>
                          <a:spcPts val="60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Ek teminat vermeyen</a:t>
                      </a:r>
                      <a:r>
                        <a:rPr sz="1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özel  istihdam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bürolarına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762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38100" algn="r">
                        <a:lnSpc>
                          <a:spcPts val="1175"/>
                        </a:lnSpc>
                        <a:spcBef>
                          <a:spcPts val="790"/>
                        </a:spcBef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2.253,34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171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17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10" dirty="0">
                          <a:latin typeface="Carlito"/>
                          <a:cs typeface="Carlito"/>
                        </a:rPr>
                        <a:t>4904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20/f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Kurumdan izin almadan</a:t>
                      </a:r>
                      <a:r>
                        <a:rPr sz="1000" spc="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aracılık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 marR="306705">
                        <a:lnSpc>
                          <a:spcPts val="1600"/>
                        </a:lnSpc>
                        <a:spcBef>
                          <a:spcPts val="114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faaliyeti gösteren gerçek veya  tüzel kişiler ile Kurumdan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5" dirty="0">
                          <a:latin typeface="Carlito"/>
                          <a:cs typeface="Carlito"/>
                        </a:rPr>
                        <a:t>izin</a:t>
                      </a:r>
                      <a:endParaRPr sz="1000">
                        <a:latin typeface="Carlito"/>
                        <a:cs typeface="Carlito"/>
                      </a:endParaRPr>
                    </a:p>
                    <a:p>
                      <a:pPr marL="43815">
                        <a:lnSpc>
                          <a:spcPts val="1175"/>
                        </a:lnSpc>
                        <a:spcBef>
                          <a:spcPts val="285"/>
                        </a:spcBef>
                      </a:pPr>
                      <a:r>
                        <a:rPr sz="1000" spc="-5" dirty="0">
                          <a:latin typeface="Carlito"/>
                          <a:cs typeface="Carlito"/>
                        </a:rPr>
                        <a:t>almadan yurt dışına </a:t>
                      </a:r>
                      <a:r>
                        <a:rPr sz="1000" dirty="0">
                          <a:latin typeface="Carlito"/>
                          <a:cs typeface="Carlito"/>
                        </a:rPr>
                        <a:t>işçi</a:t>
                      </a:r>
                      <a:r>
                        <a:rPr sz="10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spc="-10" dirty="0">
                          <a:latin typeface="Carlito"/>
                          <a:cs typeface="Carlito"/>
                        </a:rPr>
                        <a:t>götürmek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45085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R="36195" algn="r">
                        <a:lnSpc>
                          <a:spcPts val="1175"/>
                        </a:lnSpc>
                      </a:pPr>
                      <a:r>
                        <a:rPr sz="1000" b="1" spc="-5" dirty="0">
                          <a:latin typeface="Carlito"/>
                          <a:cs typeface="Carlito"/>
                        </a:rPr>
                        <a:t>6.761,90</a:t>
                      </a:r>
                      <a:r>
                        <a:rPr sz="1000" b="1" spc="-8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000" b="1" dirty="0">
                          <a:latin typeface="Carlito"/>
                          <a:cs typeface="Carlito"/>
                        </a:rPr>
                        <a:t>TL</a:t>
                      </a:r>
                      <a:endParaRPr sz="1000">
                        <a:latin typeface="Carlito"/>
                        <a:cs typeface="Carlito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175">
                      <a:solidFill>
                        <a:srgbClr val="2E5395"/>
                      </a:solidFill>
                      <a:prstDash val="solid"/>
                    </a:lnL>
                    <a:lnR w="3175">
                      <a:solidFill>
                        <a:srgbClr val="2E5395"/>
                      </a:solidFill>
                      <a:prstDash val="solid"/>
                    </a:lnR>
                    <a:lnT w="3175">
                      <a:solidFill>
                        <a:srgbClr val="2E5395"/>
                      </a:solidFill>
                      <a:prstDash val="solid"/>
                    </a:lnT>
                    <a:lnB w="3175">
                      <a:solidFill>
                        <a:srgbClr val="2E5395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31507</Words>
  <Application>Microsoft Office PowerPoint</Application>
  <PresentationFormat>Özel</PresentationFormat>
  <Paragraphs>5901</Paragraphs>
  <Slides>115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115</vt:i4>
      </vt:variant>
    </vt:vector>
  </HeadingPairs>
  <TitlesOfParts>
    <vt:vector size="124" baseType="lpstr">
      <vt:lpstr>Arial</vt:lpstr>
      <vt:lpstr>Calibri</vt:lpstr>
      <vt:lpstr>Carlito</vt:lpstr>
      <vt:lpstr>Symbol</vt:lpstr>
      <vt:lpstr>Times New Roman</vt:lpstr>
      <vt:lpstr>Trebuchet MS</vt:lpstr>
      <vt:lpstr>Verdana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Müşterimizin El Rehberi / 2020</dc:title>
  <dc:creator>CEREN UN</dc:creator>
  <cp:lastModifiedBy>Mert C Karaoğlu</cp:lastModifiedBy>
  <cp:revision>2</cp:revision>
  <dcterms:created xsi:type="dcterms:W3CDTF">2022-01-15T11:38:11Z</dcterms:created>
  <dcterms:modified xsi:type="dcterms:W3CDTF">2022-01-29T09:58:27Z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2022-01-12T00:00:00Z</vt:filetime>
  </property>
  <property fmtid="{D5CDD505-2E9C-101B-9397-08002B2CF9AE}" pid="3" name="Creator">
    <vt:lpwstr>Microsoft® Word Microsoft 365 için</vt:lpwstr>
  </property>
  <property fmtid="{D5CDD505-2E9C-101B-9397-08002B2CF9AE}" pid="4" name="LastSaved">
    <vt:filetime>2022-01-15T00:00:00Z</vt:filetime>
  </property>
</Properties>
</file>